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395" r:id="rId2"/>
    <p:sldId id="396" r:id="rId3"/>
    <p:sldId id="299" r:id="rId4"/>
    <p:sldId id="399" r:id="rId5"/>
    <p:sldId id="394" r:id="rId6"/>
    <p:sldId id="307" r:id="rId7"/>
    <p:sldId id="398" r:id="rId8"/>
    <p:sldId id="400" r:id="rId9"/>
    <p:sldId id="401" r:id="rId10"/>
    <p:sldId id="313" r:id="rId11"/>
    <p:sldId id="397" r:id="rId12"/>
    <p:sldId id="258" r:id="rId13"/>
    <p:sldId id="421" r:id="rId14"/>
    <p:sldId id="426" r:id="rId15"/>
    <p:sldId id="420" r:id="rId16"/>
    <p:sldId id="419" r:id="rId17"/>
    <p:sldId id="319" r:id="rId18"/>
    <p:sldId id="312" r:id="rId19"/>
    <p:sldId id="315" r:id="rId20"/>
    <p:sldId id="414" r:id="rId21"/>
    <p:sldId id="424" r:id="rId22"/>
  </p:sldIdLst>
  <p:sldSz cx="9144000" cy="6858000" type="screen4x3"/>
  <p:notesSz cx="7099300" cy="10234613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800080"/>
    <a:srgbClr val="003399"/>
    <a:srgbClr val="006600"/>
    <a:srgbClr val="0000FF"/>
    <a:srgbClr val="FF3399"/>
    <a:srgbClr val="FF66CC"/>
    <a:srgbClr val="000099"/>
    <a:srgbClr val="00FFFF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Styl pośredni 4 — Ak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2787"/>
    <p:restoredTop sz="90985" autoAdjust="0"/>
  </p:normalViewPr>
  <p:slideViewPr>
    <p:cSldViewPr>
      <p:cViewPr varScale="1">
        <p:scale>
          <a:sx n="71" d="100"/>
          <a:sy n="71" d="100"/>
        </p:scale>
        <p:origin x="-8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98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83A97B97-816A-4293-B9A4-2D372094B99E}" type="datetimeFigureOut">
              <a:rPr lang="pl-PL" smtClean="0"/>
              <a:pPr/>
              <a:t>2011-11-21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4DDFE168-9ABE-4050-BB3D-9670905A151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3EF175-7489-4A55-A550-8845B1DAB433}" type="slidenum">
              <a:rPr lang="pl-PL"/>
              <a:pPr/>
              <a:t>5</a:t>
            </a:fld>
            <a:endParaRPr lang="pl-PL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E168-9ABE-4050-BB3D-9670905A1513}" type="slidenum">
              <a:rPr lang="pl-PL" smtClean="0"/>
              <a:pPr/>
              <a:t>10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2CEE0-8C49-4F78-B813-B3692C54976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2AC23-DD47-43CD-8E4C-43597F58DD1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7102E-5533-4ACA-98EC-8C57BE83E5C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C6E29-E2BA-431A-9271-297D862DCDA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6B8BF-B92A-4C48-9752-210FDD4710E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B08E1-F437-4E05-843A-4AB08F5A332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B148E-C2C4-4B25-8B97-CD8DB577344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C9F88-047C-40AB-87DC-965979E5F07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BDD9A-2E02-41E2-AC28-0096467E3BC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078BB-3BC0-47E6-8640-F4A1E91CD68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C5956-E74D-4797-93A2-27AC4F980FD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4EC1F79-ECEE-4D3A-B769-20588193568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wm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gi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428728" y="857232"/>
            <a:ext cx="6374629" cy="535531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5400" b="1" dirty="0" smtClean="0">
                <a:ln w="11430"/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ranklin Gothic Medium" pitchFamily="34" charset="0"/>
              </a:rPr>
              <a:t>Układ krążenia</a:t>
            </a:r>
          </a:p>
          <a:p>
            <a:pPr algn="ctr"/>
            <a:r>
              <a:rPr lang="pl-PL" sz="5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ranklin Gothic Medium" pitchFamily="34" charset="0"/>
              </a:rPr>
              <a:t>II</a:t>
            </a:r>
          </a:p>
          <a:p>
            <a:pPr algn="ctr"/>
            <a:r>
              <a:rPr lang="pl-PL" sz="5400" b="1" dirty="0" smtClean="0">
                <a:ln w="11430"/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ranklin Gothic Medium" pitchFamily="34" charset="0"/>
              </a:rPr>
              <a:t>naczynia krwionośne</a:t>
            </a:r>
          </a:p>
          <a:p>
            <a:pPr algn="ctr"/>
            <a:r>
              <a:rPr lang="pl-PL" sz="5400" b="1" baseline="300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ranklin Gothic Medium" pitchFamily="34" charset="0"/>
              </a:rPr>
              <a:t>miejsce przepływu krwi</a:t>
            </a:r>
          </a:p>
          <a:p>
            <a:pPr algn="ctr"/>
            <a:r>
              <a:rPr lang="pl-PL" sz="5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ranklin Gothic Medium" pitchFamily="34" charset="0"/>
              </a:rPr>
              <a:t>+</a:t>
            </a:r>
          </a:p>
          <a:p>
            <a:pPr algn="ctr"/>
            <a:r>
              <a:rPr lang="pl-PL" sz="5400" b="1" dirty="0" smtClean="0">
                <a:ln w="11430"/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ranklin Gothic Medium" pitchFamily="34" charset="0"/>
              </a:rPr>
              <a:t>serce</a:t>
            </a:r>
          </a:p>
          <a:p>
            <a:pPr algn="ctr"/>
            <a:r>
              <a:rPr lang="pl-PL" sz="5400" b="1" baseline="300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ranklin Gothic Medium" pitchFamily="34" charset="0"/>
              </a:rPr>
              <a:t>p</a:t>
            </a:r>
            <a:r>
              <a:rPr lang="pl-PL" sz="5400" b="1" cap="none" spc="0" baseline="300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ranklin Gothic Medium" pitchFamily="34" charset="0"/>
              </a:rPr>
              <a:t>ompuje krew</a:t>
            </a:r>
            <a:endParaRPr lang="pl-PL" sz="5400" b="1" cap="none" spc="0" baseline="3000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ięciwa 15"/>
          <p:cNvSpPr/>
          <p:nvPr/>
        </p:nvSpPr>
        <p:spPr>
          <a:xfrm flipH="1" flipV="1">
            <a:off x="3857620" y="2571744"/>
            <a:ext cx="857256" cy="1000132"/>
          </a:xfrm>
          <a:prstGeom prst="chord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Schemat blokowy: opóźnienie 6"/>
          <p:cNvSpPr/>
          <p:nvPr/>
        </p:nvSpPr>
        <p:spPr>
          <a:xfrm flipH="1">
            <a:off x="2285984" y="2714620"/>
            <a:ext cx="1000132" cy="1857388"/>
          </a:xfrm>
          <a:prstGeom prst="flowChartDelay">
            <a:avLst/>
          </a:prstGeom>
          <a:solidFill>
            <a:srgbClr val="CC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b="1" dirty="0" err="1" smtClean="0">
                <a:solidFill>
                  <a:srgbClr val="FFFF00"/>
                </a:solidFill>
              </a:rPr>
              <a:t>PK</a:t>
            </a:r>
            <a:endParaRPr lang="pl-PL" sz="2800" b="1" dirty="0">
              <a:solidFill>
                <a:srgbClr val="FFFF00"/>
              </a:solidFill>
            </a:endParaRPr>
          </a:p>
        </p:txBody>
      </p:sp>
      <p:sp>
        <p:nvSpPr>
          <p:cNvPr id="5" name="Schemat blokowy: opóźnienie 4"/>
          <p:cNvSpPr/>
          <p:nvPr/>
        </p:nvSpPr>
        <p:spPr>
          <a:xfrm>
            <a:off x="3286116" y="2714620"/>
            <a:ext cx="1000132" cy="1857388"/>
          </a:xfrm>
          <a:prstGeom prst="flowChartDela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b="1" dirty="0" err="1" smtClean="0">
                <a:solidFill>
                  <a:srgbClr val="FFFF00"/>
                </a:solidFill>
              </a:rPr>
              <a:t>LK</a:t>
            </a:r>
            <a:endParaRPr lang="pl-PL" sz="2800" b="1" dirty="0">
              <a:solidFill>
                <a:srgbClr val="FFFF00"/>
              </a:solidFill>
            </a:endParaRPr>
          </a:p>
        </p:txBody>
      </p:sp>
      <p:sp>
        <p:nvSpPr>
          <p:cNvPr id="6" name="Schemat blokowy: opóźnienie 5"/>
          <p:cNvSpPr/>
          <p:nvPr/>
        </p:nvSpPr>
        <p:spPr>
          <a:xfrm flipH="1">
            <a:off x="2285984" y="2714620"/>
            <a:ext cx="1000132" cy="1857388"/>
          </a:xfrm>
          <a:prstGeom prst="flowChartDelay">
            <a:avLst/>
          </a:prstGeom>
          <a:solidFill>
            <a:srgbClr val="FF99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b="1" dirty="0" err="1" smtClean="0">
                <a:solidFill>
                  <a:srgbClr val="0000FF"/>
                </a:solidFill>
              </a:rPr>
              <a:t>PK</a:t>
            </a:r>
            <a:endParaRPr lang="pl-PL" sz="2800" b="1" dirty="0">
              <a:solidFill>
                <a:srgbClr val="0000FF"/>
              </a:solidFill>
            </a:endParaRPr>
          </a:p>
        </p:txBody>
      </p:sp>
      <p:sp>
        <p:nvSpPr>
          <p:cNvPr id="8" name="Schemat blokowy: opóźnienie 7"/>
          <p:cNvSpPr/>
          <p:nvPr/>
        </p:nvSpPr>
        <p:spPr>
          <a:xfrm>
            <a:off x="3286116" y="2714620"/>
            <a:ext cx="1000132" cy="1857388"/>
          </a:xfrm>
          <a:prstGeom prst="flowChartDelay">
            <a:avLst/>
          </a:prstGeom>
          <a:solidFill>
            <a:srgbClr val="FF99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b="1" dirty="0" err="1" smtClean="0">
                <a:solidFill>
                  <a:srgbClr val="0000FF"/>
                </a:solidFill>
              </a:rPr>
              <a:t>LK</a:t>
            </a:r>
            <a:endParaRPr lang="pl-PL" sz="2800" b="1" dirty="0">
              <a:solidFill>
                <a:srgbClr val="0000FF"/>
              </a:solidFill>
            </a:endParaRPr>
          </a:p>
        </p:txBody>
      </p:sp>
      <p:sp>
        <p:nvSpPr>
          <p:cNvPr id="13" name="Cięciwa 12"/>
          <p:cNvSpPr/>
          <p:nvPr/>
        </p:nvSpPr>
        <p:spPr>
          <a:xfrm flipV="1">
            <a:off x="1928794" y="2571744"/>
            <a:ext cx="714380" cy="1000132"/>
          </a:xfrm>
          <a:prstGeom prst="chord">
            <a:avLst/>
          </a:prstGeom>
          <a:solidFill>
            <a:srgbClr val="CC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Cięciwa 13"/>
          <p:cNvSpPr/>
          <p:nvPr/>
        </p:nvSpPr>
        <p:spPr>
          <a:xfrm flipV="1">
            <a:off x="1857356" y="2571744"/>
            <a:ext cx="857256" cy="1000132"/>
          </a:xfrm>
          <a:prstGeom prst="chord">
            <a:avLst>
              <a:gd name="adj1" fmla="val 2700000"/>
              <a:gd name="adj2" fmla="val 16200009"/>
            </a:avLst>
          </a:prstGeom>
          <a:solidFill>
            <a:srgbClr val="FF99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Cięciwa 14"/>
          <p:cNvSpPr/>
          <p:nvPr/>
        </p:nvSpPr>
        <p:spPr>
          <a:xfrm flipH="1" flipV="1">
            <a:off x="3857620" y="2571744"/>
            <a:ext cx="857256" cy="1000132"/>
          </a:xfrm>
          <a:prstGeom prst="chord">
            <a:avLst/>
          </a:prstGeom>
          <a:solidFill>
            <a:srgbClr val="FF99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7" name="Strzałka w prawo 16"/>
          <p:cNvSpPr/>
          <p:nvPr/>
        </p:nvSpPr>
        <p:spPr>
          <a:xfrm>
            <a:off x="3929058" y="857232"/>
            <a:ext cx="1785950" cy="285752"/>
          </a:xfrm>
          <a:prstGeom prst="rightArrow">
            <a:avLst/>
          </a:prstGeom>
          <a:solidFill>
            <a:srgbClr val="FF5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Strzałka w prawo 17"/>
          <p:cNvSpPr/>
          <p:nvPr/>
        </p:nvSpPr>
        <p:spPr>
          <a:xfrm rot="5400000">
            <a:off x="4857752" y="1714488"/>
            <a:ext cx="1928826" cy="357190"/>
          </a:xfrm>
          <a:prstGeom prst="rightArrow">
            <a:avLst/>
          </a:prstGeom>
          <a:solidFill>
            <a:srgbClr val="FF5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Strzałka w prawo 18"/>
          <p:cNvSpPr/>
          <p:nvPr/>
        </p:nvSpPr>
        <p:spPr>
          <a:xfrm flipH="1">
            <a:off x="4714876" y="2643182"/>
            <a:ext cx="1000132" cy="357190"/>
          </a:xfrm>
          <a:prstGeom prst="rightArrow">
            <a:avLst/>
          </a:prstGeom>
          <a:solidFill>
            <a:srgbClr val="FF5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Strzałka w prawo 19"/>
          <p:cNvSpPr/>
          <p:nvPr/>
        </p:nvSpPr>
        <p:spPr>
          <a:xfrm rot="16200000">
            <a:off x="3214678" y="2071678"/>
            <a:ext cx="857256" cy="428628"/>
          </a:xfrm>
          <a:prstGeom prst="rightArrow">
            <a:avLst>
              <a:gd name="adj1" fmla="val 34246"/>
              <a:gd name="adj2" fmla="val 50000"/>
            </a:avLst>
          </a:prstGeom>
          <a:solidFill>
            <a:srgbClr val="FF5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Strzałka w prawo 20"/>
          <p:cNvSpPr/>
          <p:nvPr/>
        </p:nvSpPr>
        <p:spPr>
          <a:xfrm>
            <a:off x="3643306" y="1643050"/>
            <a:ext cx="3071834" cy="285752"/>
          </a:xfrm>
          <a:prstGeom prst="rightArrow">
            <a:avLst/>
          </a:prstGeom>
          <a:solidFill>
            <a:srgbClr val="FF5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22" name="Strzałka w prawo 21"/>
          <p:cNvSpPr/>
          <p:nvPr/>
        </p:nvSpPr>
        <p:spPr>
          <a:xfrm rot="16200000">
            <a:off x="6036479" y="750075"/>
            <a:ext cx="1428760" cy="357190"/>
          </a:xfrm>
          <a:prstGeom prst="rightArrow">
            <a:avLst/>
          </a:prstGeom>
          <a:solidFill>
            <a:srgbClr val="FF5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Strzałka w prawo 22"/>
          <p:cNvSpPr/>
          <p:nvPr/>
        </p:nvSpPr>
        <p:spPr>
          <a:xfrm rot="5400000">
            <a:off x="4464843" y="3964785"/>
            <a:ext cx="4572032" cy="357190"/>
          </a:xfrm>
          <a:prstGeom prst="rightArrow">
            <a:avLst/>
          </a:prstGeom>
          <a:solidFill>
            <a:srgbClr val="FF5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Strzałka w prawo 23"/>
          <p:cNvSpPr/>
          <p:nvPr/>
        </p:nvSpPr>
        <p:spPr>
          <a:xfrm flipH="1">
            <a:off x="714348" y="0"/>
            <a:ext cx="6000792" cy="357166"/>
          </a:xfrm>
          <a:prstGeom prst="rightArrow">
            <a:avLst/>
          </a:prstGeom>
          <a:solidFill>
            <a:srgbClr val="FF5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6" name="Strzałka w prawo 25"/>
          <p:cNvSpPr/>
          <p:nvPr/>
        </p:nvSpPr>
        <p:spPr>
          <a:xfrm flipH="1">
            <a:off x="642910" y="6215082"/>
            <a:ext cx="2714644" cy="428628"/>
          </a:xfrm>
          <a:prstGeom prst="rightArrow">
            <a:avLst/>
          </a:prstGeom>
          <a:solidFill>
            <a:srgbClr val="DB0B0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7" name="Strzałka w prawo 26"/>
          <p:cNvSpPr/>
          <p:nvPr/>
        </p:nvSpPr>
        <p:spPr>
          <a:xfrm rot="16200000">
            <a:off x="-785850" y="4429132"/>
            <a:ext cx="3214710" cy="357190"/>
          </a:xfrm>
          <a:prstGeom prst="rightArrow">
            <a:avLst/>
          </a:prstGeom>
          <a:solidFill>
            <a:srgbClr val="CC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8" name="Strzałka w prawo 27"/>
          <p:cNvSpPr/>
          <p:nvPr/>
        </p:nvSpPr>
        <p:spPr>
          <a:xfrm rot="5400000">
            <a:off x="-392941" y="1393017"/>
            <a:ext cx="2428892" cy="357190"/>
          </a:xfrm>
          <a:prstGeom prst="rightArrow">
            <a:avLst/>
          </a:prstGeom>
          <a:solidFill>
            <a:srgbClr val="CC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9" name="Strzałka w prawo 28"/>
          <p:cNvSpPr/>
          <p:nvPr/>
        </p:nvSpPr>
        <p:spPr>
          <a:xfrm>
            <a:off x="714348" y="2714620"/>
            <a:ext cx="1143008" cy="357190"/>
          </a:xfrm>
          <a:prstGeom prst="rightArrow">
            <a:avLst/>
          </a:prstGeom>
          <a:solidFill>
            <a:srgbClr val="CC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1" name="Elipsa 30"/>
          <p:cNvSpPr/>
          <p:nvPr/>
        </p:nvSpPr>
        <p:spPr>
          <a:xfrm>
            <a:off x="2285984" y="500042"/>
            <a:ext cx="1643074" cy="1000132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PŁUCA</a:t>
            </a:r>
            <a:endParaRPr lang="pl-PL" dirty="0"/>
          </a:p>
        </p:txBody>
      </p:sp>
      <p:sp>
        <p:nvSpPr>
          <p:cNvPr id="30" name="Strzałka w prawo 29"/>
          <p:cNvSpPr/>
          <p:nvPr/>
        </p:nvSpPr>
        <p:spPr>
          <a:xfrm rot="16200000">
            <a:off x="2285984" y="1928802"/>
            <a:ext cx="1285884" cy="285752"/>
          </a:xfrm>
          <a:prstGeom prst="rightArrow">
            <a:avLst/>
          </a:prstGeom>
          <a:solidFill>
            <a:srgbClr val="CC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2" name="Dowolny kształt 31"/>
          <p:cNvSpPr/>
          <p:nvPr/>
        </p:nvSpPr>
        <p:spPr>
          <a:xfrm>
            <a:off x="4342227" y="562708"/>
            <a:ext cx="2804161" cy="407963"/>
          </a:xfrm>
          <a:custGeom>
            <a:avLst/>
            <a:gdLst>
              <a:gd name="connsiteX0" fmla="*/ 159435 w 2804161"/>
              <a:gd name="connsiteY0" fmla="*/ 407963 h 407963"/>
              <a:gd name="connsiteX1" fmla="*/ 440788 w 2804161"/>
              <a:gd name="connsiteY1" fmla="*/ 0 h 407963"/>
              <a:gd name="connsiteX2" fmla="*/ 2804161 w 2804161"/>
              <a:gd name="connsiteY2" fmla="*/ 182880 h 407963"/>
              <a:gd name="connsiteX3" fmla="*/ 2804161 w 2804161"/>
              <a:gd name="connsiteY3" fmla="*/ 182880 h 407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4161" h="407963">
                <a:moveTo>
                  <a:pt x="159435" y="407963"/>
                </a:moveTo>
                <a:cubicBezTo>
                  <a:pt x="79717" y="222738"/>
                  <a:pt x="0" y="37514"/>
                  <a:pt x="440788" y="0"/>
                </a:cubicBezTo>
                <a:lnTo>
                  <a:pt x="2804161" y="182880"/>
                </a:lnTo>
                <a:lnTo>
                  <a:pt x="2804161" y="182880"/>
                </a:lnTo>
              </a:path>
            </a:pathLst>
          </a:custGeom>
          <a:ln w="381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3" name="pole tekstowe 32"/>
          <p:cNvSpPr txBox="1"/>
          <p:nvPr/>
        </p:nvSpPr>
        <p:spPr>
          <a:xfrm>
            <a:off x="7215206" y="428604"/>
            <a:ext cx="12330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>
                <a:solidFill>
                  <a:srgbClr val="0033CC"/>
                </a:solidFill>
                <a:latin typeface="Calibri" pitchFamily="34" charset="0"/>
              </a:rPr>
              <a:t>ŻYŁA</a:t>
            </a:r>
          </a:p>
          <a:p>
            <a:r>
              <a:rPr lang="pl-PL" b="1" dirty="0" smtClean="0">
                <a:solidFill>
                  <a:srgbClr val="0033CC"/>
                </a:solidFill>
                <a:latin typeface="Calibri" pitchFamily="34" charset="0"/>
              </a:rPr>
              <a:t>PŁUCNA</a:t>
            </a:r>
            <a:endParaRPr lang="pl-PL" b="1" dirty="0">
              <a:solidFill>
                <a:srgbClr val="0033CC"/>
              </a:solidFill>
              <a:latin typeface="Calibri" pitchFamily="34" charset="0"/>
            </a:endParaRPr>
          </a:p>
        </p:txBody>
      </p:sp>
      <p:sp>
        <p:nvSpPr>
          <p:cNvPr id="35" name="Dowolny kształt 34"/>
          <p:cNvSpPr/>
          <p:nvPr/>
        </p:nvSpPr>
        <p:spPr>
          <a:xfrm>
            <a:off x="3701845" y="1976284"/>
            <a:ext cx="3977148" cy="309716"/>
          </a:xfrm>
          <a:custGeom>
            <a:avLst/>
            <a:gdLst>
              <a:gd name="connsiteX0" fmla="*/ 0 w 3977148"/>
              <a:gd name="connsiteY0" fmla="*/ 309716 h 309716"/>
              <a:gd name="connsiteX1" fmla="*/ 3392129 w 3977148"/>
              <a:gd name="connsiteY1" fmla="*/ 44245 h 309716"/>
              <a:gd name="connsiteX2" fmla="*/ 3510116 w 3977148"/>
              <a:gd name="connsiteY2" fmla="*/ 44245 h 309716"/>
              <a:gd name="connsiteX3" fmla="*/ 3480620 w 3977148"/>
              <a:gd name="connsiteY3" fmla="*/ 29497 h 309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7148" h="309716">
                <a:moveTo>
                  <a:pt x="0" y="309716"/>
                </a:moveTo>
                <a:lnTo>
                  <a:pt x="3392129" y="44245"/>
                </a:lnTo>
                <a:cubicBezTo>
                  <a:pt x="3977148" y="0"/>
                  <a:pt x="3495368" y="46703"/>
                  <a:pt x="3510116" y="44245"/>
                </a:cubicBezTo>
                <a:cubicBezTo>
                  <a:pt x="3524864" y="41787"/>
                  <a:pt x="3502742" y="35642"/>
                  <a:pt x="3480620" y="29497"/>
                </a:cubicBezTo>
              </a:path>
            </a:pathLst>
          </a:custGeom>
          <a:ln w="381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6" name="pole tekstowe 35"/>
          <p:cNvSpPr txBox="1"/>
          <p:nvPr/>
        </p:nvSpPr>
        <p:spPr>
          <a:xfrm>
            <a:off x="7429520" y="1643050"/>
            <a:ext cx="10589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>
                <a:solidFill>
                  <a:srgbClr val="0033CC"/>
                </a:solidFill>
                <a:latin typeface="+mj-lt"/>
              </a:rPr>
              <a:t>AORTA</a:t>
            </a:r>
            <a:endParaRPr lang="pl-PL" b="1" dirty="0">
              <a:solidFill>
                <a:srgbClr val="0033CC"/>
              </a:solidFill>
              <a:latin typeface="+mj-lt"/>
            </a:endParaRPr>
          </a:p>
        </p:txBody>
      </p:sp>
      <p:sp>
        <p:nvSpPr>
          <p:cNvPr id="39" name="Dowolny kształt 38"/>
          <p:cNvSpPr/>
          <p:nvPr/>
        </p:nvSpPr>
        <p:spPr>
          <a:xfrm>
            <a:off x="6843252" y="1091381"/>
            <a:ext cx="727587" cy="2846438"/>
          </a:xfrm>
          <a:custGeom>
            <a:avLst/>
            <a:gdLst>
              <a:gd name="connsiteX0" fmla="*/ 0 w 727587"/>
              <a:gd name="connsiteY0" fmla="*/ 0 h 2846438"/>
              <a:gd name="connsiteX1" fmla="*/ 235974 w 727587"/>
              <a:gd name="connsiteY1" fmla="*/ 1784554 h 2846438"/>
              <a:gd name="connsiteX2" fmla="*/ 722671 w 727587"/>
              <a:gd name="connsiteY2" fmla="*/ 1946787 h 2846438"/>
              <a:gd name="connsiteX3" fmla="*/ 265471 w 727587"/>
              <a:gd name="connsiteY3" fmla="*/ 2168013 h 2846438"/>
              <a:gd name="connsiteX4" fmla="*/ 0 w 727587"/>
              <a:gd name="connsiteY4" fmla="*/ 2846438 h 2846438"/>
              <a:gd name="connsiteX5" fmla="*/ 0 w 727587"/>
              <a:gd name="connsiteY5" fmla="*/ 2846438 h 2846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7587" h="2846438">
                <a:moveTo>
                  <a:pt x="0" y="0"/>
                </a:moveTo>
                <a:cubicBezTo>
                  <a:pt x="57764" y="730045"/>
                  <a:pt x="115529" y="1460090"/>
                  <a:pt x="235974" y="1784554"/>
                </a:cubicBezTo>
                <a:cubicBezTo>
                  <a:pt x="356419" y="2109019"/>
                  <a:pt x="717755" y="1882877"/>
                  <a:pt x="722671" y="1946787"/>
                </a:cubicBezTo>
                <a:cubicBezTo>
                  <a:pt x="727587" y="2010697"/>
                  <a:pt x="385916" y="2018071"/>
                  <a:pt x="265471" y="2168013"/>
                </a:cubicBezTo>
                <a:cubicBezTo>
                  <a:pt x="145026" y="2317955"/>
                  <a:pt x="0" y="2846438"/>
                  <a:pt x="0" y="2846438"/>
                </a:cubicBezTo>
                <a:lnTo>
                  <a:pt x="0" y="2846438"/>
                </a:lnTo>
              </a:path>
            </a:pathLst>
          </a:custGeom>
          <a:ln w="28575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0" name="pole tekstowe 39"/>
          <p:cNvSpPr txBox="1"/>
          <p:nvPr/>
        </p:nvSpPr>
        <p:spPr>
          <a:xfrm>
            <a:off x="7572396" y="2786058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>
                <a:solidFill>
                  <a:srgbClr val="0033CC"/>
                </a:solidFill>
                <a:latin typeface="Calibri" pitchFamily="34" charset="0"/>
              </a:rPr>
              <a:t>TĘTNICE</a:t>
            </a:r>
            <a:endParaRPr lang="pl-PL" b="1" dirty="0">
              <a:solidFill>
                <a:srgbClr val="0033CC"/>
              </a:solidFill>
              <a:latin typeface="Calibri" pitchFamily="34" charset="0"/>
            </a:endParaRPr>
          </a:p>
        </p:txBody>
      </p:sp>
      <p:grpSp>
        <p:nvGrpSpPr>
          <p:cNvPr id="2" name="Grupa 50"/>
          <p:cNvGrpSpPr/>
          <p:nvPr/>
        </p:nvGrpSpPr>
        <p:grpSpPr>
          <a:xfrm>
            <a:off x="857224" y="1643050"/>
            <a:ext cx="1000132" cy="3429024"/>
            <a:chOff x="857224" y="1643050"/>
            <a:chExt cx="1000132" cy="3429024"/>
          </a:xfrm>
        </p:grpSpPr>
        <p:cxnSp>
          <p:nvCxnSpPr>
            <p:cNvPr id="42" name="Łącznik prosty 41"/>
            <p:cNvCxnSpPr/>
            <p:nvPr/>
          </p:nvCxnSpPr>
          <p:spPr>
            <a:xfrm rot="16200000" flipH="1">
              <a:off x="-357222" y="2857496"/>
              <a:ext cx="3429024" cy="10001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Łącznik prosty 43"/>
            <p:cNvCxnSpPr/>
            <p:nvPr/>
          </p:nvCxnSpPr>
          <p:spPr>
            <a:xfrm rot="16200000" flipH="1">
              <a:off x="321439" y="3536157"/>
              <a:ext cx="2214578" cy="85725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Łącznik prosty 45"/>
            <p:cNvCxnSpPr/>
            <p:nvPr/>
          </p:nvCxnSpPr>
          <p:spPr>
            <a:xfrm rot="16200000" flipH="1">
              <a:off x="750067" y="3964785"/>
              <a:ext cx="1285884" cy="92869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pole tekstowe 51"/>
          <p:cNvSpPr txBox="1"/>
          <p:nvPr/>
        </p:nvSpPr>
        <p:spPr>
          <a:xfrm>
            <a:off x="1857356" y="4929198"/>
            <a:ext cx="7838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>
                <a:latin typeface="+mj-lt"/>
              </a:rPr>
              <a:t>ŻYŁY</a:t>
            </a:r>
            <a:endParaRPr lang="pl-PL" b="1" dirty="0">
              <a:latin typeface="+mj-lt"/>
            </a:endParaRPr>
          </a:p>
        </p:txBody>
      </p:sp>
      <p:cxnSp>
        <p:nvCxnSpPr>
          <p:cNvPr id="54" name="Łącznik prosty 53"/>
          <p:cNvCxnSpPr/>
          <p:nvPr/>
        </p:nvCxnSpPr>
        <p:spPr>
          <a:xfrm rot="16200000" flipV="1">
            <a:off x="2000232" y="1500174"/>
            <a:ext cx="857256" cy="7143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pole tekstowe 54"/>
          <p:cNvSpPr txBox="1"/>
          <p:nvPr/>
        </p:nvSpPr>
        <p:spPr>
          <a:xfrm>
            <a:off x="1000100" y="1000108"/>
            <a:ext cx="10919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latin typeface="Calibri" pitchFamily="34" charset="0"/>
              </a:rPr>
              <a:t>TĘTNICA</a:t>
            </a:r>
          </a:p>
          <a:p>
            <a:r>
              <a:rPr lang="pl-PL" sz="2000" b="1" dirty="0" smtClean="0">
                <a:latin typeface="Calibri" pitchFamily="34" charset="0"/>
              </a:rPr>
              <a:t>PŁUCNA</a:t>
            </a:r>
            <a:endParaRPr lang="pl-PL" sz="2000" b="1" dirty="0">
              <a:latin typeface="Calibri" pitchFamily="34" charset="0"/>
            </a:endParaRPr>
          </a:p>
        </p:txBody>
      </p:sp>
      <p:sp>
        <p:nvSpPr>
          <p:cNvPr id="37" name="pole tekstowe 36"/>
          <p:cNvSpPr txBox="1"/>
          <p:nvPr/>
        </p:nvSpPr>
        <p:spPr>
          <a:xfrm>
            <a:off x="4143372" y="2857496"/>
            <a:ext cx="500458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pl-PL" sz="2000" b="1" dirty="0" err="1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LP</a:t>
            </a:r>
            <a:endParaRPr lang="pl-PL" sz="2000" b="1" dirty="0">
              <a:solidFill>
                <a:srgbClr val="0033CC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8" name="pole tekstowe 37"/>
          <p:cNvSpPr txBox="1"/>
          <p:nvPr/>
        </p:nvSpPr>
        <p:spPr>
          <a:xfrm>
            <a:off x="1928794" y="2786058"/>
            <a:ext cx="5212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err="1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PP</a:t>
            </a:r>
            <a:endParaRPr lang="pl-PL" sz="2000" b="1" dirty="0">
              <a:solidFill>
                <a:srgbClr val="0033CC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1" name="Prostokąt 40"/>
          <p:cNvSpPr/>
          <p:nvPr/>
        </p:nvSpPr>
        <p:spPr>
          <a:xfrm rot="5400000">
            <a:off x="5357818" y="5214950"/>
            <a:ext cx="214314" cy="2500330"/>
          </a:xfrm>
          <a:prstGeom prst="rect">
            <a:avLst/>
          </a:prstGeom>
          <a:solidFill>
            <a:srgbClr val="FF5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pSp>
        <p:nvGrpSpPr>
          <p:cNvPr id="3" name="Grupa 61"/>
          <p:cNvGrpSpPr/>
          <p:nvPr/>
        </p:nvGrpSpPr>
        <p:grpSpPr>
          <a:xfrm>
            <a:off x="3357554" y="5857892"/>
            <a:ext cx="857256" cy="785818"/>
            <a:chOff x="3357554" y="5857892"/>
            <a:chExt cx="857256" cy="785818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45" name="Elipsa 44"/>
            <p:cNvSpPr/>
            <p:nvPr/>
          </p:nvSpPr>
          <p:spPr>
            <a:xfrm>
              <a:off x="3571868" y="5857892"/>
              <a:ext cx="428628" cy="428628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7" name="Elipsa 46"/>
            <p:cNvSpPr/>
            <p:nvPr/>
          </p:nvSpPr>
          <p:spPr>
            <a:xfrm>
              <a:off x="3786182" y="6215082"/>
              <a:ext cx="428628" cy="428628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8" name="Elipsa 47"/>
            <p:cNvSpPr/>
            <p:nvPr/>
          </p:nvSpPr>
          <p:spPr>
            <a:xfrm>
              <a:off x="3357554" y="6215082"/>
              <a:ext cx="428628" cy="428628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grpSp>
        <p:nvGrpSpPr>
          <p:cNvPr id="4" name="Grupa 62"/>
          <p:cNvGrpSpPr/>
          <p:nvPr/>
        </p:nvGrpSpPr>
        <p:grpSpPr>
          <a:xfrm>
            <a:off x="3929058" y="5786454"/>
            <a:ext cx="839109" cy="571504"/>
            <a:chOff x="3929058" y="5786454"/>
            <a:chExt cx="839109" cy="571504"/>
          </a:xfrm>
        </p:grpSpPr>
        <p:cxnSp>
          <p:nvCxnSpPr>
            <p:cNvPr id="50" name="Łącznik prosty ze strzałką 49"/>
            <p:cNvCxnSpPr/>
            <p:nvPr/>
          </p:nvCxnSpPr>
          <p:spPr>
            <a:xfrm rot="10800000">
              <a:off x="3929058" y="6000768"/>
              <a:ext cx="785818" cy="357190"/>
            </a:xfrm>
            <a:prstGeom prst="straightConnector1">
              <a:avLst/>
            </a:prstGeom>
            <a:ln w="28575">
              <a:solidFill>
                <a:srgbClr val="0033C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pole tekstowe 59"/>
            <p:cNvSpPr txBox="1"/>
            <p:nvPr/>
          </p:nvSpPr>
          <p:spPr>
            <a:xfrm>
              <a:off x="4214810" y="5786454"/>
              <a:ext cx="5533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b="1" dirty="0" smtClean="0">
                  <a:solidFill>
                    <a:srgbClr val="0033CC"/>
                  </a:solidFill>
                  <a:latin typeface="Tahoma" pitchFamily="34" charset="0"/>
                  <a:cs typeface="Tahoma" pitchFamily="34" charset="0"/>
                </a:rPr>
                <a:t>O</a:t>
              </a:r>
              <a:r>
                <a:rPr lang="pl-PL" b="1" baseline="-25000" dirty="0" smtClean="0">
                  <a:solidFill>
                    <a:srgbClr val="0033CC"/>
                  </a:solidFill>
                  <a:latin typeface="Tahoma" pitchFamily="34" charset="0"/>
                  <a:cs typeface="Tahoma" pitchFamily="34" charset="0"/>
                </a:rPr>
                <a:t>2</a:t>
              </a:r>
              <a:endParaRPr lang="pl-PL" b="1" baseline="-25000" dirty="0">
                <a:solidFill>
                  <a:srgbClr val="0033CC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9" name="Grupa 63"/>
          <p:cNvGrpSpPr/>
          <p:nvPr/>
        </p:nvGrpSpPr>
        <p:grpSpPr>
          <a:xfrm>
            <a:off x="2643174" y="5715016"/>
            <a:ext cx="928694" cy="642942"/>
            <a:chOff x="2643174" y="5715016"/>
            <a:chExt cx="928694" cy="642942"/>
          </a:xfrm>
        </p:grpSpPr>
        <p:cxnSp>
          <p:nvCxnSpPr>
            <p:cNvPr id="57" name="Łącznik prosty ze strzałką 56"/>
            <p:cNvCxnSpPr/>
            <p:nvPr/>
          </p:nvCxnSpPr>
          <p:spPr>
            <a:xfrm rot="10800000" flipV="1">
              <a:off x="2928926" y="6000768"/>
              <a:ext cx="642942" cy="35719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pole tekstowe 60"/>
            <p:cNvSpPr txBox="1"/>
            <p:nvPr/>
          </p:nvSpPr>
          <p:spPr>
            <a:xfrm>
              <a:off x="2643174" y="5715016"/>
              <a:ext cx="75854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b="1" dirty="0" smtClean="0">
                  <a:latin typeface="Tahoma" pitchFamily="34" charset="0"/>
                  <a:cs typeface="Tahoma" pitchFamily="34" charset="0"/>
                </a:rPr>
                <a:t>CO</a:t>
              </a:r>
              <a:r>
                <a:rPr lang="pl-PL" b="1" baseline="-25000" dirty="0" smtClean="0">
                  <a:latin typeface="Tahoma" pitchFamily="34" charset="0"/>
                  <a:cs typeface="Tahoma" pitchFamily="34" charset="0"/>
                </a:rPr>
                <a:t>2</a:t>
              </a:r>
              <a:endParaRPr lang="pl-PL" b="1" baseline="-25000" dirty="0">
                <a:latin typeface="Tahoma" pitchFamily="34" charset="0"/>
                <a:cs typeface="Tahoma" pitchFamily="34" charset="0"/>
              </a:endParaRPr>
            </a:p>
          </p:txBody>
        </p:sp>
      </p:grp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9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2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26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7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7" grpId="0" animBg="1"/>
      <p:bldP spid="5" grpId="0" animBg="1"/>
      <p:bldP spid="6" grpId="0" animBg="1"/>
      <p:bldP spid="6" grpId="1" animBg="1"/>
      <p:bldP spid="8" grpId="0" animBg="1"/>
      <p:bldP spid="8" grpId="1" animBg="1"/>
      <p:bldP spid="13" grpId="0" animBg="1"/>
      <p:bldP spid="14" grpId="0" animBg="1"/>
      <p:bldP spid="14" grpId="1" animBg="1"/>
      <p:bldP spid="15" grpId="0" animBg="1"/>
      <p:bldP spid="15" grpId="1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6" grpId="0" animBg="1"/>
      <p:bldP spid="27" grpId="0" animBg="1"/>
      <p:bldP spid="28" grpId="0" animBg="1"/>
      <p:bldP spid="29" grpId="0" animBg="1"/>
      <p:bldP spid="31" grpId="0" animBg="1"/>
      <p:bldP spid="31" grpId="1" animBg="1"/>
      <p:bldP spid="30" grpId="0" animBg="1"/>
      <p:bldP spid="32" grpId="0" animBg="1"/>
      <p:bldP spid="33" grpId="0"/>
      <p:bldP spid="35" grpId="0" animBg="1"/>
      <p:bldP spid="36" grpId="0"/>
      <p:bldP spid="39" grpId="0" animBg="1"/>
      <p:bldP spid="40" grpId="0"/>
      <p:bldP spid="52" grpId="0"/>
      <p:bldP spid="55" grpId="0"/>
      <p:bldP spid="37" grpId="0"/>
      <p:bldP spid="38" grpId="0"/>
      <p:bldP spid="4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chemat blokowy: opóźnienie 9"/>
          <p:cNvSpPr/>
          <p:nvPr/>
        </p:nvSpPr>
        <p:spPr>
          <a:xfrm>
            <a:off x="3428992" y="1928802"/>
            <a:ext cx="612648" cy="1143008"/>
          </a:xfrm>
          <a:prstGeom prst="flowChartDelay">
            <a:avLst/>
          </a:prstGeom>
          <a:solidFill>
            <a:srgbClr val="FF5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LK</a:t>
            </a:r>
            <a:endParaRPr lang="pl-PL" dirty="0"/>
          </a:p>
        </p:txBody>
      </p:sp>
      <p:sp>
        <p:nvSpPr>
          <p:cNvPr id="11" name="Schemat blokowy: opóźnienie 10"/>
          <p:cNvSpPr/>
          <p:nvPr/>
        </p:nvSpPr>
        <p:spPr>
          <a:xfrm flipH="1">
            <a:off x="2786050" y="1928802"/>
            <a:ext cx="612648" cy="1143008"/>
          </a:xfrm>
          <a:prstGeom prst="flowChartDelay">
            <a:avLst/>
          </a:prstGeom>
          <a:solidFill>
            <a:srgbClr val="CC33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PK</a:t>
            </a:r>
            <a:endParaRPr lang="pl-PL" dirty="0"/>
          </a:p>
        </p:txBody>
      </p:sp>
      <p:sp>
        <p:nvSpPr>
          <p:cNvPr id="12" name="Elipsa 11"/>
          <p:cNvSpPr/>
          <p:nvPr/>
        </p:nvSpPr>
        <p:spPr>
          <a:xfrm>
            <a:off x="4000496" y="1785926"/>
            <a:ext cx="628648" cy="714380"/>
          </a:xfrm>
          <a:prstGeom prst="ellipse">
            <a:avLst/>
          </a:prstGeom>
          <a:solidFill>
            <a:srgbClr val="FF5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LP</a:t>
            </a:r>
            <a:endParaRPr lang="pl-PL" dirty="0"/>
          </a:p>
        </p:txBody>
      </p:sp>
      <p:sp>
        <p:nvSpPr>
          <p:cNvPr id="13" name="Elipsa 12"/>
          <p:cNvSpPr/>
          <p:nvPr/>
        </p:nvSpPr>
        <p:spPr>
          <a:xfrm>
            <a:off x="2214546" y="1785926"/>
            <a:ext cx="628648" cy="714380"/>
          </a:xfrm>
          <a:prstGeom prst="ellipse">
            <a:avLst/>
          </a:prstGeom>
          <a:solidFill>
            <a:srgbClr val="CC33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PP</a:t>
            </a:r>
            <a:endParaRPr lang="pl-PL" dirty="0"/>
          </a:p>
        </p:txBody>
      </p:sp>
      <p:sp>
        <p:nvSpPr>
          <p:cNvPr id="15" name="Dowolny kształt 14"/>
          <p:cNvSpPr/>
          <p:nvPr/>
        </p:nvSpPr>
        <p:spPr>
          <a:xfrm>
            <a:off x="3045758" y="1329569"/>
            <a:ext cx="1721225" cy="813547"/>
          </a:xfrm>
          <a:custGeom>
            <a:avLst/>
            <a:gdLst>
              <a:gd name="connsiteX0" fmla="*/ 168089 w 1721225"/>
              <a:gd name="connsiteY0" fmla="*/ 625288 h 813547"/>
              <a:gd name="connsiteX1" fmla="*/ 20171 w 1721225"/>
              <a:gd name="connsiteY1" fmla="*/ 437029 h 813547"/>
              <a:gd name="connsiteX2" fmla="*/ 289113 w 1721225"/>
              <a:gd name="connsiteY2" fmla="*/ 60512 h 813547"/>
              <a:gd name="connsiteX3" fmla="*/ 1485901 w 1721225"/>
              <a:gd name="connsiteY3" fmla="*/ 73959 h 813547"/>
              <a:gd name="connsiteX4" fmla="*/ 1701054 w 1721225"/>
              <a:gd name="connsiteY4" fmla="*/ 490818 h 813547"/>
              <a:gd name="connsiteX5" fmla="*/ 1553136 w 1721225"/>
              <a:gd name="connsiteY5" fmla="*/ 813547 h 813547"/>
              <a:gd name="connsiteX6" fmla="*/ 1553136 w 1721225"/>
              <a:gd name="connsiteY6" fmla="*/ 813547 h 813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21225" h="813547">
                <a:moveTo>
                  <a:pt x="168089" y="625288"/>
                </a:moveTo>
                <a:cubicBezTo>
                  <a:pt x="84044" y="578223"/>
                  <a:pt x="0" y="531158"/>
                  <a:pt x="20171" y="437029"/>
                </a:cubicBezTo>
                <a:cubicBezTo>
                  <a:pt x="40342" y="342900"/>
                  <a:pt x="44825" y="121024"/>
                  <a:pt x="289113" y="60512"/>
                </a:cubicBezTo>
                <a:cubicBezTo>
                  <a:pt x="533401" y="0"/>
                  <a:pt x="1250578" y="2241"/>
                  <a:pt x="1485901" y="73959"/>
                </a:cubicBezTo>
                <a:cubicBezTo>
                  <a:pt x="1721225" y="145677"/>
                  <a:pt x="1689848" y="367553"/>
                  <a:pt x="1701054" y="490818"/>
                </a:cubicBezTo>
                <a:cubicBezTo>
                  <a:pt x="1712260" y="614083"/>
                  <a:pt x="1553136" y="813547"/>
                  <a:pt x="1553136" y="813547"/>
                </a:cubicBezTo>
                <a:lnTo>
                  <a:pt x="1553136" y="813547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Elipsa 15"/>
          <p:cNvSpPr/>
          <p:nvPr/>
        </p:nvSpPr>
        <p:spPr>
          <a:xfrm>
            <a:off x="3571868" y="1142984"/>
            <a:ext cx="428628" cy="342896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P</a:t>
            </a:r>
            <a:endParaRPr lang="pl-PL" b="1" dirty="0"/>
          </a:p>
        </p:txBody>
      </p:sp>
      <p:cxnSp>
        <p:nvCxnSpPr>
          <p:cNvPr id="18" name="Łącznik prosty ze strzałką 17"/>
          <p:cNvCxnSpPr/>
          <p:nvPr/>
        </p:nvCxnSpPr>
        <p:spPr>
          <a:xfrm rot="5400000" flipH="1" flipV="1">
            <a:off x="2857488" y="1357298"/>
            <a:ext cx="285752" cy="142876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Łącznik prosty ze strzałką 19"/>
          <p:cNvCxnSpPr/>
          <p:nvPr/>
        </p:nvCxnSpPr>
        <p:spPr>
          <a:xfrm>
            <a:off x="4071934" y="1214422"/>
            <a:ext cx="642942" cy="7143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Dowolny kształt 20"/>
          <p:cNvSpPr/>
          <p:nvPr/>
        </p:nvSpPr>
        <p:spPr>
          <a:xfrm>
            <a:off x="1492624" y="383513"/>
            <a:ext cx="4217894" cy="1831041"/>
          </a:xfrm>
          <a:custGeom>
            <a:avLst/>
            <a:gdLst>
              <a:gd name="connsiteX0" fmla="*/ 2138082 w 4217894"/>
              <a:gd name="connsiteY0" fmla="*/ 1588994 h 1831041"/>
              <a:gd name="connsiteX1" fmla="*/ 2178423 w 4217894"/>
              <a:gd name="connsiteY1" fmla="*/ 1441077 h 1831041"/>
              <a:gd name="connsiteX2" fmla="*/ 2541494 w 4217894"/>
              <a:gd name="connsiteY2" fmla="*/ 1306606 h 1831041"/>
              <a:gd name="connsiteX3" fmla="*/ 3684494 w 4217894"/>
              <a:gd name="connsiteY3" fmla="*/ 1252818 h 1831041"/>
              <a:gd name="connsiteX4" fmla="*/ 3738282 w 4217894"/>
              <a:gd name="connsiteY4" fmla="*/ 230841 h 1831041"/>
              <a:gd name="connsiteX5" fmla="*/ 806823 w 4217894"/>
              <a:gd name="connsiteY5" fmla="*/ 163606 h 1831041"/>
              <a:gd name="connsiteX6" fmla="*/ 13447 w 4217894"/>
              <a:gd name="connsiteY6" fmla="*/ 1212477 h 1831041"/>
              <a:gd name="connsiteX7" fmla="*/ 726141 w 4217894"/>
              <a:gd name="connsiteY7" fmla="*/ 1831041 h 1831041"/>
              <a:gd name="connsiteX8" fmla="*/ 726141 w 4217894"/>
              <a:gd name="connsiteY8" fmla="*/ 1831041 h 1831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17894" h="1831041">
                <a:moveTo>
                  <a:pt x="2138082" y="1588994"/>
                </a:moveTo>
                <a:cubicBezTo>
                  <a:pt x="2124635" y="1538568"/>
                  <a:pt x="2111188" y="1488142"/>
                  <a:pt x="2178423" y="1441077"/>
                </a:cubicBezTo>
                <a:cubicBezTo>
                  <a:pt x="2245658" y="1394012"/>
                  <a:pt x="2290482" y="1337982"/>
                  <a:pt x="2541494" y="1306606"/>
                </a:cubicBezTo>
                <a:cubicBezTo>
                  <a:pt x="2792506" y="1275230"/>
                  <a:pt x="3485029" y="1432112"/>
                  <a:pt x="3684494" y="1252818"/>
                </a:cubicBezTo>
                <a:cubicBezTo>
                  <a:pt x="3883959" y="1073524"/>
                  <a:pt x="4217894" y="412376"/>
                  <a:pt x="3738282" y="230841"/>
                </a:cubicBezTo>
                <a:cubicBezTo>
                  <a:pt x="3258670" y="49306"/>
                  <a:pt x="1427629" y="0"/>
                  <a:pt x="806823" y="163606"/>
                </a:cubicBezTo>
                <a:cubicBezTo>
                  <a:pt x="186017" y="327212"/>
                  <a:pt x="26894" y="934571"/>
                  <a:pt x="13447" y="1212477"/>
                </a:cubicBezTo>
                <a:cubicBezTo>
                  <a:pt x="0" y="1490383"/>
                  <a:pt x="726141" y="1831041"/>
                  <a:pt x="726141" y="1831041"/>
                </a:cubicBezTo>
                <a:lnTo>
                  <a:pt x="726141" y="1831041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Dowolny kształt 21"/>
          <p:cNvSpPr/>
          <p:nvPr/>
        </p:nvSpPr>
        <p:spPr>
          <a:xfrm>
            <a:off x="3516406" y="1909482"/>
            <a:ext cx="1109382" cy="396689"/>
          </a:xfrm>
          <a:custGeom>
            <a:avLst/>
            <a:gdLst>
              <a:gd name="connsiteX0" fmla="*/ 100853 w 1109382"/>
              <a:gd name="connsiteY0" fmla="*/ 0 h 396689"/>
              <a:gd name="connsiteX1" fmla="*/ 100853 w 1109382"/>
              <a:gd name="connsiteY1" fmla="*/ 295836 h 396689"/>
              <a:gd name="connsiteX2" fmla="*/ 705970 w 1109382"/>
              <a:gd name="connsiteY2" fmla="*/ 376518 h 396689"/>
              <a:gd name="connsiteX3" fmla="*/ 1109382 w 1109382"/>
              <a:gd name="connsiteY3" fmla="*/ 174812 h 396689"/>
              <a:gd name="connsiteX4" fmla="*/ 1109382 w 1109382"/>
              <a:gd name="connsiteY4" fmla="*/ 174812 h 396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09382" h="396689">
                <a:moveTo>
                  <a:pt x="100853" y="0"/>
                </a:moveTo>
                <a:cubicBezTo>
                  <a:pt x="50426" y="116541"/>
                  <a:pt x="0" y="233083"/>
                  <a:pt x="100853" y="295836"/>
                </a:cubicBezTo>
                <a:cubicBezTo>
                  <a:pt x="201706" y="358589"/>
                  <a:pt x="537882" y="396689"/>
                  <a:pt x="705970" y="376518"/>
                </a:cubicBezTo>
                <a:cubicBezTo>
                  <a:pt x="874058" y="356347"/>
                  <a:pt x="1109382" y="174812"/>
                  <a:pt x="1109382" y="174812"/>
                </a:cubicBezTo>
                <a:lnTo>
                  <a:pt x="1109382" y="174812"/>
                </a:lnTo>
              </a:path>
            </a:pathLst>
          </a:custGeom>
          <a:ln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3" name="Łącznik prosty ze strzałką 22"/>
          <p:cNvCxnSpPr/>
          <p:nvPr/>
        </p:nvCxnSpPr>
        <p:spPr>
          <a:xfrm flipV="1">
            <a:off x="3786182" y="1573200"/>
            <a:ext cx="571504" cy="698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Dowolny kształt 27"/>
          <p:cNvSpPr/>
          <p:nvPr/>
        </p:nvSpPr>
        <p:spPr>
          <a:xfrm>
            <a:off x="1317811" y="1694329"/>
            <a:ext cx="3951195" cy="4291853"/>
          </a:xfrm>
          <a:custGeom>
            <a:avLst/>
            <a:gdLst>
              <a:gd name="connsiteX0" fmla="*/ 3778624 w 3951195"/>
              <a:gd name="connsiteY0" fmla="*/ 0 h 4291853"/>
              <a:gd name="connsiteX1" fmla="*/ 3899648 w 3951195"/>
              <a:gd name="connsiteY1" fmla="*/ 2380130 h 4291853"/>
              <a:gd name="connsiteX2" fmla="*/ 3469342 w 3951195"/>
              <a:gd name="connsiteY2" fmla="*/ 3751730 h 4291853"/>
              <a:gd name="connsiteX3" fmla="*/ 1264024 w 3951195"/>
              <a:gd name="connsiteY3" fmla="*/ 3859306 h 4291853"/>
              <a:gd name="connsiteX4" fmla="*/ 161365 w 3951195"/>
              <a:gd name="connsiteY4" fmla="*/ 1156447 h 4291853"/>
              <a:gd name="connsiteX5" fmla="*/ 295836 w 3951195"/>
              <a:gd name="connsiteY5" fmla="*/ 121024 h 4291853"/>
              <a:gd name="connsiteX6" fmla="*/ 295836 w 3951195"/>
              <a:gd name="connsiteY6" fmla="*/ 121024 h 4291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51195" h="4291853">
                <a:moveTo>
                  <a:pt x="3778624" y="0"/>
                </a:moveTo>
                <a:cubicBezTo>
                  <a:pt x="3864909" y="877421"/>
                  <a:pt x="3951195" y="1754842"/>
                  <a:pt x="3899648" y="2380130"/>
                </a:cubicBezTo>
                <a:cubicBezTo>
                  <a:pt x="3848101" y="3005418"/>
                  <a:pt x="3908613" y="3505201"/>
                  <a:pt x="3469342" y="3751730"/>
                </a:cubicBezTo>
                <a:cubicBezTo>
                  <a:pt x="3030071" y="3998259"/>
                  <a:pt x="1815354" y="4291853"/>
                  <a:pt x="1264024" y="3859306"/>
                </a:cubicBezTo>
                <a:cubicBezTo>
                  <a:pt x="712694" y="3426759"/>
                  <a:pt x="322730" y="1779494"/>
                  <a:pt x="161365" y="1156447"/>
                </a:cubicBezTo>
                <a:cubicBezTo>
                  <a:pt x="0" y="533400"/>
                  <a:pt x="295836" y="121024"/>
                  <a:pt x="295836" y="121024"/>
                </a:cubicBezTo>
                <a:lnTo>
                  <a:pt x="295836" y="121024"/>
                </a:ln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9" name="Łącznik prosty ze strzałką 28"/>
          <p:cNvCxnSpPr/>
          <p:nvPr/>
        </p:nvCxnSpPr>
        <p:spPr>
          <a:xfrm>
            <a:off x="1857356" y="1785926"/>
            <a:ext cx="285752" cy="214314"/>
          </a:xfrm>
          <a:prstGeom prst="straightConnector1">
            <a:avLst/>
          </a:prstGeom>
          <a:ln w="28575">
            <a:solidFill>
              <a:srgbClr val="CC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Łącznik prosty ze strzałką 30"/>
          <p:cNvCxnSpPr/>
          <p:nvPr/>
        </p:nvCxnSpPr>
        <p:spPr>
          <a:xfrm rot="16200000" flipH="1">
            <a:off x="5036347" y="2821777"/>
            <a:ext cx="571504" cy="7143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Łącznik prosty ze strzałką 32"/>
          <p:cNvCxnSpPr/>
          <p:nvPr/>
        </p:nvCxnSpPr>
        <p:spPr>
          <a:xfrm rot="5400000" flipH="1" flipV="1">
            <a:off x="5250661" y="1250141"/>
            <a:ext cx="500066" cy="28575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Elipsa 34"/>
          <p:cNvSpPr/>
          <p:nvPr/>
        </p:nvSpPr>
        <p:spPr>
          <a:xfrm>
            <a:off x="3286116" y="285728"/>
            <a:ext cx="428628" cy="342896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solidFill>
                  <a:schemeClr val="tx1"/>
                </a:solidFill>
              </a:rPr>
              <a:t>K</a:t>
            </a:r>
            <a:endParaRPr lang="pl-PL" b="1" dirty="0">
              <a:solidFill>
                <a:schemeClr val="tx1"/>
              </a:solidFill>
            </a:endParaRPr>
          </a:p>
        </p:txBody>
      </p:sp>
      <p:sp>
        <p:nvSpPr>
          <p:cNvPr id="36" name="Elipsa 35"/>
          <p:cNvSpPr/>
          <p:nvPr/>
        </p:nvSpPr>
        <p:spPr>
          <a:xfrm>
            <a:off x="3571868" y="5572140"/>
            <a:ext cx="428628" cy="342896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solidFill>
                  <a:schemeClr val="tx1"/>
                </a:solidFill>
              </a:rPr>
              <a:t>K</a:t>
            </a:r>
            <a:endParaRPr lang="pl-PL" b="1" dirty="0">
              <a:solidFill>
                <a:schemeClr val="tx1"/>
              </a:solidFill>
            </a:endParaRPr>
          </a:p>
        </p:txBody>
      </p:sp>
      <p:cxnSp>
        <p:nvCxnSpPr>
          <p:cNvPr id="38" name="Łącznik prosty ze strzałką 37"/>
          <p:cNvCxnSpPr/>
          <p:nvPr/>
        </p:nvCxnSpPr>
        <p:spPr>
          <a:xfrm rot="10800000">
            <a:off x="4286248" y="357166"/>
            <a:ext cx="785818" cy="7143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Łącznik prosty ze strzałką 41"/>
          <p:cNvCxnSpPr/>
          <p:nvPr/>
        </p:nvCxnSpPr>
        <p:spPr>
          <a:xfrm rot="5400000">
            <a:off x="1464447" y="607199"/>
            <a:ext cx="500066" cy="428628"/>
          </a:xfrm>
          <a:prstGeom prst="straightConnector1">
            <a:avLst/>
          </a:prstGeom>
          <a:ln w="28575">
            <a:solidFill>
              <a:srgbClr val="CC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Łącznik prosty ze strzałką 48"/>
          <p:cNvCxnSpPr/>
          <p:nvPr/>
        </p:nvCxnSpPr>
        <p:spPr>
          <a:xfrm rot="16200000" flipV="1">
            <a:off x="1250132" y="3607595"/>
            <a:ext cx="714380" cy="214314"/>
          </a:xfrm>
          <a:prstGeom prst="straightConnector1">
            <a:avLst/>
          </a:prstGeom>
          <a:ln w="28575">
            <a:solidFill>
              <a:srgbClr val="CC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Dowolny kształt 51"/>
          <p:cNvSpPr/>
          <p:nvPr/>
        </p:nvSpPr>
        <p:spPr>
          <a:xfrm>
            <a:off x="2218765" y="1909482"/>
            <a:ext cx="1044388" cy="428065"/>
          </a:xfrm>
          <a:custGeom>
            <a:avLst/>
            <a:gdLst>
              <a:gd name="connsiteX0" fmla="*/ 0 w 1044388"/>
              <a:gd name="connsiteY0" fmla="*/ 295836 h 428065"/>
              <a:gd name="connsiteX1" fmla="*/ 363070 w 1044388"/>
              <a:gd name="connsiteY1" fmla="*/ 389965 h 428065"/>
              <a:gd name="connsiteX2" fmla="*/ 363070 w 1044388"/>
              <a:gd name="connsiteY2" fmla="*/ 389965 h 428065"/>
              <a:gd name="connsiteX3" fmla="*/ 833717 w 1044388"/>
              <a:gd name="connsiteY3" fmla="*/ 416859 h 428065"/>
              <a:gd name="connsiteX4" fmla="*/ 1021976 w 1044388"/>
              <a:gd name="connsiteY4" fmla="*/ 322730 h 428065"/>
              <a:gd name="connsiteX5" fmla="*/ 968188 w 1044388"/>
              <a:gd name="connsiteY5" fmla="*/ 0 h 428065"/>
              <a:gd name="connsiteX6" fmla="*/ 968188 w 1044388"/>
              <a:gd name="connsiteY6" fmla="*/ 0 h 428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44388" h="428065">
                <a:moveTo>
                  <a:pt x="0" y="295836"/>
                </a:moveTo>
                <a:lnTo>
                  <a:pt x="363070" y="389965"/>
                </a:lnTo>
                <a:lnTo>
                  <a:pt x="363070" y="389965"/>
                </a:lnTo>
                <a:cubicBezTo>
                  <a:pt x="441511" y="394447"/>
                  <a:pt x="723899" y="428065"/>
                  <a:pt x="833717" y="416859"/>
                </a:cubicBezTo>
                <a:cubicBezTo>
                  <a:pt x="943535" y="405653"/>
                  <a:pt x="999564" y="392207"/>
                  <a:pt x="1021976" y="322730"/>
                </a:cubicBezTo>
                <a:cubicBezTo>
                  <a:pt x="1044388" y="253254"/>
                  <a:pt x="968188" y="0"/>
                  <a:pt x="968188" y="0"/>
                </a:cubicBezTo>
                <a:lnTo>
                  <a:pt x="968188" y="0"/>
                </a:lnTo>
              </a:path>
            </a:pathLst>
          </a:custGeom>
          <a:ln>
            <a:solidFill>
              <a:srgbClr val="FF5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6" name="pole tekstowe 55"/>
          <p:cNvSpPr txBox="1"/>
          <p:nvPr/>
        </p:nvSpPr>
        <p:spPr>
          <a:xfrm>
            <a:off x="2428860" y="1252823"/>
            <a:ext cx="5550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>
                <a:latin typeface="Calibri" pitchFamily="34" charset="0"/>
              </a:rPr>
              <a:t>Tpł</a:t>
            </a:r>
            <a:endParaRPr lang="pl-PL" dirty="0">
              <a:latin typeface="Calibri" pitchFamily="34" charset="0"/>
            </a:endParaRPr>
          </a:p>
        </p:txBody>
      </p:sp>
      <p:sp>
        <p:nvSpPr>
          <p:cNvPr id="57" name="pole tekstowe 56"/>
          <p:cNvSpPr txBox="1"/>
          <p:nvPr/>
        </p:nvSpPr>
        <p:spPr>
          <a:xfrm>
            <a:off x="1456982" y="467005"/>
            <a:ext cx="328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Calibri" pitchFamily="34" charset="0"/>
              </a:rPr>
              <a:t>Ż</a:t>
            </a:r>
            <a:endParaRPr lang="pl-PL" dirty="0">
              <a:latin typeface="Calibri" pitchFamily="34" charset="0"/>
            </a:endParaRPr>
          </a:p>
        </p:txBody>
      </p:sp>
      <p:sp>
        <p:nvSpPr>
          <p:cNvPr id="58" name="pole tekstowe 57"/>
          <p:cNvSpPr txBox="1"/>
          <p:nvPr/>
        </p:nvSpPr>
        <p:spPr>
          <a:xfrm>
            <a:off x="1314106" y="3571876"/>
            <a:ext cx="328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Calibri" pitchFamily="34" charset="0"/>
              </a:rPr>
              <a:t>Ż</a:t>
            </a:r>
            <a:endParaRPr lang="pl-PL" dirty="0">
              <a:latin typeface="Calibri" pitchFamily="34" charset="0"/>
            </a:endParaRPr>
          </a:p>
        </p:txBody>
      </p:sp>
      <p:sp>
        <p:nvSpPr>
          <p:cNvPr id="59" name="pole tekstowe 58"/>
          <p:cNvSpPr txBox="1"/>
          <p:nvPr/>
        </p:nvSpPr>
        <p:spPr>
          <a:xfrm>
            <a:off x="1643042" y="1467137"/>
            <a:ext cx="328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Calibri" pitchFamily="34" charset="0"/>
              </a:rPr>
              <a:t>Ż</a:t>
            </a:r>
            <a:endParaRPr lang="pl-PL" dirty="0">
              <a:latin typeface="Calibri" pitchFamily="34" charset="0"/>
            </a:endParaRPr>
          </a:p>
        </p:txBody>
      </p:sp>
      <p:sp>
        <p:nvSpPr>
          <p:cNvPr id="60" name="pole tekstowe 59"/>
          <p:cNvSpPr txBox="1"/>
          <p:nvPr/>
        </p:nvSpPr>
        <p:spPr>
          <a:xfrm>
            <a:off x="4147092" y="785794"/>
            <a:ext cx="567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>
                <a:latin typeface="Calibri" pitchFamily="34" charset="0"/>
              </a:rPr>
              <a:t>Żpł</a:t>
            </a:r>
            <a:endParaRPr lang="pl-PL" dirty="0">
              <a:latin typeface="Calibri" pitchFamily="34" charset="0"/>
            </a:endParaRPr>
          </a:p>
        </p:txBody>
      </p:sp>
      <p:sp>
        <p:nvSpPr>
          <p:cNvPr id="61" name="pole tekstowe 60"/>
          <p:cNvSpPr txBox="1"/>
          <p:nvPr/>
        </p:nvSpPr>
        <p:spPr>
          <a:xfrm>
            <a:off x="3423582" y="1428736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Calibri" pitchFamily="34" charset="0"/>
              </a:rPr>
              <a:t>A</a:t>
            </a:r>
            <a:endParaRPr lang="pl-PL" dirty="0">
              <a:latin typeface="Calibri" pitchFamily="34" charset="0"/>
            </a:endParaRPr>
          </a:p>
        </p:txBody>
      </p:sp>
      <p:sp>
        <p:nvSpPr>
          <p:cNvPr id="62" name="pole tekstowe 61"/>
          <p:cNvSpPr txBox="1"/>
          <p:nvPr/>
        </p:nvSpPr>
        <p:spPr>
          <a:xfrm>
            <a:off x="5429256" y="1357298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Calibri" pitchFamily="34" charset="0"/>
              </a:rPr>
              <a:t>T</a:t>
            </a:r>
            <a:endParaRPr lang="pl-PL" dirty="0">
              <a:latin typeface="Calibri" pitchFamily="34" charset="0"/>
            </a:endParaRPr>
          </a:p>
        </p:txBody>
      </p:sp>
      <p:sp>
        <p:nvSpPr>
          <p:cNvPr id="63" name="pole tekstowe 62"/>
          <p:cNvSpPr txBox="1"/>
          <p:nvPr/>
        </p:nvSpPr>
        <p:spPr>
          <a:xfrm>
            <a:off x="5072066" y="214290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Calibri" pitchFamily="34" charset="0"/>
              </a:rPr>
              <a:t>T</a:t>
            </a:r>
            <a:endParaRPr lang="pl-PL" dirty="0">
              <a:latin typeface="Calibri" pitchFamily="34" charset="0"/>
            </a:endParaRPr>
          </a:p>
        </p:txBody>
      </p:sp>
      <p:sp>
        <p:nvSpPr>
          <p:cNvPr id="64" name="pole tekstowe 63"/>
          <p:cNvSpPr txBox="1"/>
          <p:nvPr/>
        </p:nvSpPr>
        <p:spPr>
          <a:xfrm>
            <a:off x="5286380" y="2571744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Calibri" pitchFamily="34" charset="0"/>
              </a:rPr>
              <a:t>T</a:t>
            </a:r>
            <a:endParaRPr lang="pl-PL" dirty="0">
              <a:latin typeface="Calibri" pitchFamily="34" charset="0"/>
            </a:endParaRPr>
          </a:p>
        </p:txBody>
      </p:sp>
      <p:sp>
        <p:nvSpPr>
          <p:cNvPr id="65" name="pole tekstowe 64"/>
          <p:cNvSpPr txBox="1"/>
          <p:nvPr/>
        </p:nvSpPr>
        <p:spPr>
          <a:xfrm>
            <a:off x="6243790" y="1071546"/>
            <a:ext cx="2738827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>
                <a:solidFill>
                  <a:srgbClr val="FF5050"/>
                </a:solidFill>
                <a:latin typeface="Calibri" pitchFamily="34" charset="0"/>
              </a:rPr>
              <a:t>A –  aorta</a:t>
            </a:r>
          </a:p>
          <a:p>
            <a:endParaRPr lang="pl-PL" b="1" dirty="0" smtClean="0">
              <a:latin typeface="Calibri" pitchFamily="34" charset="0"/>
            </a:endParaRPr>
          </a:p>
          <a:p>
            <a:r>
              <a:rPr lang="pl-PL" b="1" dirty="0" smtClean="0">
                <a:solidFill>
                  <a:srgbClr val="FF5050"/>
                </a:solidFill>
                <a:latin typeface="Calibri" pitchFamily="34" charset="0"/>
              </a:rPr>
              <a:t>T –  tętnica</a:t>
            </a:r>
          </a:p>
          <a:p>
            <a:endParaRPr lang="pl-PL" b="1" dirty="0" smtClean="0">
              <a:latin typeface="Calibri" pitchFamily="34" charset="0"/>
            </a:endParaRPr>
          </a:p>
          <a:p>
            <a:r>
              <a:rPr lang="pl-PL" b="1" dirty="0" err="1" smtClean="0">
                <a:solidFill>
                  <a:srgbClr val="C00000"/>
                </a:solidFill>
                <a:latin typeface="Calibri" pitchFamily="34" charset="0"/>
              </a:rPr>
              <a:t>Tpł</a:t>
            </a:r>
            <a:r>
              <a:rPr lang="pl-PL" b="1" dirty="0" smtClean="0">
                <a:solidFill>
                  <a:srgbClr val="C00000"/>
                </a:solidFill>
                <a:latin typeface="Calibri" pitchFamily="34" charset="0"/>
              </a:rPr>
              <a:t> –  tętnica płucna</a:t>
            </a:r>
          </a:p>
          <a:p>
            <a:endParaRPr lang="pl-PL" b="1" dirty="0" smtClean="0">
              <a:latin typeface="Calibri" pitchFamily="34" charset="0"/>
            </a:endParaRPr>
          </a:p>
          <a:p>
            <a:r>
              <a:rPr lang="pl-PL" b="1" dirty="0" smtClean="0">
                <a:solidFill>
                  <a:srgbClr val="C00000"/>
                </a:solidFill>
                <a:latin typeface="Calibri" pitchFamily="34" charset="0"/>
              </a:rPr>
              <a:t>Ż –  żyła</a:t>
            </a:r>
          </a:p>
          <a:p>
            <a:endParaRPr lang="pl-PL" b="1" dirty="0" smtClean="0">
              <a:latin typeface="Calibri" pitchFamily="34" charset="0"/>
            </a:endParaRPr>
          </a:p>
          <a:p>
            <a:r>
              <a:rPr lang="pl-PL" b="1" dirty="0" err="1" smtClean="0">
                <a:solidFill>
                  <a:srgbClr val="FF5050"/>
                </a:solidFill>
                <a:latin typeface="Calibri" pitchFamily="34" charset="0"/>
              </a:rPr>
              <a:t>Żpł</a:t>
            </a:r>
            <a:r>
              <a:rPr lang="pl-PL" b="1" dirty="0" smtClean="0">
                <a:solidFill>
                  <a:srgbClr val="FF5050"/>
                </a:solidFill>
                <a:latin typeface="Calibri" pitchFamily="34" charset="0"/>
              </a:rPr>
              <a:t> –  żyła płucna</a:t>
            </a:r>
          </a:p>
          <a:p>
            <a:endParaRPr lang="pl-PL" b="1" dirty="0" smtClean="0">
              <a:latin typeface="Calibri" pitchFamily="34" charset="0"/>
            </a:endParaRPr>
          </a:p>
          <a:p>
            <a:r>
              <a:rPr lang="pl-PL" b="1" dirty="0" smtClean="0">
                <a:latin typeface="Calibri" pitchFamily="34" charset="0"/>
              </a:rPr>
              <a:t>P –  płuca</a:t>
            </a:r>
          </a:p>
          <a:p>
            <a:endParaRPr lang="pl-PL" b="1" dirty="0" smtClean="0">
              <a:latin typeface="Calibri" pitchFamily="34" charset="0"/>
            </a:endParaRPr>
          </a:p>
          <a:p>
            <a:r>
              <a:rPr lang="pl-PL" b="1" dirty="0" smtClean="0">
                <a:latin typeface="Calibri" pitchFamily="34" charset="0"/>
              </a:rPr>
              <a:t>K –  komórki ciała</a:t>
            </a:r>
            <a:endParaRPr lang="pl-PL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4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5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6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21" grpId="0" animBg="1"/>
      <p:bldP spid="22" grpId="0" animBg="1"/>
      <p:bldP spid="28" grpId="0" animBg="1"/>
      <p:bldP spid="35" grpId="0" animBg="1"/>
      <p:bldP spid="36" grpId="0" animBg="1"/>
      <p:bldP spid="52" grpId="0" animBg="1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Documents and Settings\Małgorzata\Moje dokumenty\Moje obrazy\zwierzęta\człowiek krążeni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707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chemat blokowy: lub 2"/>
          <p:cNvSpPr/>
          <p:nvPr/>
        </p:nvSpPr>
        <p:spPr>
          <a:xfrm>
            <a:off x="3295100" y="3187240"/>
            <a:ext cx="2500330" cy="2541474"/>
          </a:xfrm>
          <a:prstGeom prst="flowChartOr">
            <a:avLst/>
          </a:prstGeom>
          <a:solidFill>
            <a:srgbClr val="FFCCFF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Dowolny kształt 4"/>
          <p:cNvSpPr/>
          <p:nvPr/>
        </p:nvSpPr>
        <p:spPr>
          <a:xfrm>
            <a:off x="2645731" y="1328194"/>
            <a:ext cx="5069541" cy="4081182"/>
          </a:xfrm>
          <a:custGeom>
            <a:avLst/>
            <a:gdLst>
              <a:gd name="connsiteX0" fmla="*/ 997323 w 5069541"/>
              <a:gd name="connsiteY0" fmla="*/ 2265830 h 4081182"/>
              <a:gd name="connsiteX1" fmla="*/ 56029 w 5069541"/>
              <a:gd name="connsiteY1" fmla="*/ 1566582 h 4081182"/>
              <a:gd name="connsiteX2" fmla="*/ 661146 w 5069541"/>
              <a:gd name="connsiteY2" fmla="*/ 289112 h 4081182"/>
              <a:gd name="connsiteX3" fmla="*/ 2463052 w 5069541"/>
              <a:gd name="connsiteY3" fmla="*/ 73959 h 4081182"/>
              <a:gd name="connsiteX4" fmla="*/ 4170829 w 5069541"/>
              <a:gd name="connsiteY4" fmla="*/ 732865 h 4081182"/>
              <a:gd name="connsiteX5" fmla="*/ 4977652 w 5069541"/>
              <a:gd name="connsiteY5" fmla="*/ 2144806 h 4081182"/>
              <a:gd name="connsiteX6" fmla="*/ 4695264 w 5069541"/>
              <a:gd name="connsiteY6" fmla="*/ 3718112 h 4081182"/>
              <a:gd name="connsiteX7" fmla="*/ 2731993 w 5069541"/>
              <a:gd name="connsiteY7" fmla="*/ 4081182 h 4081182"/>
              <a:gd name="connsiteX8" fmla="*/ 2731993 w 5069541"/>
              <a:gd name="connsiteY8" fmla="*/ 4081182 h 4081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69541" h="4081182">
                <a:moveTo>
                  <a:pt x="997323" y="2265830"/>
                </a:moveTo>
                <a:cubicBezTo>
                  <a:pt x="554690" y="2080932"/>
                  <a:pt x="112058" y="1896035"/>
                  <a:pt x="56029" y="1566582"/>
                </a:cubicBezTo>
                <a:cubicBezTo>
                  <a:pt x="0" y="1237129"/>
                  <a:pt x="259976" y="537883"/>
                  <a:pt x="661146" y="289112"/>
                </a:cubicBezTo>
                <a:cubicBezTo>
                  <a:pt x="1062317" y="40342"/>
                  <a:pt x="1878105" y="0"/>
                  <a:pt x="2463052" y="73959"/>
                </a:cubicBezTo>
                <a:cubicBezTo>
                  <a:pt x="3047999" y="147918"/>
                  <a:pt x="3751729" y="387724"/>
                  <a:pt x="4170829" y="732865"/>
                </a:cubicBezTo>
                <a:cubicBezTo>
                  <a:pt x="4589929" y="1078006"/>
                  <a:pt x="4890246" y="1647265"/>
                  <a:pt x="4977652" y="2144806"/>
                </a:cubicBezTo>
                <a:cubicBezTo>
                  <a:pt x="5065058" y="2642347"/>
                  <a:pt x="5069541" y="3395383"/>
                  <a:pt x="4695264" y="3718112"/>
                </a:cubicBezTo>
                <a:cubicBezTo>
                  <a:pt x="4320988" y="4040841"/>
                  <a:pt x="2731993" y="4081182"/>
                  <a:pt x="2731993" y="4081182"/>
                </a:cubicBezTo>
                <a:lnTo>
                  <a:pt x="2731993" y="4081182"/>
                </a:lnTo>
              </a:path>
            </a:pathLst>
          </a:custGeom>
          <a:ln w="381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Dowolny kształt 9"/>
          <p:cNvSpPr/>
          <p:nvPr/>
        </p:nvSpPr>
        <p:spPr>
          <a:xfrm>
            <a:off x="1184483" y="1357329"/>
            <a:ext cx="5320553" cy="4572001"/>
          </a:xfrm>
          <a:custGeom>
            <a:avLst/>
            <a:gdLst>
              <a:gd name="connsiteX0" fmla="*/ 4247029 w 5320553"/>
              <a:gd name="connsiteY0" fmla="*/ 2209800 h 4572001"/>
              <a:gd name="connsiteX1" fmla="*/ 5242112 w 5320553"/>
              <a:gd name="connsiteY1" fmla="*/ 1376083 h 4572001"/>
              <a:gd name="connsiteX2" fmla="*/ 4717677 w 5320553"/>
              <a:gd name="connsiteY2" fmla="*/ 515471 h 4572001"/>
              <a:gd name="connsiteX3" fmla="*/ 1893794 w 5320553"/>
              <a:gd name="connsiteY3" fmla="*/ 112059 h 4572001"/>
              <a:gd name="connsiteX4" fmla="*/ 293594 w 5320553"/>
              <a:gd name="connsiteY4" fmla="*/ 1187824 h 4572001"/>
              <a:gd name="connsiteX5" fmla="*/ 132229 w 5320553"/>
              <a:gd name="connsiteY5" fmla="*/ 2828365 h 4572001"/>
              <a:gd name="connsiteX6" fmla="*/ 777688 w 5320553"/>
              <a:gd name="connsiteY6" fmla="*/ 4374777 h 4572001"/>
              <a:gd name="connsiteX7" fmla="*/ 2485465 w 5320553"/>
              <a:gd name="connsiteY7" fmla="*/ 4011706 h 4572001"/>
              <a:gd name="connsiteX8" fmla="*/ 2485465 w 5320553"/>
              <a:gd name="connsiteY8" fmla="*/ 4011706 h 4572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20553" h="4572001">
                <a:moveTo>
                  <a:pt x="4247029" y="2209800"/>
                </a:moveTo>
                <a:cubicBezTo>
                  <a:pt x="4705350" y="1934135"/>
                  <a:pt x="5163671" y="1658471"/>
                  <a:pt x="5242112" y="1376083"/>
                </a:cubicBezTo>
                <a:cubicBezTo>
                  <a:pt x="5320553" y="1093695"/>
                  <a:pt x="5275730" y="726142"/>
                  <a:pt x="4717677" y="515471"/>
                </a:cubicBezTo>
                <a:cubicBezTo>
                  <a:pt x="4159624" y="304800"/>
                  <a:pt x="2631141" y="0"/>
                  <a:pt x="1893794" y="112059"/>
                </a:cubicBezTo>
                <a:cubicBezTo>
                  <a:pt x="1156447" y="224118"/>
                  <a:pt x="587188" y="735106"/>
                  <a:pt x="293594" y="1187824"/>
                </a:cubicBezTo>
                <a:cubicBezTo>
                  <a:pt x="0" y="1640542"/>
                  <a:pt x="51547" y="2297206"/>
                  <a:pt x="132229" y="2828365"/>
                </a:cubicBezTo>
                <a:cubicBezTo>
                  <a:pt x="212911" y="3359524"/>
                  <a:pt x="385482" y="4177554"/>
                  <a:pt x="777688" y="4374777"/>
                </a:cubicBezTo>
                <a:cubicBezTo>
                  <a:pt x="1169894" y="4572001"/>
                  <a:pt x="2485465" y="4011706"/>
                  <a:pt x="2485465" y="4011706"/>
                </a:cubicBezTo>
                <a:lnTo>
                  <a:pt x="2485465" y="4011706"/>
                </a:lnTo>
              </a:path>
            </a:pathLst>
          </a:custGeom>
          <a:ln w="381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zaokrąglony 10"/>
          <p:cNvSpPr/>
          <p:nvPr/>
        </p:nvSpPr>
        <p:spPr>
          <a:xfrm>
            <a:off x="6500826" y="3286124"/>
            <a:ext cx="2428892" cy="1000132"/>
          </a:xfrm>
          <a:prstGeom prst="roundRect">
            <a:avLst/>
          </a:prstGeom>
          <a:solidFill>
            <a:srgbClr val="00FFFF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pl-PL" dirty="0" smtClean="0">
                <a:solidFill>
                  <a:srgbClr val="000099"/>
                </a:solidFill>
                <a:latin typeface="Arial Narrow" pitchFamily="34" charset="0"/>
              </a:rPr>
              <a:t>Krew oddaje CO</a:t>
            </a:r>
            <a:r>
              <a:rPr lang="pl-PL" baseline="-25000" dirty="0" smtClean="0">
                <a:solidFill>
                  <a:srgbClr val="000099"/>
                </a:solidFill>
                <a:latin typeface="Arial Narrow" pitchFamily="34" charset="0"/>
              </a:rPr>
              <a:t>2</a:t>
            </a:r>
          </a:p>
          <a:p>
            <a:pPr>
              <a:buFont typeface="Arial" pitchFamily="34" charset="0"/>
              <a:buChar char="•"/>
            </a:pPr>
            <a:r>
              <a:rPr lang="pl-PL" dirty="0" smtClean="0">
                <a:solidFill>
                  <a:srgbClr val="000099"/>
                </a:solidFill>
                <a:latin typeface="Arial Narrow" pitchFamily="34" charset="0"/>
              </a:rPr>
              <a:t>Krew pobiera O</a:t>
            </a:r>
            <a:r>
              <a:rPr lang="pl-PL" baseline="-25000" dirty="0" smtClean="0">
                <a:solidFill>
                  <a:srgbClr val="000099"/>
                </a:solidFill>
                <a:latin typeface="Arial Narrow" pitchFamily="34" charset="0"/>
              </a:rPr>
              <a:t>2</a:t>
            </a:r>
            <a:endParaRPr lang="pl-PL" dirty="0">
              <a:solidFill>
                <a:srgbClr val="000099"/>
              </a:solidFill>
              <a:latin typeface="Arial Narrow" pitchFamily="34" charset="0"/>
            </a:endParaRPr>
          </a:p>
        </p:txBody>
      </p:sp>
      <p:sp>
        <p:nvSpPr>
          <p:cNvPr id="12" name="Prostokąt zaokrąglony 11"/>
          <p:cNvSpPr/>
          <p:nvPr/>
        </p:nvSpPr>
        <p:spPr>
          <a:xfrm>
            <a:off x="142844" y="1571612"/>
            <a:ext cx="2428892" cy="10001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pl-PL" dirty="0" smtClean="0">
                <a:solidFill>
                  <a:srgbClr val="000099"/>
                </a:solidFill>
                <a:latin typeface="Arial Narrow" pitchFamily="34" charset="0"/>
              </a:rPr>
              <a:t>Krew oddaje O</a:t>
            </a:r>
            <a:r>
              <a:rPr lang="pl-PL" baseline="-25000" dirty="0" smtClean="0">
                <a:solidFill>
                  <a:srgbClr val="000099"/>
                </a:solidFill>
                <a:latin typeface="Arial Narrow" pitchFamily="34" charset="0"/>
              </a:rPr>
              <a:t>2</a:t>
            </a:r>
          </a:p>
          <a:p>
            <a:pPr>
              <a:buFont typeface="Arial" pitchFamily="34" charset="0"/>
              <a:buChar char="•"/>
            </a:pPr>
            <a:r>
              <a:rPr lang="pl-PL" dirty="0" smtClean="0">
                <a:solidFill>
                  <a:srgbClr val="000099"/>
                </a:solidFill>
                <a:latin typeface="Arial Narrow" pitchFamily="34" charset="0"/>
              </a:rPr>
              <a:t>Krew pobiera CO</a:t>
            </a:r>
            <a:r>
              <a:rPr lang="pl-PL" baseline="-25000" dirty="0" smtClean="0">
                <a:solidFill>
                  <a:srgbClr val="000099"/>
                </a:solidFill>
                <a:latin typeface="Arial Narrow" pitchFamily="34" charset="0"/>
              </a:rPr>
              <a:t>2</a:t>
            </a:r>
            <a:endParaRPr lang="pl-PL" dirty="0">
              <a:solidFill>
                <a:srgbClr val="000099"/>
              </a:solidFill>
              <a:latin typeface="Arial Narrow" pitchFamily="34" charset="0"/>
            </a:endParaRPr>
          </a:p>
        </p:txBody>
      </p:sp>
      <p:cxnSp>
        <p:nvCxnSpPr>
          <p:cNvPr id="22" name="Łącznik prosty ze strzałką 21"/>
          <p:cNvCxnSpPr/>
          <p:nvPr/>
        </p:nvCxnSpPr>
        <p:spPr>
          <a:xfrm>
            <a:off x="5286380" y="1285860"/>
            <a:ext cx="842962" cy="20002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y ze strzałką 24"/>
          <p:cNvCxnSpPr/>
          <p:nvPr/>
        </p:nvCxnSpPr>
        <p:spPr>
          <a:xfrm rot="10800000" flipV="1">
            <a:off x="6215075" y="5357825"/>
            <a:ext cx="857256" cy="142876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ole tekstowe 28"/>
          <p:cNvSpPr txBox="1"/>
          <p:nvPr/>
        </p:nvSpPr>
        <p:spPr>
          <a:xfrm>
            <a:off x="3571868" y="3824591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Arial Narrow" pitchFamily="34" charset="0"/>
              </a:rPr>
              <a:t>PK</a:t>
            </a:r>
            <a:endParaRPr lang="pl-PL" dirty="0">
              <a:latin typeface="Arial Narrow" pitchFamily="34" charset="0"/>
            </a:endParaRPr>
          </a:p>
        </p:txBody>
      </p:sp>
      <p:sp>
        <p:nvSpPr>
          <p:cNvPr id="30" name="pole tekstowe 29"/>
          <p:cNvSpPr txBox="1"/>
          <p:nvPr/>
        </p:nvSpPr>
        <p:spPr>
          <a:xfrm>
            <a:off x="4935210" y="4643446"/>
            <a:ext cx="494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Arial Narrow" pitchFamily="34" charset="0"/>
              </a:rPr>
              <a:t>LP</a:t>
            </a:r>
            <a:endParaRPr lang="pl-PL" dirty="0">
              <a:latin typeface="Arial Narrow" pitchFamily="34" charset="0"/>
            </a:endParaRPr>
          </a:p>
        </p:txBody>
      </p:sp>
      <p:sp>
        <p:nvSpPr>
          <p:cNvPr id="31" name="pole tekstowe 30"/>
          <p:cNvSpPr txBox="1"/>
          <p:nvPr/>
        </p:nvSpPr>
        <p:spPr>
          <a:xfrm>
            <a:off x="5006648" y="3824591"/>
            <a:ext cx="494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Arial Narrow" pitchFamily="34" charset="0"/>
              </a:rPr>
              <a:t>LK</a:t>
            </a:r>
            <a:endParaRPr lang="pl-PL" dirty="0">
              <a:latin typeface="Arial Narrow" pitchFamily="34" charset="0"/>
            </a:endParaRPr>
          </a:p>
        </p:txBody>
      </p:sp>
      <p:sp>
        <p:nvSpPr>
          <p:cNvPr id="32" name="pole tekstowe 31"/>
          <p:cNvSpPr txBox="1"/>
          <p:nvPr/>
        </p:nvSpPr>
        <p:spPr>
          <a:xfrm>
            <a:off x="3571868" y="4610409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Arial Narrow" pitchFamily="34" charset="0"/>
              </a:rPr>
              <a:t>PP</a:t>
            </a:r>
            <a:endParaRPr lang="pl-PL" dirty="0">
              <a:latin typeface="Arial Narrow" pitchFamily="34" charset="0"/>
            </a:endParaRPr>
          </a:p>
        </p:txBody>
      </p:sp>
      <p:cxnSp>
        <p:nvCxnSpPr>
          <p:cNvPr id="34" name="Łącznik prosty ze strzałką 33"/>
          <p:cNvCxnSpPr/>
          <p:nvPr/>
        </p:nvCxnSpPr>
        <p:spPr>
          <a:xfrm flipV="1">
            <a:off x="5715008" y="2928934"/>
            <a:ext cx="500066" cy="35719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Łącznik prosty ze strzałką 36"/>
          <p:cNvCxnSpPr/>
          <p:nvPr/>
        </p:nvCxnSpPr>
        <p:spPr>
          <a:xfrm rot="10800000">
            <a:off x="4786314" y="1714488"/>
            <a:ext cx="642942" cy="142876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Łącznik prosty ze strzałką 38"/>
          <p:cNvCxnSpPr/>
          <p:nvPr/>
        </p:nvCxnSpPr>
        <p:spPr>
          <a:xfrm rot="16200000" flipH="1">
            <a:off x="1035818" y="4107661"/>
            <a:ext cx="785818" cy="1428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Dowolny kształt 42"/>
          <p:cNvSpPr/>
          <p:nvPr/>
        </p:nvSpPr>
        <p:spPr>
          <a:xfrm>
            <a:off x="4722159" y="3576918"/>
            <a:ext cx="697006" cy="1815353"/>
          </a:xfrm>
          <a:custGeom>
            <a:avLst/>
            <a:gdLst>
              <a:gd name="connsiteX0" fmla="*/ 643217 w 697006"/>
              <a:gd name="connsiteY0" fmla="*/ 1815353 h 1815353"/>
              <a:gd name="connsiteX1" fmla="*/ 253253 w 697006"/>
              <a:gd name="connsiteY1" fmla="*/ 1653988 h 1815353"/>
              <a:gd name="connsiteX2" fmla="*/ 24653 w 697006"/>
              <a:gd name="connsiteY2" fmla="*/ 1385047 h 1815353"/>
              <a:gd name="connsiteX3" fmla="*/ 105335 w 697006"/>
              <a:gd name="connsiteY3" fmla="*/ 699247 h 1815353"/>
              <a:gd name="connsiteX4" fmla="*/ 239806 w 697006"/>
              <a:gd name="connsiteY4" fmla="*/ 295835 h 1815353"/>
              <a:gd name="connsiteX5" fmla="*/ 697006 w 697006"/>
              <a:gd name="connsiteY5" fmla="*/ 0 h 1815353"/>
              <a:gd name="connsiteX6" fmla="*/ 697006 w 697006"/>
              <a:gd name="connsiteY6" fmla="*/ 0 h 1815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97006" h="1815353">
                <a:moveTo>
                  <a:pt x="643217" y="1815353"/>
                </a:moveTo>
                <a:cubicBezTo>
                  <a:pt x="499782" y="1770529"/>
                  <a:pt x="356347" y="1725706"/>
                  <a:pt x="253253" y="1653988"/>
                </a:cubicBezTo>
                <a:cubicBezTo>
                  <a:pt x="150159" y="1582270"/>
                  <a:pt x="49306" y="1544171"/>
                  <a:pt x="24653" y="1385047"/>
                </a:cubicBezTo>
                <a:cubicBezTo>
                  <a:pt x="0" y="1225924"/>
                  <a:pt x="69476" y="880782"/>
                  <a:pt x="105335" y="699247"/>
                </a:cubicBezTo>
                <a:cubicBezTo>
                  <a:pt x="141194" y="517712"/>
                  <a:pt x="141194" y="412376"/>
                  <a:pt x="239806" y="295835"/>
                </a:cubicBezTo>
                <a:cubicBezTo>
                  <a:pt x="338418" y="179294"/>
                  <a:pt x="697006" y="0"/>
                  <a:pt x="697006" y="0"/>
                </a:cubicBezTo>
                <a:lnTo>
                  <a:pt x="697006" y="0"/>
                </a:lnTo>
              </a:path>
            </a:pathLst>
          </a:custGeom>
          <a:ln w="28575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8" name="Dowolny kształt 47"/>
          <p:cNvSpPr/>
          <p:nvPr/>
        </p:nvSpPr>
        <p:spPr>
          <a:xfrm>
            <a:off x="3644153" y="3590364"/>
            <a:ext cx="692523" cy="1767461"/>
          </a:xfrm>
          <a:custGeom>
            <a:avLst/>
            <a:gdLst>
              <a:gd name="connsiteX0" fmla="*/ 53788 w 692523"/>
              <a:gd name="connsiteY0" fmla="*/ 1761564 h 1761564"/>
              <a:gd name="connsiteX1" fmla="*/ 578223 w 692523"/>
              <a:gd name="connsiteY1" fmla="*/ 1519517 h 1761564"/>
              <a:gd name="connsiteX2" fmla="*/ 685800 w 692523"/>
              <a:gd name="connsiteY2" fmla="*/ 874059 h 1761564"/>
              <a:gd name="connsiteX3" fmla="*/ 578223 w 692523"/>
              <a:gd name="connsiteY3" fmla="*/ 336176 h 1761564"/>
              <a:gd name="connsiteX4" fmla="*/ 0 w 692523"/>
              <a:gd name="connsiteY4" fmla="*/ 0 h 1761564"/>
              <a:gd name="connsiteX5" fmla="*/ 0 w 692523"/>
              <a:gd name="connsiteY5" fmla="*/ 0 h 1761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2523" h="1761564">
                <a:moveTo>
                  <a:pt x="53788" y="1761564"/>
                </a:moveTo>
                <a:cubicBezTo>
                  <a:pt x="263338" y="1714499"/>
                  <a:pt x="472888" y="1667434"/>
                  <a:pt x="578223" y="1519517"/>
                </a:cubicBezTo>
                <a:cubicBezTo>
                  <a:pt x="683558" y="1371600"/>
                  <a:pt x="685800" y="1071282"/>
                  <a:pt x="685800" y="874059"/>
                </a:cubicBezTo>
                <a:cubicBezTo>
                  <a:pt x="685800" y="676836"/>
                  <a:pt x="692523" y="481853"/>
                  <a:pt x="578223" y="336176"/>
                </a:cubicBezTo>
                <a:cubicBezTo>
                  <a:pt x="463923" y="190500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ln w="28575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49" name="Łącznik prosty ze strzałką 48"/>
          <p:cNvCxnSpPr/>
          <p:nvPr/>
        </p:nvCxnSpPr>
        <p:spPr>
          <a:xfrm rot="10800000">
            <a:off x="2928926" y="3071810"/>
            <a:ext cx="512918" cy="31991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Łącznik prosty ze strzałką 51"/>
          <p:cNvCxnSpPr/>
          <p:nvPr/>
        </p:nvCxnSpPr>
        <p:spPr>
          <a:xfrm rot="5400000" flipH="1" flipV="1">
            <a:off x="2714612" y="1928802"/>
            <a:ext cx="642942" cy="35719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Łącznik prosty ze strzałką 55"/>
          <p:cNvCxnSpPr/>
          <p:nvPr/>
        </p:nvCxnSpPr>
        <p:spPr>
          <a:xfrm rot="16200000" flipH="1">
            <a:off x="7036612" y="2250275"/>
            <a:ext cx="642940" cy="42862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1" grpId="0" animBg="1"/>
      <p:bldP spid="12" grpId="0" animBg="1"/>
      <p:bldP spid="43" grpId="0" animBg="1"/>
      <p:bldP spid="4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4213606"/>
            <a:ext cx="7741649" cy="2558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upa 1"/>
          <p:cNvGrpSpPr/>
          <p:nvPr/>
        </p:nvGrpSpPr>
        <p:grpSpPr>
          <a:xfrm>
            <a:off x="214282" y="214291"/>
            <a:ext cx="7429552" cy="4714908"/>
            <a:chOff x="1357290" y="3071810"/>
            <a:chExt cx="3357586" cy="1886639"/>
          </a:xfrm>
        </p:grpSpPr>
        <p:sp>
          <p:nvSpPr>
            <p:cNvPr id="3" name="Prostokąt 2"/>
            <p:cNvSpPr/>
            <p:nvPr/>
          </p:nvSpPr>
          <p:spPr>
            <a:xfrm>
              <a:off x="1428728" y="3071810"/>
              <a:ext cx="2857520" cy="121444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" name="Prostokąt 3"/>
            <p:cNvSpPr/>
            <p:nvPr/>
          </p:nvSpPr>
          <p:spPr>
            <a:xfrm>
              <a:off x="2071670" y="3571876"/>
              <a:ext cx="1285884" cy="121444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" name="Schemat blokowy: operacja sumowania 4"/>
            <p:cNvSpPr/>
            <p:nvPr/>
          </p:nvSpPr>
          <p:spPr>
            <a:xfrm>
              <a:off x="1388670" y="3643314"/>
              <a:ext cx="1183066" cy="1071570"/>
            </a:xfrm>
            <a:prstGeom prst="flowChartSummingJunction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" name="pole tekstowe 5"/>
            <p:cNvSpPr txBox="1"/>
            <p:nvPr/>
          </p:nvSpPr>
          <p:spPr>
            <a:xfrm>
              <a:off x="1873482" y="3708116"/>
              <a:ext cx="143782" cy="1553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pl-PL" sz="2000" b="1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pl-PL" sz="20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pole tekstowe 6"/>
            <p:cNvSpPr txBox="1"/>
            <p:nvPr/>
          </p:nvSpPr>
          <p:spPr>
            <a:xfrm>
              <a:off x="2214546" y="4000504"/>
              <a:ext cx="143782" cy="1553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pl-PL" sz="2000" b="1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pl-PL" sz="20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pole tekstowe 7"/>
            <p:cNvSpPr txBox="1"/>
            <p:nvPr/>
          </p:nvSpPr>
          <p:spPr>
            <a:xfrm>
              <a:off x="1857356" y="4357694"/>
              <a:ext cx="143782" cy="1553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pl-PL" sz="2000" b="1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pl-PL" sz="20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pole tekstowe 8"/>
            <p:cNvSpPr txBox="1"/>
            <p:nvPr/>
          </p:nvSpPr>
          <p:spPr>
            <a:xfrm>
              <a:off x="1500166" y="4071942"/>
              <a:ext cx="143782" cy="1553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pl-PL" sz="2000" b="1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pl-PL" sz="20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pole tekstowe 9"/>
            <p:cNvSpPr txBox="1"/>
            <p:nvPr/>
          </p:nvSpPr>
          <p:spPr>
            <a:xfrm>
              <a:off x="3000364" y="3643314"/>
              <a:ext cx="622286" cy="33855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l-PL" sz="1600" b="1" dirty="0" smtClean="0">
                  <a:latin typeface="Arial Narrow" pitchFamily="34" charset="0"/>
                </a:rPr>
                <a:t>płuca</a:t>
              </a:r>
              <a:endParaRPr lang="pl-PL" sz="1600" b="1" dirty="0">
                <a:latin typeface="Arial Narrow" pitchFamily="34" charset="0"/>
              </a:endParaRPr>
            </a:p>
          </p:txBody>
        </p:sp>
        <p:sp>
          <p:nvSpPr>
            <p:cNvPr id="11" name="pole tekstowe 10"/>
            <p:cNvSpPr txBox="1"/>
            <p:nvPr/>
          </p:nvSpPr>
          <p:spPr>
            <a:xfrm>
              <a:off x="3459404" y="3143248"/>
              <a:ext cx="1255472" cy="33855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pl-PL" sz="1600" b="1" dirty="0" smtClean="0">
                  <a:latin typeface="Arial Narrow" pitchFamily="34" charset="0"/>
                </a:rPr>
                <a:t>komórki ciała</a:t>
              </a:r>
              <a:endParaRPr lang="pl-PL" sz="1600" b="1" dirty="0">
                <a:latin typeface="Arial Narrow" pitchFamily="34" charset="0"/>
              </a:endParaRPr>
            </a:p>
          </p:txBody>
        </p:sp>
        <p:cxnSp>
          <p:nvCxnSpPr>
            <p:cNvPr id="12" name="Łącznik prosty ze strzałką 11"/>
            <p:cNvCxnSpPr/>
            <p:nvPr/>
          </p:nvCxnSpPr>
          <p:spPr>
            <a:xfrm rot="5400000">
              <a:off x="1108051" y="3606801"/>
              <a:ext cx="500066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Łącznik prosty ze strzałką 12"/>
            <p:cNvCxnSpPr/>
            <p:nvPr/>
          </p:nvCxnSpPr>
          <p:spPr>
            <a:xfrm>
              <a:off x="2287572" y="4857760"/>
              <a:ext cx="641354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pole tekstowe 13"/>
            <p:cNvSpPr txBox="1"/>
            <p:nvPr/>
          </p:nvSpPr>
          <p:spPr>
            <a:xfrm>
              <a:off x="2643842" y="4609635"/>
              <a:ext cx="263233" cy="3488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800" b="1" dirty="0" smtClean="0">
                  <a:latin typeface="Arial Narrow" pitchFamily="34" charset="0"/>
                </a:rPr>
                <a:t>5</a:t>
              </a:r>
              <a:endParaRPr lang="pl-PL" sz="1800" b="1" dirty="0">
                <a:latin typeface="Arial Narrow" pitchFamily="34" charset="0"/>
              </a:endParaRPr>
            </a:p>
          </p:txBody>
        </p:sp>
        <p:sp>
          <p:nvSpPr>
            <p:cNvPr id="15" name="pole tekstowe 14"/>
            <p:cNvSpPr txBox="1"/>
            <p:nvPr/>
          </p:nvSpPr>
          <p:spPr>
            <a:xfrm>
              <a:off x="2486945" y="3444306"/>
              <a:ext cx="263233" cy="3488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800" b="1" dirty="0" smtClean="0">
                  <a:latin typeface="Arial Narrow" pitchFamily="34" charset="0"/>
                </a:rPr>
                <a:t>6</a:t>
              </a:r>
              <a:endParaRPr lang="pl-PL" sz="1800" b="1" dirty="0">
                <a:latin typeface="Arial Narrow" pitchFamily="34" charset="0"/>
              </a:endParaRPr>
            </a:p>
          </p:txBody>
        </p:sp>
        <p:sp>
          <p:nvSpPr>
            <p:cNvPr id="16" name="pole tekstowe 15"/>
            <p:cNvSpPr txBox="1"/>
            <p:nvPr/>
          </p:nvSpPr>
          <p:spPr>
            <a:xfrm>
              <a:off x="3522462" y="4137954"/>
              <a:ext cx="263233" cy="3488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800" b="1" dirty="0" smtClean="0">
                  <a:latin typeface="Arial Narrow" pitchFamily="34" charset="0"/>
                </a:rPr>
                <a:t>7</a:t>
              </a:r>
              <a:endParaRPr lang="pl-PL" sz="1800" b="1" dirty="0">
                <a:latin typeface="Arial Narrow" pitchFamily="34" charset="0"/>
              </a:endParaRPr>
            </a:p>
          </p:txBody>
        </p:sp>
        <p:sp>
          <p:nvSpPr>
            <p:cNvPr id="17" name="pole tekstowe 16"/>
            <p:cNvSpPr txBox="1"/>
            <p:nvPr/>
          </p:nvSpPr>
          <p:spPr>
            <a:xfrm>
              <a:off x="2706600" y="3083609"/>
              <a:ext cx="263233" cy="3488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800" b="1" dirty="0" smtClean="0">
                  <a:latin typeface="Arial Narrow" pitchFamily="34" charset="0"/>
                </a:rPr>
                <a:t>8</a:t>
              </a:r>
              <a:endParaRPr lang="pl-PL" sz="1800" b="1" dirty="0">
                <a:latin typeface="Arial Narrow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schemat_obrazujący_krążenie_krw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9514"/>
            <a:ext cx="9144000" cy="6748510"/>
          </a:xfrm>
          <a:prstGeom prst="rect">
            <a:avLst/>
          </a:prstGeom>
        </p:spPr>
      </p:pic>
      <p:sp>
        <p:nvSpPr>
          <p:cNvPr id="16" name="Dowolny kształt 15"/>
          <p:cNvSpPr/>
          <p:nvPr/>
        </p:nvSpPr>
        <p:spPr>
          <a:xfrm>
            <a:off x="1250576" y="1828800"/>
            <a:ext cx="900953" cy="1896035"/>
          </a:xfrm>
          <a:custGeom>
            <a:avLst/>
            <a:gdLst>
              <a:gd name="connsiteX0" fmla="*/ 0 w 900953"/>
              <a:gd name="connsiteY0" fmla="*/ 0 h 1896035"/>
              <a:gd name="connsiteX1" fmla="*/ 416859 w 900953"/>
              <a:gd name="connsiteY1" fmla="*/ 282388 h 1896035"/>
              <a:gd name="connsiteX2" fmla="*/ 484095 w 900953"/>
              <a:gd name="connsiteY2" fmla="*/ 1116106 h 1896035"/>
              <a:gd name="connsiteX3" fmla="*/ 632012 w 900953"/>
              <a:gd name="connsiteY3" fmla="*/ 1559859 h 1896035"/>
              <a:gd name="connsiteX4" fmla="*/ 900953 w 900953"/>
              <a:gd name="connsiteY4" fmla="*/ 1896035 h 1896035"/>
              <a:gd name="connsiteX5" fmla="*/ 900953 w 900953"/>
              <a:gd name="connsiteY5" fmla="*/ 1896035 h 1896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0953" h="1896035">
                <a:moveTo>
                  <a:pt x="0" y="0"/>
                </a:moveTo>
                <a:cubicBezTo>
                  <a:pt x="168088" y="48185"/>
                  <a:pt x="336177" y="96370"/>
                  <a:pt x="416859" y="282388"/>
                </a:cubicBezTo>
                <a:cubicBezTo>
                  <a:pt x="497542" y="468406"/>
                  <a:pt x="448236" y="903194"/>
                  <a:pt x="484095" y="1116106"/>
                </a:cubicBezTo>
                <a:cubicBezTo>
                  <a:pt x="519954" y="1329018"/>
                  <a:pt x="562536" y="1429871"/>
                  <a:pt x="632012" y="1559859"/>
                </a:cubicBezTo>
                <a:cubicBezTo>
                  <a:pt x="701488" y="1689847"/>
                  <a:pt x="900953" y="1896035"/>
                  <a:pt x="900953" y="1896035"/>
                </a:cubicBezTo>
                <a:lnTo>
                  <a:pt x="900953" y="1896035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Dowolny kształt 19"/>
          <p:cNvSpPr/>
          <p:nvPr/>
        </p:nvSpPr>
        <p:spPr>
          <a:xfrm>
            <a:off x="237564" y="2595282"/>
            <a:ext cx="1026460" cy="1492624"/>
          </a:xfrm>
          <a:custGeom>
            <a:avLst/>
            <a:gdLst>
              <a:gd name="connsiteX0" fmla="*/ 17930 w 1026460"/>
              <a:gd name="connsiteY0" fmla="*/ 0 h 1492624"/>
              <a:gd name="connsiteX1" fmla="*/ 58271 w 1026460"/>
              <a:gd name="connsiteY1" fmla="*/ 524436 h 1492624"/>
              <a:gd name="connsiteX2" fmla="*/ 367554 w 1026460"/>
              <a:gd name="connsiteY2" fmla="*/ 1048871 h 1492624"/>
              <a:gd name="connsiteX3" fmla="*/ 1026460 w 1026460"/>
              <a:gd name="connsiteY3" fmla="*/ 1492624 h 1492624"/>
              <a:gd name="connsiteX4" fmla="*/ 1026460 w 1026460"/>
              <a:gd name="connsiteY4" fmla="*/ 1492624 h 1492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6460" h="1492624">
                <a:moveTo>
                  <a:pt x="17930" y="0"/>
                </a:moveTo>
                <a:cubicBezTo>
                  <a:pt x="8965" y="174812"/>
                  <a:pt x="0" y="349624"/>
                  <a:pt x="58271" y="524436"/>
                </a:cubicBezTo>
                <a:cubicBezTo>
                  <a:pt x="116542" y="699248"/>
                  <a:pt x="206189" y="887506"/>
                  <a:pt x="367554" y="1048871"/>
                </a:cubicBezTo>
                <a:cubicBezTo>
                  <a:pt x="528919" y="1210236"/>
                  <a:pt x="1026460" y="1492624"/>
                  <a:pt x="1026460" y="1492624"/>
                </a:cubicBezTo>
                <a:lnTo>
                  <a:pt x="1026460" y="1492624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 descr="C:\Documents and Settings\Małgorzata\Moje dokumenty\Moje obrazy\zwierzęta\człowiek serc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0"/>
            <a:ext cx="5668963" cy="606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Obraz 3" descr="mięso serc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4096" y="5286388"/>
            <a:ext cx="3279903" cy="1571612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4857752" y="571480"/>
            <a:ext cx="761747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Arial Narrow" pitchFamily="34" charset="0"/>
              </a:rPr>
              <a:t>aorta</a:t>
            </a:r>
            <a:endParaRPr lang="pl-PL" dirty="0">
              <a:latin typeface="Arial Narrow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214282" y="214290"/>
            <a:ext cx="635110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Arial Narrow" pitchFamily="34" charset="0"/>
              </a:rPr>
              <a:t>żyła</a:t>
            </a:r>
            <a:endParaRPr lang="pl-PL" dirty="0">
              <a:latin typeface="Arial Narrow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5572132" y="1643050"/>
            <a:ext cx="2127505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Arial Narrow" pitchFamily="34" charset="0"/>
              </a:rPr>
              <a:t>lewy przedsionek</a:t>
            </a:r>
            <a:endParaRPr lang="pl-PL" dirty="0">
              <a:latin typeface="Arial Narrow" pitchFamily="34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5429256" y="4643446"/>
            <a:ext cx="1619354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Arial Narrow" pitchFamily="34" charset="0"/>
              </a:rPr>
              <a:t>lewa komora</a:t>
            </a:r>
            <a:endParaRPr lang="pl-PL" dirty="0">
              <a:latin typeface="Arial Narrow" pitchFamily="34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0" y="4681847"/>
            <a:ext cx="1787669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Arial Narrow" pitchFamily="34" charset="0"/>
              </a:rPr>
              <a:t>prawa komora</a:t>
            </a:r>
            <a:endParaRPr lang="pl-PL" dirty="0">
              <a:latin typeface="Arial Narrow" pitchFamily="34" charset="0"/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21180" y="1714488"/>
            <a:ext cx="1550424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pPr algn="r"/>
            <a:r>
              <a:rPr lang="pl-PL" dirty="0" smtClean="0">
                <a:latin typeface="Arial Narrow" pitchFamily="34" charset="0"/>
              </a:rPr>
              <a:t>prawy </a:t>
            </a:r>
          </a:p>
          <a:p>
            <a:pPr algn="r"/>
            <a:r>
              <a:rPr lang="pl-PL" dirty="0" smtClean="0">
                <a:latin typeface="Arial Narrow" pitchFamily="34" charset="0"/>
              </a:rPr>
              <a:t>przedsionek</a:t>
            </a:r>
            <a:endParaRPr lang="pl-PL" dirty="0">
              <a:latin typeface="Arial Narrow" pitchFamily="34" charset="0"/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5643570" y="714356"/>
            <a:ext cx="3328573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r"/>
            <a:r>
              <a:rPr lang="pl-PL" dirty="0" smtClean="0">
                <a:latin typeface="Arial Narrow" pitchFamily="34" charset="0"/>
              </a:rPr>
              <a:t>tętnica </a:t>
            </a:r>
            <a:r>
              <a:rPr lang="pl-PL" dirty="0" err="1" smtClean="0">
                <a:latin typeface="Arial Narrow" pitchFamily="34" charset="0"/>
              </a:rPr>
              <a:t>prowadzaca</a:t>
            </a:r>
            <a:r>
              <a:rPr lang="pl-PL" dirty="0" smtClean="0">
                <a:latin typeface="Arial Narrow" pitchFamily="34" charset="0"/>
              </a:rPr>
              <a:t> krew </a:t>
            </a:r>
          </a:p>
          <a:p>
            <a:pPr algn="r"/>
            <a:r>
              <a:rPr lang="pl-PL" dirty="0" smtClean="0">
                <a:latin typeface="Arial Narrow" pitchFamily="34" charset="0"/>
              </a:rPr>
              <a:t>do lewego płuca</a:t>
            </a:r>
            <a:endParaRPr lang="pl-PL" dirty="0">
              <a:latin typeface="Arial Narrow" pitchFamily="34" charset="0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5286380" y="2214554"/>
            <a:ext cx="3393878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pl-PL" dirty="0" smtClean="0">
                <a:latin typeface="Arial Narrow" pitchFamily="34" charset="0"/>
              </a:rPr>
              <a:t>żyły prowadzące krew </a:t>
            </a:r>
          </a:p>
          <a:p>
            <a:r>
              <a:rPr lang="pl-PL" dirty="0" smtClean="0">
                <a:latin typeface="Arial Narrow" pitchFamily="34" charset="0"/>
              </a:rPr>
              <a:t>z lewego płuca</a:t>
            </a:r>
          </a:p>
          <a:p>
            <a:endParaRPr lang="pl-PL" dirty="0">
              <a:latin typeface="Arial Narrow" pitchFamily="34" charset="0"/>
            </a:endParaRPr>
          </a:p>
        </p:txBody>
      </p:sp>
      <p:sp>
        <p:nvSpPr>
          <p:cNvPr id="13" name="pole tekstowe 12"/>
          <p:cNvSpPr txBox="1"/>
          <p:nvPr/>
        </p:nvSpPr>
        <p:spPr>
          <a:xfrm>
            <a:off x="428596" y="5286388"/>
            <a:ext cx="635110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Arial Narrow" pitchFamily="34" charset="0"/>
              </a:rPr>
              <a:t>żyła</a:t>
            </a:r>
            <a:endParaRPr lang="pl-PL" dirty="0">
              <a:latin typeface="Arial Narrow" pitchFamily="34" charset="0"/>
            </a:endParaRPr>
          </a:p>
        </p:txBody>
      </p:sp>
      <p:sp>
        <p:nvSpPr>
          <p:cNvPr id="14" name="pole tekstowe 13"/>
          <p:cNvSpPr txBox="1"/>
          <p:nvPr/>
        </p:nvSpPr>
        <p:spPr>
          <a:xfrm>
            <a:off x="214282" y="3929066"/>
            <a:ext cx="1241045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Arial Narrow" pitchFamily="34" charset="0"/>
              </a:rPr>
              <a:t>zastawka</a:t>
            </a:r>
            <a:endParaRPr lang="pl-PL" dirty="0">
              <a:latin typeface="Arial Narrow" pitchFamily="34" charset="0"/>
            </a:endParaRPr>
          </a:p>
        </p:txBody>
      </p:sp>
      <p:sp>
        <p:nvSpPr>
          <p:cNvPr id="15" name="pole tekstowe 14"/>
          <p:cNvSpPr txBox="1"/>
          <p:nvPr/>
        </p:nvSpPr>
        <p:spPr>
          <a:xfrm>
            <a:off x="5572132" y="3429000"/>
            <a:ext cx="1241045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Arial Narrow" pitchFamily="34" charset="0"/>
              </a:rPr>
              <a:t>zastawka</a:t>
            </a:r>
            <a:endParaRPr lang="pl-PL" dirty="0">
              <a:latin typeface="Arial Narrow" pitchFamily="34" charset="0"/>
            </a:endParaRPr>
          </a:p>
        </p:txBody>
      </p:sp>
      <p:sp>
        <p:nvSpPr>
          <p:cNvPr id="16" name="pole tekstowe 15"/>
          <p:cNvSpPr txBox="1"/>
          <p:nvPr/>
        </p:nvSpPr>
        <p:spPr>
          <a:xfrm>
            <a:off x="5572132" y="3857628"/>
            <a:ext cx="1241045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Arial Narrow" pitchFamily="34" charset="0"/>
              </a:rPr>
              <a:t>zastawka</a:t>
            </a:r>
            <a:endParaRPr lang="pl-PL" dirty="0">
              <a:latin typeface="Arial Narrow" pitchFamily="34" charset="0"/>
            </a:endParaRPr>
          </a:p>
        </p:txBody>
      </p:sp>
      <p:sp>
        <p:nvSpPr>
          <p:cNvPr id="17" name="pole tekstowe 16"/>
          <p:cNvSpPr txBox="1"/>
          <p:nvPr/>
        </p:nvSpPr>
        <p:spPr>
          <a:xfrm>
            <a:off x="0" y="3214686"/>
            <a:ext cx="1241045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Arial Narrow" pitchFamily="34" charset="0"/>
              </a:rPr>
              <a:t>zastawka</a:t>
            </a:r>
            <a:endParaRPr lang="pl-PL" dirty="0">
              <a:latin typeface="Arial Narrow" pitchFamily="34" charset="0"/>
            </a:endParaRPr>
          </a:p>
        </p:txBody>
      </p:sp>
      <p:sp>
        <p:nvSpPr>
          <p:cNvPr id="18" name="pole tekstowe 17"/>
          <p:cNvSpPr txBox="1"/>
          <p:nvPr/>
        </p:nvSpPr>
        <p:spPr>
          <a:xfrm>
            <a:off x="1500166" y="5770923"/>
            <a:ext cx="45134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 b="1" dirty="0" smtClean="0">
                <a:latin typeface="Arial Narrow" pitchFamily="34" charset="0"/>
              </a:rPr>
              <a:t>m</a:t>
            </a:r>
            <a:r>
              <a:rPr lang="pl-PL" sz="2000" b="1" dirty="0" smtClean="0">
                <a:latin typeface="Arial Narrow" pitchFamily="34" charset="0"/>
              </a:rPr>
              <a:t>ięsień sercowy: poprzecznie prążkowany,</a:t>
            </a:r>
          </a:p>
          <a:p>
            <a:pPr algn="ctr"/>
            <a:r>
              <a:rPr lang="pl-PL" sz="2000" b="1" dirty="0" smtClean="0">
                <a:latin typeface="Arial Narrow" pitchFamily="34" charset="0"/>
              </a:rPr>
              <a:t>działa niezależnie od woli, </a:t>
            </a:r>
          </a:p>
          <a:p>
            <a:pPr algn="ctr"/>
            <a:r>
              <a:rPr lang="pl-PL" sz="2000" b="1" dirty="0" smtClean="0">
                <a:latin typeface="Arial Narrow" pitchFamily="34" charset="0"/>
              </a:rPr>
              <a:t>nie męczy się</a:t>
            </a:r>
            <a:endParaRPr lang="pl-PL" sz="2000" b="1" dirty="0">
              <a:latin typeface="Arial Narrow" pitchFamily="34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miażdzyca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5429257" cy="3500438"/>
          </a:xfrm>
          <a:prstGeom prst="rect">
            <a:avLst/>
          </a:prstGeom>
        </p:spPr>
      </p:pic>
      <p:pic>
        <p:nvPicPr>
          <p:cNvPr id="3" name="Obraz 2" descr="zawał serca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5632" y="2928934"/>
            <a:ext cx="4550932" cy="3929066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1500166" y="3500438"/>
            <a:ext cx="37916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dirty="0" smtClean="0">
                <a:solidFill>
                  <a:srgbClr val="C00000"/>
                </a:solidFill>
                <a:latin typeface="Calibri" pitchFamily="34" charset="0"/>
              </a:rPr>
              <a:t>rozwój miażdżycy naczyń</a:t>
            </a:r>
            <a:endParaRPr lang="pl-PL" sz="28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4572000" y="428604"/>
            <a:ext cx="4377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solidFill>
                  <a:srgbClr val="C00000"/>
                </a:solidFill>
                <a:latin typeface="Calibri" pitchFamily="34" charset="0"/>
              </a:rPr>
              <a:t>Otyłość prowadzi </a:t>
            </a:r>
            <a:r>
              <a:rPr lang="pl-PL" dirty="0" smtClean="0">
                <a:solidFill>
                  <a:srgbClr val="C00000"/>
                </a:solidFill>
                <a:latin typeface="Calibri" pitchFamily="34" charset="0"/>
              </a:rPr>
              <a:t>do zawału serca</a:t>
            </a:r>
            <a:endParaRPr lang="pl-PL" dirty="0">
              <a:solidFill>
                <a:srgbClr val="C00000"/>
              </a:solidFill>
              <a:latin typeface="Calibri" pitchFamily="34" charset="0"/>
            </a:endParaRPr>
          </a:p>
        </p:txBody>
      </p:sp>
      <p:pic>
        <p:nvPicPr>
          <p:cNvPr id="1026" name="Picture 2" descr="C:\Documents and Settings\Małgorzata\Ustawienia lokalne\Temporary Internet Files\Content.IE5\CRS5KZ0P\MMj02347130000[1]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857496"/>
            <a:ext cx="1785950" cy="1785950"/>
          </a:xfrm>
          <a:prstGeom prst="rect">
            <a:avLst/>
          </a:prstGeom>
          <a:noFill/>
        </p:spPr>
      </p:pic>
      <p:pic>
        <p:nvPicPr>
          <p:cNvPr id="1035" name="Picture 11" descr="C:\Documents and Settings\Małgorzata\Ustawienia lokalne\Temporary Internet Files\Content.IE5\CRS5KZ0P\MPj02277970000[1]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1" y="4714884"/>
            <a:ext cx="3214719" cy="2143116"/>
          </a:xfrm>
          <a:prstGeom prst="rect">
            <a:avLst/>
          </a:prstGeom>
          <a:noFill/>
        </p:spPr>
      </p:pic>
      <p:pic>
        <p:nvPicPr>
          <p:cNvPr id="1036" name="Picture 12" descr="C:\Documents and Settings\Małgorzata\Ustawienia lokalne\Temporary Internet Files\Content.IE5\0LE1YVYP\MPj04307920000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00760" y="1071546"/>
            <a:ext cx="2285984" cy="1705558"/>
          </a:xfrm>
          <a:prstGeom prst="rect">
            <a:avLst/>
          </a:prstGeom>
          <a:noFill/>
        </p:spPr>
      </p:pic>
      <p:pic>
        <p:nvPicPr>
          <p:cNvPr id="1030" name="Picture 6" descr="C:\Documents and Settings\Małgorzata\Ustawienia lokalne\Temporary Internet Files\Content.IE5\JB9RB9WK\MCj04062300000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214546" y="3935196"/>
            <a:ext cx="2312991" cy="228463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4126" y="0"/>
            <a:ext cx="9139874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HIGIENA  UKŁADU  KRWIONOŚNEGO  I  LIMFATYCZNEGO.</a:t>
            </a:r>
          </a:p>
          <a:p>
            <a:r>
              <a:rPr lang="pl-PL" sz="1600" dirty="0" smtClean="0">
                <a:latin typeface="Tahoma" pitchFamily="34" charset="0"/>
                <a:cs typeface="Tahoma" pitchFamily="34" charset="0"/>
              </a:rPr>
              <a:t> __ __ __ __ __ __ to choroba krwi, gdy </a:t>
            </a:r>
            <a:r>
              <a:rPr lang="pl-PL" sz="1600" b="1" dirty="0" smtClean="0">
                <a:latin typeface="Tahoma" pitchFamily="34" charset="0"/>
                <a:cs typeface="Tahoma" pitchFamily="34" charset="0"/>
              </a:rPr>
              <a:t>za mało</a:t>
            </a:r>
            <a:r>
              <a:rPr lang="pl-PL" sz="1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pl-PL" sz="1600" b="1" dirty="0" smtClean="0">
                <a:latin typeface="Tahoma" pitchFamily="34" charset="0"/>
                <a:cs typeface="Tahoma" pitchFamily="34" charset="0"/>
              </a:rPr>
              <a:t>erytrocytów</a:t>
            </a:r>
            <a:r>
              <a:rPr lang="pl-PL" sz="1600" dirty="0" smtClean="0">
                <a:latin typeface="Tahoma" pitchFamily="34" charset="0"/>
                <a:cs typeface="Tahoma" pitchFamily="34" charset="0"/>
              </a:rPr>
              <a:t>, lub za mało </a:t>
            </a:r>
            <a:r>
              <a:rPr lang="pl-PL" sz="1600" b="1" dirty="0" smtClean="0">
                <a:latin typeface="Tahoma" pitchFamily="34" charset="0"/>
                <a:cs typeface="Tahoma" pitchFamily="34" charset="0"/>
              </a:rPr>
              <a:t>hemoglobiny</a:t>
            </a:r>
            <a:r>
              <a:rPr lang="pl-PL" sz="1600" dirty="0" smtClean="0">
                <a:latin typeface="Tahoma" pitchFamily="34" charset="0"/>
                <a:cs typeface="Tahoma" pitchFamily="34" charset="0"/>
              </a:rPr>
              <a:t>.</a:t>
            </a:r>
          </a:p>
          <a:p>
            <a:r>
              <a:rPr lang="pl-PL" sz="1600" dirty="0" smtClean="0">
                <a:latin typeface="Tahoma" pitchFamily="34" charset="0"/>
                <a:cs typeface="Tahoma" pitchFamily="34" charset="0"/>
              </a:rPr>
              <a:t> Objawia ona osłabieniem i bladością śluzówek. Pokarmy bogate </a:t>
            </a:r>
            <a:r>
              <a:rPr lang="pl-PL" sz="1600" b="1" dirty="0" smtClean="0">
                <a:latin typeface="Tahoma" pitchFamily="34" charset="0"/>
                <a:cs typeface="Tahoma" pitchFamily="34" charset="0"/>
              </a:rPr>
              <a:t>w Fe</a:t>
            </a:r>
            <a:r>
              <a:rPr lang="pl-PL" sz="1600" dirty="0" smtClean="0">
                <a:latin typeface="Tahoma" pitchFamily="34" charset="0"/>
                <a:cs typeface="Tahoma" pitchFamily="34" charset="0"/>
              </a:rPr>
              <a:t> to : </a:t>
            </a:r>
          </a:p>
          <a:p>
            <a:r>
              <a:rPr lang="pl-PL" sz="1600" dirty="0" smtClean="0">
                <a:latin typeface="Tahoma" pitchFamily="34" charset="0"/>
                <a:cs typeface="Tahoma" pitchFamily="34" charset="0"/>
              </a:rPr>
              <a:t> zielenina, żółtka, czerwone mięso, sok z marchwi</a:t>
            </a:r>
          </a:p>
          <a:p>
            <a:r>
              <a:rPr lang="pl-PL" sz="1600" dirty="0" smtClean="0">
                <a:latin typeface="Tahoma" pitchFamily="34" charset="0"/>
                <a:cs typeface="Tahoma" pitchFamily="34" charset="0"/>
              </a:rPr>
              <a:t> __ __ __ __ __ __ __ __ __ to choroba, gdy w krwi jest za dużo leukocytów. </a:t>
            </a:r>
          </a:p>
          <a:p>
            <a:r>
              <a:rPr lang="pl-PL" sz="1600" dirty="0" smtClean="0">
                <a:latin typeface="Tahoma" pitchFamily="34" charset="0"/>
                <a:cs typeface="Tahoma" pitchFamily="34" charset="0"/>
              </a:rPr>
              <a:t> Każdy organizm zwierzęcy wytwarza </a:t>
            </a:r>
            <a:r>
              <a:rPr lang="pl-PL" sz="1600" b="1" dirty="0" smtClean="0">
                <a:latin typeface="Tahoma" pitchFamily="34" charset="0"/>
                <a:cs typeface="Tahoma" pitchFamily="34" charset="0"/>
              </a:rPr>
              <a:t>cholesterol</a:t>
            </a:r>
            <a:r>
              <a:rPr lang="pl-PL" sz="1600" dirty="0" smtClean="0">
                <a:latin typeface="Tahoma" pitchFamily="34" charset="0"/>
                <a:cs typeface="Tahoma" pitchFamily="34" charset="0"/>
              </a:rPr>
              <a:t>. Jest on również pobierany wraz z tłuszczami </a:t>
            </a:r>
          </a:p>
          <a:p>
            <a:r>
              <a:rPr lang="pl-PL" sz="1600" dirty="0" smtClean="0">
                <a:latin typeface="Tahoma" pitchFamily="34" charset="0"/>
                <a:cs typeface="Tahoma" pitchFamily="34" charset="0"/>
              </a:rPr>
              <a:t> zwierzęcymi. Aby cholesterol nie odkładał się wewnątrz naczyń krwionośnych należy w posiłkach </a:t>
            </a:r>
          </a:p>
          <a:p>
            <a:r>
              <a:rPr lang="pl-PL" sz="1600" b="1" dirty="0" smtClean="0">
                <a:latin typeface="Tahoma" pitchFamily="34" charset="0"/>
                <a:cs typeface="Tahoma" pitchFamily="34" charset="0"/>
              </a:rPr>
              <a:t> mieszać tłuszcze</a:t>
            </a:r>
            <a:r>
              <a:rPr lang="pl-PL" sz="1600" dirty="0" smtClean="0">
                <a:latin typeface="Tahoma" pitchFamily="34" charset="0"/>
                <a:cs typeface="Tahoma" pitchFamily="34" charset="0"/>
              </a:rPr>
              <a:t> roślinne ze zwierzęcymi, a także </a:t>
            </a:r>
            <a:r>
              <a:rPr lang="pl-PL" sz="1600" b="1" dirty="0" smtClean="0">
                <a:latin typeface="Tahoma" pitchFamily="34" charset="0"/>
                <a:cs typeface="Tahoma" pitchFamily="34" charset="0"/>
              </a:rPr>
              <a:t>spożywać ryby</a:t>
            </a:r>
            <a:r>
              <a:rPr lang="pl-PL" sz="1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pl-PL" sz="1600" b="1" dirty="0" smtClean="0">
                <a:latin typeface="Tahoma" pitchFamily="34" charset="0"/>
                <a:cs typeface="Tahoma" pitchFamily="34" charset="0"/>
              </a:rPr>
              <a:t>morskie.</a:t>
            </a:r>
            <a:r>
              <a:rPr lang="pl-PL" sz="1600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r>
              <a:rPr lang="pl-PL" sz="1600" dirty="0" smtClean="0">
                <a:latin typeface="Tahoma" pitchFamily="34" charset="0"/>
                <a:cs typeface="Tahoma" pitchFamily="34" charset="0"/>
              </a:rPr>
              <a:t> Związki chemiczne zawarte w </a:t>
            </a:r>
            <a:r>
              <a:rPr lang="pl-PL" sz="1600" b="1" dirty="0" smtClean="0">
                <a:latin typeface="Tahoma" pitchFamily="34" charset="0"/>
                <a:cs typeface="Tahoma" pitchFamily="34" charset="0"/>
              </a:rPr>
              <a:t>margarynach !</a:t>
            </a:r>
            <a:r>
              <a:rPr lang="pl-PL" sz="1600" dirty="0" smtClean="0">
                <a:latin typeface="Tahoma" pitchFamily="34" charset="0"/>
                <a:cs typeface="Tahoma" pitchFamily="34" charset="0"/>
              </a:rPr>
              <a:t> powodują  odkładanie cholesterolu w naczyniach. </a:t>
            </a:r>
          </a:p>
          <a:p>
            <a:r>
              <a:rPr lang="pl-PL" sz="1600" dirty="0" smtClean="0">
                <a:latin typeface="Tahoma" pitchFamily="34" charset="0"/>
                <a:cs typeface="Tahoma" pitchFamily="34" charset="0"/>
              </a:rPr>
              <a:t> Żółtka jaj zawierają cholesterol w towarzystwie </a:t>
            </a:r>
            <a:r>
              <a:rPr lang="pl-PL" sz="1600" b="1" dirty="0" smtClean="0">
                <a:latin typeface="Tahoma" pitchFamily="34" charset="0"/>
                <a:cs typeface="Tahoma" pitchFamily="34" charset="0"/>
              </a:rPr>
              <a:t>lecytyny</a:t>
            </a:r>
            <a:r>
              <a:rPr lang="pl-PL" sz="1600" dirty="0" smtClean="0">
                <a:latin typeface="Tahoma" pitchFamily="34" charset="0"/>
                <a:cs typeface="Tahoma" pitchFamily="34" charset="0"/>
              </a:rPr>
              <a:t>, która ma zdolność </a:t>
            </a:r>
            <a:r>
              <a:rPr lang="pl-PL" sz="1600" b="1" dirty="0" smtClean="0">
                <a:latin typeface="Tahoma" pitchFamily="34" charset="0"/>
                <a:cs typeface="Tahoma" pitchFamily="34" charset="0"/>
              </a:rPr>
              <a:t>usuwania</a:t>
            </a:r>
            <a:r>
              <a:rPr lang="pl-PL" sz="1600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r>
              <a:rPr lang="pl-PL" sz="1600" dirty="0" smtClean="0">
                <a:latin typeface="Tahoma" pitchFamily="34" charset="0"/>
                <a:cs typeface="Tahoma" pitchFamily="34" charset="0"/>
              </a:rPr>
              <a:t> cholesterolu  z organizmu.  __ __ __ __ __ __ __ __ __ to choroba polegająca na zatykaniu </a:t>
            </a:r>
          </a:p>
          <a:p>
            <a:r>
              <a:rPr lang="pl-PL" sz="1600" dirty="0" smtClean="0">
                <a:latin typeface="Tahoma" pitchFamily="34" charset="0"/>
                <a:cs typeface="Tahoma" pitchFamily="34" charset="0"/>
              </a:rPr>
              <a:t> naczyń krwionośnych  przez __ __ __ __ __ __ __ __ __ __ __  Jest ona szczególnie groźna, gdy </a:t>
            </a:r>
          </a:p>
          <a:p>
            <a:r>
              <a:rPr lang="pl-PL" sz="1600" dirty="0" smtClean="0">
                <a:latin typeface="Tahoma" pitchFamily="34" charset="0"/>
                <a:cs typeface="Tahoma" pitchFamily="34" charset="0"/>
              </a:rPr>
              <a:t> zatkaniu ulegną  naczynia wieńcowe, oplatające serce.  </a:t>
            </a:r>
            <a:r>
              <a:rPr lang="pl-PL" sz="1600" b="1" dirty="0" smtClean="0">
                <a:latin typeface="Tahoma" pitchFamily="34" charset="0"/>
                <a:cs typeface="Tahoma" pitchFamily="34" charset="0"/>
              </a:rPr>
              <a:t>Zatkane naczynia wieńcowe</a:t>
            </a:r>
            <a:r>
              <a:rPr lang="pl-PL" sz="1600" dirty="0" smtClean="0">
                <a:latin typeface="Tahoma" pitchFamily="34" charset="0"/>
                <a:cs typeface="Tahoma" pitchFamily="34" charset="0"/>
              </a:rPr>
              <a:t> przestają </a:t>
            </a:r>
          </a:p>
          <a:p>
            <a:r>
              <a:rPr lang="pl-PL" sz="1600" dirty="0" smtClean="0">
                <a:latin typeface="Tahoma" pitchFamily="34" charset="0"/>
                <a:cs typeface="Tahoma" pitchFamily="34" charset="0"/>
              </a:rPr>
              <a:t> odżywiać i dotleniać serce i jest duże ryzyko </a:t>
            </a:r>
            <a:r>
              <a:rPr lang="pl-PL" sz="1600" b="1" dirty="0" smtClean="0">
                <a:latin typeface="Tahoma" pitchFamily="34" charset="0"/>
                <a:cs typeface="Tahoma" pitchFamily="34" charset="0"/>
              </a:rPr>
              <a:t>__ __ __ __ __ serca.   </a:t>
            </a:r>
            <a:r>
              <a:rPr lang="pl-PL" sz="1600" dirty="0" smtClean="0">
                <a:latin typeface="Tahoma" pitchFamily="34" charset="0"/>
                <a:cs typeface="Tahoma" pitchFamily="34" charset="0"/>
              </a:rPr>
              <a:t>Tej </a:t>
            </a:r>
            <a:r>
              <a:rPr lang="pl-PL" sz="1600" b="1" dirty="0" smtClean="0">
                <a:latin typeface="Tahoma" pitchFamily="34" charset="0"/>
                <a:cs typeface="Tahoma" pitchFamily="34" charset="0"/>
              </a:rPr>
              <a:t>chorobie sprzyja palenie papierosów i  nadużywanie alkoholu </a:t>
            </a:r>
            <a:r>
              <a:rPr lang="pl-PL" sz="1600" dirty="0" smtClean="0">
                <a:latin typeface="Tahoma" pitchFamily="34" charset="0"/>
                <a:cs typeface="Tahoma" pitchFamily="34" charset="0"/>
              </a:rPr>
              <a:t>ponieważ toksyny tam zawarte powodują, że naczynia wewnątrz  tracą gładkość, a cholesterol łatwiej zatrzymuje się na nierównościach. </a:t>
            </a:r>
          </a:p>
          <a:p>
            <a:r>
              <a:rPr lang="pl-PL" sz="1600" dirty="0" smtClean="0">
                <a:latin typeface="Tahoma" pitchFamily="34" charset="0"/>
                <a:cs typeface="Tahoma" pitchFamily="34" charset="0"/>
              </a:rPr>
              <a:t> Żyły w odróżnieniu od innych naczyń posiadają __ __ __ __ __ __ __ __ . Są to specjalne </a:t>
            </a:r>
          </a:p>
          <a:p>
            <a:r>
              <a:rPr lang="pl-PL" sz="1600" dirty="0" smtClean="0">
                <a:latin typeface="Tahoma" pitchFamily="34" charset="0"/>
                <a:cs typeface="Tahoma" pitchFamily="34" charset="0"/>
              </a:rPr>
              <a:t> kieszonki zapobiegające cofaniu krwi w żyłach. Gdy te kieszonki nie działają w żyłach gromadzi się </a:t>
            </a:r>
          </a:p>
          <a:p>
            <a:r>
              <a:rPr lang="pl-PL" sz="1600" dirty="0" smtClean="0">
                <a:latin typeface="Tahoma" pitchFamily="34" charset="0"/>
                <a:cs typeface="Tahoma" pitchFamily="34" charset="0"/>
              </a:rPr>
              <a:t> krew i rozwija się choroba żył –  __ __ __ __ __ __ </a:t>
            </a:r>
          </a:p>
          <a:p>
            <a:r>
              <a:rPr lang="pl-PL" sz="1600" dirty="0" smtClean="0">
                <a:latin typeface="Tahoma" pitchFamily="34" charset="0"/>
                <a:cs typeface="Tahoma" pitchFamily="34" charset="0"/>
              </a:rPr>
              <a:t> Wirus HIV atakuje układ __ __ __ __ __ __ __ __ __ __ __ __ __ W miarę rozwoju choroby </a:t>
            </a:r>
          </a:p>
          <a:p>
            <a:r>
              <a:rPr lang="pl-PL" sz="1600" dirty="0" smtClean="0">
                <a:latin typeface="Tahoma" pitchFamily="34" charset="0"/>
                <a:cs typeface="Tahoma" pitchFamily="34" charset="0"/>
              </a:rPr>
              <a:t> spowodowanej przez ten wirus zwanej zespołem nabytego braku odporności, a w skrócie _  _  _  _</a:t>
            </a:r>
          </a:p>
          <a:p>
            <a:r>
              <a:rPr lang="pl-PL" sz="1600" dirty="0" smtClean="0">
                <a:latin typeface="Tahoma" pitchFamily="34" charset="0"/>
                <a:cs typeface="Tahoma" pitchFamily="34" charset="0"/>
              </a:rPr>
              <a:t> zaatakowany organizm nie radzi sobie z infekcjami i umiera z powodu zwykłego zapalenia płuc. </a:t>
            </a:r>
          </a:p>
          <a:p>
            <a:r>
              <a:rPr lang="pl-PL" sz="1600" dirty="0" smtClean="0">
                <a:latin typeface="Tahoma" pitchFamily="34" charset="0"/>
                <a:cs typeface="Tahoma" pitchFamily="34" charset="0"/>
              </a:rPr>
              <a:t> Jest nękany biegunkami i chorobami grzybiczymi. Do zakażenia tym wirusem może dojść </a:t>
            </a:r>
          </a:p>
          <a:p>
            <a:r>
              <a:rPr lang="pl-PL" sz="1600" dirty="0" smtClean="0">
                <a:latin typeface="Tahoma" pitchFamily="34" charset="0"/>
                <a:cs typeface="Tahoma" pitchFamily="34" charset="0"/>
              </a:rPr>
              <a:t> przez kontakt : krew –  </a:t>
            </a:r>
            <a:r>
              <a:rPr lang="pl-PL" sz="1600" dirty="0" err="1" smtClean="0">
                <a:latin typeface="Tahoma" pitchFamily="34" charset="0"/>
                <a:cs typeface="Tahoma" pitchFamily="34" charset="0"/>
              </a:rPr>
              <a:t>krew</a:t>
            </a:r>
            <a:r>
              <a:rPr lang="pl-PL" sz="1600" dirty="0" smtClean="0">
                <a:latin typeface="Tahoma" pitchFamily="34" charset="0"/>
                <a:cs typeface="Tahoma" pitchFamily="34" charset="0"/>
              </a:rPr>
              <a:t>, sperma – krew. Dlatego przy udzielaniu pierwszej pomocy </a:t>
            </a:r>
            <a:r>
              <a:rPr lang="pl-PL" sz="1600" b="1" dirty="0" smtClean="0">
                <a:latin typeface="Tahoma" pitchFamily="34" charset="0"/>
                <a:cs typeface="Tahoma" pitchFamily="34" charset="0"/>
              </a:rPr>
              <a:t>trzeba</a:t>
            </a:r>
          </a:p>
          <a:p>
            <a:r>
              <a:rPr lang="pl-PL" sz="1600" b="1" dirty="0" smtClean="0">
                <a:latin typeface="Tahoma" pitchFamily="34" charset="0"/>
                <a:cs typeface="Tahoma" pitchFamily="34" charset="0"/>
              </a:rPr>
              <a:t> zakładać</a:t>
            </a:r>
            <a:r>
              <a:rPr lang="pl-PL" sz="1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pl-PL" sz="1600" b="1" dirty="0" smtClean="0">
                <a:latin typeface="Tahoma" pitchFamily="34" charset="0"/>
                <a:cs typeface="Tahoma" pitchFamily="34" charset="0"/>
              </a:rPr>
              <a:t>lateksowe rękawiczki</a:t>
            </a:r>
            <a:r>
              <a:rPr lang="pl-PL" sz="1600" dirty="0" smtClean="0">
                <a:latin typeface="Tahoma" pitchFamily="34" charset="0"/>
                <a:cs typeface="Tahoma" pitchFamily="34" charset="0"/>
              </a:rPr>
              <a:t> i używać ustników przy sztucznym oddychaniu. </a:t>
            </a:r>
          </a:p>
          <a:p>
            <a:r>
              <a:rPr lang="pl-PL" sz="1600" dirty="0" smtClean="0">
                <a:latin typeface="Tahoma" pitchFamily="34" charset="0"/>
                <a:cs typeface="Tahoma" pitchFamily="34" charset="0"/>
              </a:rPr>
              <a:t> Najbardziej groźne są krwotoki __ __ __ __ __ __ __ __ </a:t>
            </a:r>
          </a:p>
          <a:p>
            <a:r>
              <a:rPr lang="pl-PL" sz="1600" dirty="0" smtClean="0">
                <a:latin typeface="Tahoma" pitchFamily="34" charset="0"/>
                <a:cs typeface="Tahoma" pitchFamily="34" charset="0"/>
              </a:rPr>
              <a:t> Należy próbować </a:t>
            </a:r>
            <a:r>
              <a:rPr lang="pl-PL" sz="1600" b="1" dirty="0" smtClean="0">
                <a:latin typeface="Tahoma" pitchFamily="34" charset="0"/>
                <a:cs typeface="Tahoma" pitchFamily="34" charset="0"/>
              </a:rPr>
              <a:t>zatkać otwór</a:t>
            </a:r>
            <a:r>
              <a:rPr lang="pl-PL" sz="1600" dirty="0" smtClean="0">
                <a:latin typeface="Tahoma" pitchFamily="34" charset="0"/>
                <a:cs typeface="Tahoma" pitchFamily="34" charset="0"/>
              </a:rPr>
              <a:t> w naczyniu i niezwłocznie zawołać pogotowie. </a:t>
            </a:r>
            <a:endParaRPr lang="pl-PL" sz="18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0" y="214290"/>
            <a:ext cx="18806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 smtClean="0">
                <a:latin typeface="Tahoma" pitchFamily="34" charset="0"/>
                <a:cs typeface="Tahoma" pitchFamily="34" charset="0"/>
              </a:rPr>
              <a:t>  A   N  E  M   I   A</a:t>
            </a:r>
            <a:endParaRPr lang="pl-PL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0" y="928670"/>
            <a:ext cx="26917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 smtClean="0">
                <a:latin typeface="Tahoma" pitchFamily="34" charset="0"/>
                <a:cs typeface="Tahoma" pitchFamily="34" charset="0"/>
              </a:rPr>
              <a:t>  B  I   A   Ł   A  C   Z   K  A</a:t>
            </a:r>
            <a:endParaRPr lang="pl-PL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2571736" y="2428868"/>
            <a:ext cx="26260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 smtClean="0">
                <a:latin typeface="Tahoma" pitchFamily="34" charset="0"/>
                <a:cs typeface="Tahoma" pitchFamily="34" charset="0"/>
              </a:rPr>
              <a:t>M   I   A  Ż  D   Ż  Y   C   A</a:t>
            </a:r>
            <a:endParaRPr lang="pl-PL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2643174" y="2643182"/>
            <a:ext cx="31373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 smtClean="0">
                <a:latin typeface="Tahoma" pitchFamily="34" charset="0"/>
                <a:cs typeface="Tahoma" pitchFamily="34" charset="0"/>
              </a:rPr>
              <a:t>C   H  O  L   E   S   T  E   R  O  L</a:t>
            </a:r>
            <a:endParaRPr lang="pl-PL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4357686" y="3857628"/>
            <a:ext cx="23166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 smtClean="0">
                <a:latin typeface="Tahoma" pitchFamily="34" charset="0"/>
                <a:cs typeface="Tahoma" pitchFamily="34" charset="0"/>
              </a:rPr>
              <a:t>Z   A   S   T  A  W  K   I</a:t>
            </a:r>
            <a:endParaRPr lang="pl-PL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2928926" y="4357694"/>
            <a:ext cx="18678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 smtClean="0">
                <a:latin typeface="Tahoma" pitchFamily="34" charset="0"/>
                <a:cs typeface="Tahoma" pitchFamily="34" charset="0"/>
              </a:rPr>
              <a:t>  Ż  Y   L   A   K   I</a:t>
            </a:r>
            <a:endParaRPr lang="pl-PL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2285984" y="4643446"/>
            <a:ext cx="38250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 smtClean="0">
                <a:latin typeface="Tahoma" pitchFamily="34" charset="0"/>
                <a:cs typeface="Tahoma" pitchFamily="34" charset="0"/>
              </a:rPr>
              <a:t> O  D  P   O  R  N   O  Ś   C   I   O  W  Y</a:t>
            </a:r>
            <a:endParaRPr lang="pl-PL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2786050" y="6072206"/>
            <a:ext cx="25186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 smtClean="0">
                <a:latin typeface="Tahoma" pitchFamily="34" charset="0"/>
                <a:cs typeface="Tahoma" pitchFamily="34" charset="0"/>
              </a:rPr>
              <a:t>   T  Ę   T   N   I   C  Z   E</a:t>
            </a:r>
            <a:endParaRPr lang="pl-PL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8072462" y="3714752"/>
            <a:ext cx="2487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 smtClean="0">
                <a:latin typeface="Tahoma" pitchFamily="34" charset="0"/>
                <a:cs typeface="Tahoma" pitchFamily="34" charset="0"/>
              </a:rPr>
              <a:t> </a:t>
            </a:r>
            <a:endParaRPr lang="pl-PL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pole tekstowe 12"/>
          <p:cNvSpPr txBox="1"/>
          <p:nvPr/>
        </p:nvSpPr>
        <p:spPr>
          <a:xfrm>
            <a:off x="8072462" y="4786322"/>
            <a:ext cx="9589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 smtClean="0">
                <a:latin typeface="Tahoma" pitchFamily="34" charset="0"/>
                <a:cs typeface="Tahoma" pitchFamily="34" charset="0"/>
              </a:rPr>
              <a:t>A  I  D S</a:t>
            </a:r>
            <a:endParaRPr lang="pl-PL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pole tekstowe 13"/>
          <p:cNvSpPr txBox="1"/>
          <p:nvPr/>
        </p:nvSpPr>
        <p:spPr>
          <a:xfrm>
            <a:off x="4071934" y="3143248"/>
            <a:ext cx="16770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 smtClean="0">
                <a:latin typeface="Tahoma" pitchFamily="34" charset="0"/>
                <a:cs typeface="Tahoma" pitchFamily="34" charset="0"/>
              </a:rPr>
              <a:t> Z  A  W  A  Ł  U</a:t>
            </a:r>
            <a:endParaRPr lang="pl-PL" sz="16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układ limfatyczn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00438"/>
            <a:ext cx="3341544" cy="3357562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>
            <a:off x="3857620" y="1571612"/>
            <a:ext cx="5072098" cy="428628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żyła</a:t>
            </a:r>
            <a:endParaRPr lang="pl-PL" b="1" dirty="0"/>
          </a:p>
        </p:txBody>
      </p:sp>
      <p:grpSp>
        <p:nvGrpSpPr>
          <p:cNvPr id="41" name="Grupa 40"/>
          <p:cNvGrpSpPr/>
          <p:nvPr/>
        </p:nvGrpSpPr>
        <p:grpSpPr>
          <a:xfrm>
            <a:off x="3571868" y="2285992"/>
            <a:ext cx="3714776" cy="4572008"/>
            <a:chOff x="3571868" y="2285992"/>
            <a:chExt cx="3714776" cy="4572008"/>
          </a:xfrm>
        </p:grpSpPr>
        <p:sp>
          <p:nvSpPr>
            <p:cNvPr id="9" name="Elipsa 8"/>
            <p:cNvSpPr/>
            <p:nvPr/>
          </p:nvSpPr>
          <p:spPr>
            <a:xfrm>
              <a:off x="5786446" y="4071942"/>
              <a:ext cx="1428760" cy="142876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0" name="Elipsa 9"/>
            <p:cNvSpPr/>
            <p:nvPr/>
          </p:nvSpPr>
          <p:spPr>
            <a:xfrm>
              <a:off x="3786182" y="5286364"/>
              <a:ext cx="1214446" cy="1285908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1" name="Elipsa 10"/>
            <p:cNvSpPr/>
            <p:nvPr/>
          </p:nvSpPr>
          <p:spPr>
            <a:xfrm>
              <a:off x="3571868" y="3786190"/>
              <a:ext cx="1357322" cy="142876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2" name="Elipsa 11"/>
            <p:cNvSpPr/>
            <p:nvPr/>
          </p:nvSpPr>
          <p:spPr>
            <a:xfrm>
              <a:off x="5857884" y="2285992"/>
              <a:ext cx="1428760" cy="1571636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3" name="Elipsa 12"/>
            <p:cNvSpPr/>
            <p:nvPr/>
          </p:nvSpPr>
          <p:spPr>
            <a:xfrm>
              <a:off x="5643570" y="5572140"/>
              <a:ext cx="1285884" cy="128586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16" name="pole tekstowe 15"/>
          <p:cNvSpPr txBox="1"/>
          <p:nvPr/>
        </p:nvSpPr>
        <p:spPr>
          <a:xfrm>
            <a:off x="3643306" y="2714620"/>
            <a:ext cx="10672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 dirty="0" smtClean="0">
                <a:latin typeface="Tahoma" pitchFamily="34" charset="0"/>
                <a:cs typeface="Tahoma" pitchFamily="34" charset="0"/>
              </a:rPr>
              <a:t>węzeł</a:t>
            </a:r>
          </a:p>
          <a:p>
            <a:pPr algn="ctr"/>
            <a:r>
              <a:rPr lang="pl-PL" sz="2000" dirty="0" smtClean="0">
                <a:latin typeface="Tahoma" pitchFamily="34" charset="0"/>
                <a:cs typeface="Tahoma" pitchFamily="34" charset="0"/>
              </a:rPr>
              <a:t>chłonny</a:t>
            </a:r>
            <a:endParaRPr lang="pl-PL" sz="2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2" name="pole tekstowe 21"/>
          <p:cNvSpPr txBox="1"/>
          <p:nvPr/>
        </p:nvSpPr>
        <p:spPr>
          <a:xfrm>
            <a:off x="7048555" y="3214686"/>
            <a:ext cx="209544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 dirty="0" smtClean="0">
                <a:latin typeface="Tahoma" pitchFamily="34" charset="0"/>
                <a:cs typeface="Tahoma" pitchFamily="34" charset="0"/>
              </a:rPr>
              <a:t>tu</a:t>
            </a:r>
            <a:r>
              <a:rPr lang="pl-PL" sz="2000" b="1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 algn="ctr"/>
            <a:r>
              <a:rPr lang="pl-PL" sz="2000" b="1" dirty="0" smtClean="0">
                <a:latin typeface="Tahoma" pitchFamily="34" charset="0"/>
                <a:cs typeface="Tahoma" pitchFamily="34" charset="0"/>
              </a:rPr>
              <a:t>drobnoustroje</a:t>
            </a:r>
            <a:r>
              <a:rPr lang="pl-PL" sz="2000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pPr algn="ctr"/>
            <a:r>
              <a:rPr lang="pl-PL" sz="2000" dirty="0" smtClean="0">
                <a:latin typeface="Tahoma" pitchFamily="34" charset="0"/>
                <a:cs typeface="Tahoma" pitchFamily="34" charset="0"/>
              </a:rPr>
              <a:t>są niszczone </a:t>
            </a:r>
          </a:p>
          <a:p>
            <a:pPr algn="ctr"/>
            <a:r>
              <a:rPr lang="pl-PL" sz="2000" dirty="0" smtClean="0">
                <a:latin typeface="Tahoma" pitchFamily="34" charset="0"/>
                <a:cs typeface="Tahoma" pitchFamily="34" charset="0"/>
              </a:rPr>
              <a:t>przez</a:t>
            </a:r>
          </a:p>
          <a:p>
            <a:pPr algn="ctr"/>
            <a:r>
              <a:rPr lang="pl-PL" sz="2000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leukocyty</a:t>
            </a:r>
            <a:endParaRPr lang="pl-PL" sz="2000" b="1" dirty="0">
              <a:solidFill>
                <a:srgbClr val="0070C0"/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27" name="Łącznik prosty ze strzałką 26"/>
          <p:cNvCxnSpPr/>
          <p:nvPr/>
        </p:nvCxnSpPr>
        <p:spPr>
          <a:xfrm rot="10800000" flipV="1">
            <a:off x="6858016" y="2643182"/>
            <a:ext cx="714380" cy="142876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pole tekstowe 27"/>
          <p:cNvSpPr txBox="1"/>
          <p:nvPr/>
        </p:nvSpPr>
        <p:spPr>
          <a:xfrm>
            <a:off x="7555150" y="2357430"/>
            <a:ext cx="11602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komórka</a:t>
            </a:r>
          </a:p>
          <a:p>
            <a:pPr algn="ctr"/>
            <a:r>
              <a:rPr lang="pl-PL" sz="2000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ciała</a:t>
            </a:r>
            <a:endParaRPr lang="pl-PL" sz="2000" dirty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3" name="pole tekstowe 32"/>
          <p:cNvSpPr txBox="1"/>
          <p:nvPr/>
        </p:nvSpPr>
        <p:spPr>
          <a:xfrm>
            <a:off x="7041181" y="5286388"/>
            <a:ext cx="210281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otwarte naczynie</a:t>
            </a:r>
          </a:p>
          <a:p>
            <a:pPr algn="ctr"/>
            <a:r>
              <a:rPr lang="pl-PL" sz="20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limfatyczne </a:t>
            </a:r>
          </a:p>
          <a:p>
            <a:pPr algn="ctr"/>
            <a:r>
              <a:rPr lang="pl-PL" sz="2000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wyłapuje </a:t>
            </a:r>
          </a:p>
          <a:p>
            <a:pPr algn="ctr"/>
            <a:r>
              <a:rPr lang="pl-PL" sz="2000" b="1" dirty="0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zarazki</a:t>
            </a:r>
          </a:p>
        </p:txBody>
      </p:sp>
      <p:sp>
        <p:nvSpPr>
          <p:cNvPr id="38" name="pole tekstowe 37"/>
          <p:cNvSpPr txBox="1"/>
          <p:nvPr/>
        </p:nvSpPr>
        <p:spPr>
          <a:xfrm>
            <a:off x="5715008" y="357166"/>
            <a:ext cx="26891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oczyszczona </a:t>
            </a:r>
            <a:r>
              <a:rPr lang="pl-PL" sz="20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limfa </a:t>
            </a:r>
          </a:p>
          <a:p>
            <a:pPr algn="ctr"/>
            <a:r>
              <a:rPr lang="pl-PL" sz="2000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wypływa z naczynia </a:t>
            </a:r>
          </a:p>
          <a:p>
            <a:pPr algn="ctr"/>
            <a:r>
              <a:rPr lang="pl-PL" sz="2000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limfatycznego do </a:t>
            </a:r>
            <a:r>
              <a:rPr lang="pl-PL" sz="2000" b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żyły</a:t>
            </a:r>
          </a:p>
        </p:txBody>
      </p:sp>
      <p:sp>
        <p:nvSpPr>
          <p:cNvPr id="39" name="pole tekstowe 38"/>
          <p:cNvSpPr txBox="1"/>
          <p:nvPr/>
        </p:nvSpPr>
        <p:spPr>
          <a:xfrm>
            <a:off x="214282" y="71414"/>
            <a:ext cx="292740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 dirty="0" smtClean="0">
                <a:solidFill>
                  <a:schemeClr val="tx2"/>
                </a:solidFill>
                <a:latin typeface="Arial Narrow" pitchFamily="34" charset="0"/>
                <a:cs typeface="Tahoma" pitchFamily="34" charset="0"/>
              </a:rPr>
              <a:t>Układ limfatyczny </a:t>
            </a:r>
            <a:r>
              <a:rPr lang="pl-PL" dirty="0" smtClean="0">
                <a:latin typeface="Arial Narrow" pitchFamily="34" charset="0"/>
                <a:cs typeface="Tahoma" pitchFamily="34" charset="0"/>
              </a:rPr>
              <a:t>jest :</a:t>
            </a:r>
          </a:p>
          <a:p>
            <a:pPr algn="ctr">
              <a:buFont typeface="Arial" charset="0"/>
              <a:buChar char="•"/>
            </a:pPr>
            <a:r>
              <a:rPr lang="pl-PL" dirty="0" smtClean="0">
                <a:latin typeface="Arial Narrow" pitchFamily="34" charset="0"/>
                <a:cs typeface="Tahoma" pitchFamily="34" charset="0"/>
              </a:rPr>
              <a:t>otwarty</a:t>
            </a:r>
          </a:p>
          <a:p>
            <a:pPr algn="ctr">
              <a:buFont typeface="Arial" charset="0"/>
              <a:buChar char="•"/>
            </a:pPr>
            <a:r>
              <a:rPr lang="pl-PL" dirty="0" smtClean="0">
                <a:latin typeface="Arial Narrow" pitchFamily="34" charset="0"/>
                <a:cs typeface="Tahoma" pitchFamily="34" charset="0"/>
              </a:rPr>
              <a:t>bez serca </a:t>
            </a:r>
          </a:p>
          <a:p>
            <a:pPr algn="ctr"/>
            <a:r>
              <a:rPr lang="pl-PL" dirty="0" smtClean="0">
                <a:latin typeface="Arial Narrow" pitchFamily="34" charset="0"/>
                <a:cs typeface="Tahoma" pitchFamily="34" charset="0"/>
              </a:rPr>
              <a:t>(limfa jest poruszana </a:t>
            </a:r>
          </a:p>
          <a:p>
            <a:pPr algn="ctr"/>
            <a:r>
              <a:rPr lang="pl-PL" dirty="0" smtClean="0">
                <a:latin typeface="Arial Narrow" pitchFamily="34" charset="0"/>
                <a:cs typeface="Tahoma" pitchFamily="34" charset="0"/>
              </a:rPr>
              <a:t>przez mięśnie)</a:t>
            </a:r>
          </a:p>
          <a:p>
            <a:pPr algn="ctr">
              <a:buFont typeface="Arial" charset="0"/>
              <a:buChar char="•"/>
            </a:pPr>
            <a:r>
              <a:rPr lang="pl-PL" dirty="0" smtClean="0">
                <a:latin typeface="Arial Narrow" pitchFamily="34" charset="0"/>
                <a:cs typeface="Tahoma" pitchFamily="34" charset="0"/>
              </a:rPr>
              <a:t>wypełniony limfą</a:t>
            </a:r>
          </a:p>
          <a:p>
            <a:pPr algn="ctr">
              <a:buFont typeface="Arial" charset="0"/>
              <a:buChar char="•"/>
            </a:pPr>
            <a:r>
              <a:rPr lang="pl-PL" dirty="0" smtClean="0">
                <a:latin typeface="Arial Narrow" pitchFamily="34" charset="0"/>
                <a:cs typeface="Tahoma" pitchFamily="34" charset="0"/>
              </a:rPr>
              <a:t>z węzłami chłonnymi</a:t>
            </a:r>
          </a:p>
          <a:p>
            <a:pPr algn="ctr">
              <a:buFont typeface="Arial" charset="0"/>
              <a:buChar char="•"/>
            </a:pPr>
            <a:r>
              <a:rPr lang="pl-PL" dirty="0" smtClean="0">
                <a:latin typeface="Arial Narrow" pitchFamily="34" charset="0"/>
                <a:cs typeface="Tahoma" pitchFamily="34" charset="0"/>
              </a:rPr>
              <a:t>połączony z układem </a:t>
            </a:r>
          </a:p>
          <a:p>
            <a:pPr algn="ctr"/>
            <a:r>
              <a:rPr lang="pl-PL" dirty="0" smtClean="0">
                <a:latin typeface="Arial Narrow" pitchFamily="34" charset="0"/>
                <a:cs typeface="Tahoma" pitchFamily="34" charset="0"/>
              </a:rPr>
              <a:t>krwionośnym</a:t>
            </a:r>
          </a:p>
        </p:txBody>
      </p:sp>
      <p:grpSp>
        <p:nvGrpSpPr>
          <p:cNvPr id="34" name="Grupa 33"/>
          <p:cNvGrpSpPr/>
          <p:nvPr/>
        </p:nvGrpSpPr>
        <p:grpSpPr>
          <a:xfrm>
            <a:off x="4857752" y="1928802"/>
            <a:ext cx="1071570" cy="3786214"/>
            <a:chOff x="4857752" y="1928802"/>
            <a:chExt cx="1071570" cy="3786214"/>
          </a:xfrm>
        </p:grpSpPr>
        <p:sp>
          <p:nvSpPr>
            <p:cNvPr id="4" name="Prostokąt 3"/>
            <p:cNvSpPr/>
            <p:nvPr/>
          </p:nvSpPr>
          <p:spPr>
            <a:xfrm>
              <a:off x="5143504" y="1928802"/>
              <a:ext cx="500066" cy="142876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" name="Elipsa 4"/>
            <p:cNvSpPr/>
            <p:nvPr/>
          </p:nvSpPr>
          <p:spPr>
            <a:xfrm>
              <a:off x="4857752" y="3286124"/>
              <a:ext cx="1071570" cy="1071570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 smtClean="0">
                  <a:sym typeface="Symbol"/>
                </a:rPr>
                <a:t> </a:t>
              </a:r>
            </a:p>
            <a:p>
              <a:pPr algn="ctr"/>
              <a:endParaRPr lang="pl-PL" dirty="0">
                <a:solidFill>
                  <a:schemeClr val="tx1"/>
                </a:solidFill>
              </a:endParaRPr>
            </a:p>
          </p:txBody>
        </p:sp>
        <p:grpSp>
          <p:nvGrpSpPr>
            <p:cNvPr id="30" name="Grupa 29"/>
            <p:cNvGrpSpPr/>
            <p:nvPr/>
          </p:nvGrpSpPr>
          <p:grpSpPr>
            <a:xfrm>
              <a:off x="5143504" y="4143380"/>
              <a:ext cx="500066" cy="1571636"/>
              <a:chOff x="5143504" y="4143380"/>
              <a:chExt cx="500066" cy="1571636"/>
            </a:xfrm>
          </p:grpSpPr>
          <p:sp>
            <p:nvSpPr>
              <p:cNvPr id="7" name="Prostokąt 6"/>
              <p:cNvSpPr/>
              <p:nvPr/>
            </p:nvSpPr>
            <p:spPr>
              <a:xfrm>
                <a:off x="5143504" y="4143380"/>
                <a:ext cx="500066" cy="1428760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29" name="Elipsa 28"/>
              <p:cNvSpPr/>
              <p:nvPr/>
            </p:nvSpPr>
            <p:spPr>
              <a:xfrm>
                <a:off x="5143504" y="5500702"/>
                <a:ext cx="500066" cy="214314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</p:grpSp>
      <p:sp>
        <p:nvSpPr>
          <p:cNvPr id="31" name="Elipsa 30"/>
          <p:cNvSpPr/>
          <p:nvPr/>
        </p:nvSpPr>
        <p:spPr>
          <a:xfrm>
            <a:off x="5357818" y="5929330"/>
            <a:ext cx="71438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5" name="Łącznik prosty ze strzałką 14"/>
          <p:cNvCxnSpPr/>
          <p:nvPr/>
        </p:nvCxnSpPr>
        <p:spPr>
          <a:xfrm rot="16200000" flipH="1">
            <a:off x="4643438" y="3357562"/>
            <a:ext cx="428628" cy="42862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y ze strzałką 18"/>
          <p:cNvCxnSpPr/>
          <p:nvPr/>
        </p:nvCxnSpPr>
        <p:spPr>
          <a:xfrm rot="10800000">
            <a:off x="5643570" y="3857628"/>
            <a:ext cx="1857388" cy="35719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ze strzałką 31"/>
          <p:cNvCxnSpPr/>
          <p:nvPr/>
        </p:nvCxnSpPr>
        <p:spPr>
          <a:xfrm rot="10800000">
            <a:off x="5572132" y="5214950"/>
            <a:ext cx="1785950" cy="71438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Łącznik prosty ze strzałką 36"/>
          <p:cNvCxnSpPr/>
          <p:nvPr/>
        </p:nvCxnSpPr>
        <p:spPr>
          <a:xfrm rot="5400000">
            <a:off x="5214942" y="1428736"/>
            <a:ext cx="785818" cy="35719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Elipsa 34"/>
          <p:cNvSpPr/>
          <p:nvPr/>
        </p:nvSpPr>
        <p:spPr>
          <a:xfrm>
            <a:off x="5357818" y="3786190"/>
            <a:ext cx="71438" cy="714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6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10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6" grpId="0"/>
      <p:bldP spid="22" grpId="0"/>
      <p:bldP spid="28" grpId="0"/>
      <p:bldP spid="33" grpId="0"/>
      <p:bldP spid="38" grpId="0"/>
      <p:bldP spid="39" grpId="0"/>
      <p:bldP spid="31" grpId="0" animBg="1"/>
      <p:bldP spid="31" grpId="1" animBg="1"/>
      <p:bldP spid="31" grpId="2" animBg="1"/>
      <p:bldP spid="35" grpId="0" animBg="1"/>
      <p:bldP spid="35" grpId="1" animBg="1"/>
      <p:bldP spid="35" grpId="2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571472" y="297019"/>
            <a:ext cx="8185574" cy="56323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4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ranklin Gothic Medium" pitchFamily="34" charset="0"/>
              </a:rPr>
              <a:t>Układ krążenia</a:t>
            </a:r>
          </a:p>
          <a:p>
            <a:pPr algn="ctr"/>
            <a:endParaRPr lang="pl-PL" sz="40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Franklin Gothic Medium" pitchFamily="34" charset="0"/>
            </a:endParaRPr>
          </a:p>
          <a:p>
            <a:pPr algn="ctr">
              <a:buFont typeface="Arial" charset="0"/>
              <a:buChar char="•"/>
            </a:pPr>
            <a:r>
              <a:rPr lang="pl-PL" sz="4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ranklin Gothic Medium" pitchFamily="34" charset="0"/>
              </a:rPr>
              <a:t>ma dwa obiegi krwi :</a:t>
            </a:r>
          </a:p>
          <a:p>
            <a:pPr algn="ctr"/>
            <a:r>
              <a:rPr lang="pl-PL" sz="4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ranklin Gothic Medium" pitchFamily="34" charset="0"/>
              </a:rPr>
              <a:t>mały (płucny) i duży obieg krwi</a:t>
            </a:r>
          </a:p>
          <a:p>
            <a:pPr algn="ctr"/>
            <a:endParaRPr lang="pl-PL" sz="40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Franklin Gothic Medium" pitchFamily="34" charset="0"/>
            </a:endParaRPr>
          </a:p>
          <a:p>
            <a:pPr algn="ctr">
              <a:buFont typeface="Arial" charset="0"/>
              <a:buChar char="•"/>
            </a:pPr>
            <a:r>
              <a:rPr lang="pl-PL" sz="4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ranklin Gothic Medium" pitchFamily="34" charset="0"/>
              </a:rPr>
              <a:t>jest zamknięty</a:t>
            </a:r>
          </a:p>
          <a:p>
            <a:pPr algn="ctr">
              <a:buFont typeface="Arial" charset="0"/>
              <a:buChar char="•"/>
            </a:pPr>
            <a:endParaRPr lang="pl-PL" sz="40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Franklin Gothic Medium" pitchFamily="34" charset="0"/>
            </a:endParaRPr>
          </a:p>
          <a:p>
            <a:pPr algn="ctr">
              <a:buFont typeface="Arial" charset="0"/>
              <a:buChar char="•"/>
            </a:pPr>
            <a:r>
              <a:rPr lang="pl-PL" sz="4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ranklin Gothic Medium" pitchFamily="34" charset="0"/>
              </a:rPr>
              <a:t>serce składa się z czterech części :</a:t>
            </a:r>
          </a:p>
          <a:p>
            <a:pPr algn="ctr"/>
            <a:r>
              <a:rPr lang="pl-PL" sz="4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ranklin Gothic Medium" pitchFamily="34" charset="0"/>
              </a:rPr>
              <a:t>dwóch komór i dwóch przedsionków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71406" y="1425347"/>
            <a:ext cx="314541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mic Sans MS" pitchFamily="66" charset="0"/>
              </a:rPr>
              <a:t>ODPORNOŚĆ</a:t>
            </a:r>
            <a:endParaRPr lang="pl-PL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omic Sans MS" pitchFamily="66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2118217" y="2038641"/>
            <a:ext cx="159652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swoista</a:t>
            </a:r>
            <a:endParaRPr lang="pl-PL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6963106" y="2110079"/>
            <a:ext cx="210948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NIEswoista</a:t>
            </a:r>
            <a:endParaRPr lang="pl-PL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6998685" y="2786058"/>
            <a:ext cx="2002471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dirty="0" smtClean="0">
                <a:solidFill>
                  <a:srgbClr val="000099"/>
                </a:solidFill>
                <a:latin typeface="Arial Narrow" pitchFamily="34" charset="0"/>
              </a:rPr>
              <a:t>bariera </a:t>
            </a:r>
          </a:p>
          <a:p>
            <a:pPr algn="ctr"/>
            <a:r>
              <a:rPr lang="pl-PL" dirty="0" smtClean="0">
                <a:solidFill>
                  <a:srgbClr val="000099"/>
                </a:solidFill>
                <a:latin typeface="Arial Narrow" pitchFamily="34" charset="0"/>
              </a:rPr>
              <a:t>powłoki </a:t>
            </a:r>
          </a:p>
          <a:p>
            <a:pPr algn="ctr"/>
            <a:r>
              <a:rPr lang="pl-PL" dirty="0" smtClean="0">
                <a:solidFill>
                  <a:srgbClr val="000099"/>
                </a:solidFill>
                <a:latin typeface="Arial Narrow" pitchFamily="34" charset="0"/>
              </a:rPr>
              <a:t>skórnej</a:t>
            </a:r>
          </a:p>
          <a:p>
            <a:pPr algn="ctr"/>
            <a:r>
              <a:rPr lang="pl-PL" dirty="0" smtClean="0">
                <a:solidFill>
                  <a:srgbClr val="000099"/>
                </a:solidFill>
                <a:latin typeface="Arial Narrow" pitchFamily="34" charset="0"/>
              </a:rPr>
              <a:t>i zdolność </a:t>
            </a:r>
          </a:p>
          <a:p>
            <a:pPr algn="ctr"/>
            <a:r>
              <a:rPr lang="pl-PL" dirty="0" smtClean="0">
                <a:solidFill>
                  <a:srgbClr val="000099"/>
                </a:solidFill>
                <a:latin typeface="Arial Narrow" pitchFamily="34" charset="0"/>
              </a:rPr>
              <a:t>niszczenia </a:t>
            </a:r>
          </a:p>
          <a:p>
            <a:pPr algn="ctr"/>
            <a:r>
              <a:rPr lang="pl-PL" b="1" dirty="0" smtClean="0">
                <a:solidFill>
                  <a:srgbClr val="000099"/>
                </a:solidFill>
                <a:latin typeface="Arial Narrow" pitchFamily="34" charset="0"/>
              </a:rPr>
              <a:t>wszystkich</a:t>
            </a:r>
            <a:r>
              <a:rPr lang="pl-PL" dirty="0" smtClean="0">
                <a:solidFill>
                  <a:srgbClr val="000099"/>
                </a:solidFill>
                <a:latin typeface="Arial Narrow" pitchFamily="34" charset="0"/>
              </a:rPr>
              <a:t> </a:t>
            </a:r>
          </a:p>
          <a:p>
            <a:pPr algn="ctr"/>
            <a:r>
              <a:rPr lang="pl-PL" dirty="0" smtClean="0">
                <a:solidFill>
                  <a:srgbClr val="000099"/>
                </a:solidFill>
                <a:latin typeface="Arial Narrow" pitchFamily="34" charset="0"/>
              </a:rPr>
              <a:t>drobnoustrojów</a:t>
            </a:r>
          </a:p>
          <a:p>
            <a:pPr algn="ctr"/>
            <a:r>
              <a:rPr lang="pl-PL" dirty="0" smtClean="0">
                <a:solidFill>
                  <a:srgbClr val="000099"/>
                </a:solidFill>
                <a:latin typeface="Arial Narrow" pitchFamily="34" charset="0"/>
              </a:rPr>
              <a:t>za pomocą </a:t>
            </a:r>
          </a:p>
          <a:p>
            <a:pPr algn="ctr"/>
            <a:r>
              <a:rPr lang="pl-PL" dirty="0" smtClean="0">
                <a:solidFill>
                  <a:srgbClr val="000099"/>
                </a:solidFill>
                <a:latin typeface="Arial Narrow" pitchFamily="34" charset="0"/>
              </a:rPr>
              <a:t>kwasu solnego, </a:t>
            </a:r>
          </a:p>
          <a:p>
            <a:pPr algn="ctr"/>
            <a:r>
              <a:rPr lang="pl-PL" dirty="0" smtClean="0">
                <a:solidFill>
                  <a:srgbClr val="000099"/>
                </a:solidFill>
                <a:latin typeface="Arial Narrow" pitchFamily="34" charset="0"/>
              </a:rPr>
              <a:t>potu, śliny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667808" y="2442985"/>
            <a:ext cx="46185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dirty="0" smtClean="0">
                <a:latin typeface="Arial Narrow" pitchFamily="34" charset="0"/>
              </a:rPr>
              <a:t>zdolność niszczenia skierowana </a:t>
            </a:r>
          </a:p>
          <a:p>
            <a:pPr algn="ctr"/>
            <a:r>
              <a:rPr lang="pl-PL" dirty="0" smtClean="0">
                <a:latin typeface="Arial Narrow" pitchFamily="34" charset="0"/>
              </a:rPr>
              <a:t>przeciwko konkretnym drobnoustrojom</a:t>
            </a:r>
          </a:p>
          <a:p>
            <a:pPr algn="ctr"/>
            <a:r>
              <a:rPr lang="pl-PL" dirty="0" smtClean="0">
                <a:latin typeface="Arial Narrow" pitchFamily="34" charset="0"/>
              </a:rPr>
              <a:t>za pomocą różnego rodzaju przeciwciał</a:t>
            </a:r>
          </a:p>
        </p:txBody>
      </p:sp>
      <p:pic>
        <p:nvPicPr>
          <p:cNvPr id="7" name="Obraz 6" descr="linia 7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4138628" y="4210074"/>
            <a:ext cx="5067300" cy="228600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71406" y="4467533"/>
            <a:ext cx="146867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czynn</a:t>
            </a:r>
            <a:r>
              <a:rPr lang="pl-PL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a</a:t>
            </a:r>
            <a:endParaRPr lang="pl-PL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4706118" y="4467533"/>
            <a:ext cx="136608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biern</a:t>
            </a:r>
            <a:r>
              <a:rPr lang="pl-PL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CC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a</a:t>
            </a:r>
            <a:endParaRPr lang="pl-PL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CC00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Strzałka w dół 9"/>
          <p:cNvSpPr/>
          <p:nvPr/>
        </p:nvSpPr>
        <p:spPr>
          <a:xfrm rot="1316693">
            <a:off x="1192085" y="3745327"/>
            <a:ext cx="357190" cy="714380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trzałka w dół 10"/>
          <p:cNvSpPr/>
          <p:nvPr/>
        </p:nvSpPr>
        <p:spPr>
          <a:xfrm rot="20283307" flipH="1">
            <a:off x="4451453" y="3745327"/>
            <a:ext cx="357190" cy="714380"/>
          </a:xfrm>
          <a:prstGeom prst="downArrow">
            <a:avLst/>
          </a:prstGeom>
          <a:solidFill>
            <a:srgbClr val="00CC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/>
          <p:cNvSpPr txBox="1"/>
          <p:nvPr/>
        </p:nvSpPr>
        <p:spPr>
          <a:xfrm>
            <a:off x="214282" y="4985105"/>
            <a:ext cx="239681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 dirty="0" smtClean="0">
                <a:solidFill>
                  <a:srgbClr val="000099"/>
                </a:solidFill>
                <a:latin typeface="Arial Narrow" pitchFamily="34" charset="0"/>
              </a:rPr>
              <a:t>w wyniku zachorowania</a:t>
            </a:r>
          </a:p>
          <a:p>
            <a:pPr algn="ctr"/>
            <a:r>
              <a:rPr lang="pl-PL" sz="2000" dirty="0" smtClean="0">
                <a:solidFill>
                  <a:srgbClr val="000099"/>
                </a:solidFill>
                <a:latin typeface="Arial Narrow" pitchFamily="34" charset="0"/>
              </a:rPr>
              <a:t>na chorobę</a:t>
            </a:r>
          </a:p>
          <a:p>
            <a:pPr algn="ctr"/>
            <a:r>
              <a:rPr lang="pl-PL" sz="2000" dirty="0" smtClean="0">
                <a:solidFill>
                  <a:srgbClr val="000099"/>
                </a:solidFill>
                <a:latin typeface="Arial Narrow" pitchFamily="34" charset="0"/>
              </a:rPr>
              <a:t>np. na ospę </a:t>
            </a:r>
          </a:p>
        </p:txBody>
      </p:sp>
      <p:sp>
        <p:nvSpPr>
          <p:cNvPr id="13" name="pole tekstowe 12"/>
          <p:cNvSpPr txBox="1"/>
          <p:nvPr/>
        </p:nvSpPr>
        <p:spPr>
          <a:xfrm>
            <a:off x="357158" y="6007262"/>
            <a:ext cx="22445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 dirty="0" smtClean="0">
                <a:latin typeface="Arial Narrow" pitchFamily="34" charset="0"/>
              </a:rPr>
              <a:t>w wyniku szczepienia</a:t>
            </a:r>
          </a:p>
          <a:p>
            <a:pPr algn="ctr"/>
            <a:r>
              <a:rPr lang="pl-PL" sz="2000" dirty="0" smtClean="0">
                <a:latin typeface="Arial Narrow" pitchFamily="34" charset="0"/>
              </a:rPr>
              <a:t>na konkretne choroby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3929058" y="5000636"/>
            <a:ext cx="27238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 dirty="0" smtClean="0">
                <a:latin typeface="Arial Narrow" pitchFamily="34" charset="0"/>
              </a:rPr>
              <a:t>w wyniku podania surowicy</a:t>
            </a:r>
          </a:p>
          <a:p>
            <a:pPr algn="ctr"/>
            <a:r>
              <a:rPr lang="pl-PL" sz="2000" dirty="0" smtClean="0">
                <a:latin typeface="Arial Narrow" pitchFamily="34" charset="0"/>
              </a:rPr>
              <a:t>z gotowymi przeciwciałami</a:t>
            </a:r>
          </a:p>
        </p:txBody>
      </p:sp>
      <p:sp>
        <p:nvSpPr>
          <p:cNvPr id="15" name="pole tekstowe 14"/>
          <p:cNvSpPr txBox="1"/>
          <p:nvPr/>
        </p:nvSpPr>
        <p:spPr>
          <a:xfrm>
            <a:off x="3929058" y="5842361"/>
            <a:ext cx="274786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 dirty="0" smtClean="0">
                <a:solidFill>
                  <a:srgbClr val="000099"/>
                </a:solidFill>
                <a:latin typeface="Arial Narrow" pitchFamily="34" charset="0"/>
              </a:rPr>
              <a:t>gdy przeciwciała przenikają</a:t>
            </a:r>
          </a:p>
          <a:p>
            <a:pPr algn="ctr"/>
            <a:r>
              <a:rPr lang="pl-PL" sz="2000" dirty="0" smtClean="0">
                <a:solidFill>
                  <a:srgbClr val="000099"/>
                </a:solidFill>
                <a:latin typeface="Arial Narrow" pitchFamily="34" charset="0"/>
              </a:rPr>
              <a:t>w czasie ciąży </a:t>
            </a:r>
          </a:p>
          <a:p>
            <a:pPr algn="ctr"/>
            <a:r>
              <a:rPr lang="pl-PL" sz="2000" dirty="0" smtClean="0">
                <a:solidFill>
                  <a:srgbClr val="000099"/>
                </a:solidFill>
                <a:latin typeface="Arial Narrow" pitchFamily="34" charset="0"/>
              </a:rPr>
              <a:t>od matki do dziecka</a:t>
            </a:r>
          </a:p>
        </p:txBody>
      </p:sp>
      <p:sp>
        <p:nvSpPr>
          <p:cNvPr id="16" name="Prostokąt 15"/>
          <p:cNvSpPr/>
          <p:nvPr/>
        </p:nvSpPr>
        <p:spPr>
          <a:xfrm>
            <a:off x="1214414" y="142852"/>
            <a:ext cx="155920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/>
                <a:cs typeface="Arial" pitchFamily="34" charset="0"/>
              </a:rPr>
              <a:t>ANTYGEN</a:t>
            </a:r>
            <a:r>
              <a:rPr lang="pl-PL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cs typeface="Arial" pitchFamily="34" charset="0"/>
              </a:rPr>
              <a:t>  </a:t>
            </a:r>
            <a:endParaRPr lang="pl-PL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7" name="Strzałka w lewo 16"/>
          <p:cNvSpPr/>
          <p:nvPr/>
        </p:nvSpPr>
        <p:spPr>
          <a:xfrm flipH="1">
            <a:off x="3786182" y="571480"/>
            <a:ext cx="571504" cy="214314"/>
          </a:xfrm>
          <a:prstGeom prst="leftArrow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9" name="Obraz 18" descr="linia 7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3071802" y="1571611"/>
            <a:ext cx="6072198" cy="273933"/>
          </a:xfrm>
          <a:prstGeom prst="rect">
            <a:avLst/>
          </a:prstGeom>
        </p:spPr>
      </p:pic>
      <p:sp>
        <p:nvSpPr>
          <p:cNvPr id="21" name="pole tekstowe 20"/>
          <p:cNvSpPr txBox="1"/>
          <p:nvPr/>
        </p:nvSpPr>
        <p:spPr>
          <a:xfrm>
            <a:off x="571472" y="571480"/>
            <a:ext cx="28143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000" dirty="0" smtClean="0">
                <a:solidFill>
                  <a:srgbClr val="C00000"/>
                </a:solidFill>
                <a:latin typeface="Arial Narrow" pitchFamily="34" charset="0"/>
              </a:rPr>
              <a:t>to substancja lub obce ciało</a:t>
            </a:r>
          </a:p>
        </p:txBody>
      </p:sp>
      <p:sp>
        <p:nvSpPr>
          <p:cNvPr id="23" name="pole tekstowe 22"/>
          <p:cNvSpPr txBox="1"/>
          <p:nvPr/>
        </p:nvSpPr>
        <p:spPr>
          <a:xfrm>
            <a:off x="4572000" y="105297"/>
            <a:ext cx="452078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C00000"/>
                </a:solidFill>
                <a:latin typeface="Arial Narrow" pitchFamily="34" charset="0"/>
              </a:rPr>
              <a:t>PRZECIWCIAŁA :</a:t>
            </a:r>
          </a:p>
          <a:p>
            <a:pPr>
              <a:buFont typeface="Arial" pitchFamily="34" charset="0"/>
              <a:buChar char="•"/>
            </a:pPr>
            <a:r>
              <a:rPr lang="pl-PL" sz="2000" dirty="0" smtClean="0">
                <a:solidFill>
                  <a:srgbClr val="C00000"/>
                </a:solidFill>
                <a:latin typeface="Arial Narrow" pitchFamily="34" charset="0"/>
              </a:rPr>
              <a:t>wytworzone przez leukocyty</a:t>
            </a:r>
          </a:p>
          <a:p>
            <a:pPr>
              <a:buFont typeface="Arial" pitchFamily="34" charset="0"/>
              <a:buChar char="•"/>
            </a:pPr>
            <a:r>
              <a:rPr lang="pl-PL" sz="2000" dirty="0" smtClean="0">
                <a:solidFill>
                  <a:srgbClr val="C00000"/>
                </a:solidFill>
                <a:latin typeface="Arial Narrow" pitchFamily="34" charset="0"/>
              </a:rPr>
              <a:t>podane z surowicą</a:t>
            </a:r>
          </a:p>
          <a:p>
            <a:pPr>
              <a:buFont typeface="Arial" pitchFamily="34" charset="0"/>
              <a:buChar char="•"/>
            </a:pPr>
            <a:r>
              <a:rPr lang="pl-PL" sz="2000" dirty="0" smtClean="0">
                <a:solidFill>
                  <a:srgbClr val="C00000"/>
                </a:solidFill>
                <a:latin typeface="Arial Narrow" pitchFamily="34" charset="0"/>
              </a:rPr>
              <a:t>przekazane potomkowi przez matkę (w ciąży)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5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8" grpId="0"/>
      <p:bldP spid="9" grpId="0"/>
      <p:bldP spid="10" grpId="0" animBg="1"/>
      <p:bldP spid="11" grpId="0" animBg="1"/>
      <p:bldP spid="12" grpId="0"/>
      <p:bldP spid="13" grpId="0"/>
      <p:bldP spid="14" grpId="0"/>
      <p:bldP spid="15" grpId="0"/>
      <p:bldP spid="16" grpId="0"/>
      <p:bldP spid="17" grpId="0" animBg="1"/>
      <p:bldP spid="17" grpId="1" animBg="1"/>
      <p:bldP spid="17" grpId="2" animBg="1"/>
      <p:bldP spid="17" grpId="3" animBg="1"/>
      <p:bldP spid="21" grpId="0"/>
      <p:bldP spid="2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-24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l-PL" sz="1800" b="1" dirty="0" smtClean="0">
                <a:latin typeface="Arial Narrow" pitchFamily="34" charset="0"/>
              </a:rPr>
              <a:t>   </a:t>
            </a:r>
            <a:r>
              <a:rPr lang="pl-PL" sz="1800" b="1" dirty="0" smtClean="0">
                <a:solidFill>
                  <a:srgbClr val="C00000"/>
                </a:solidFill>
                <a:latin typeface="Arial Narrow" pitchFamily="34" charset="0"/>
              </a:rPr>
              <a:t>Każdy przypadek ukąszenia przez żmiję wymaga pilnej pomocy lekarskiej.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l-PL" sz="1800" b="1" dirty="0" smtClean="0">
                <a:latin typeface="Arial Narrow" pitchFamily="34" charset="0"/>
              </a:rPr>
              <a:t>   </a:t>
            </a:r>
            <a:r>
              <a:rPr lang="pl-PL" sz="1800" b="1" dirty="0" smtClean="0">
                <a:solidFill>
                  <a:srgbClr val="006600"/>
                </a:solidFill>
                <a:latin typeface="Arial Narrow" pitchFamily="34" charset="0"/>
              </a:rPr>
              <a:t>Bezpośrednio po ukąszeniu przez żmiję należy zachować spokój.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l-PL" sz="1800" b="1" dirty="0" smtClean="0">
                <a:latin typeface="Arial Narrow" pitchFamily="34" charset="0"/>
              </a:rPr>
              <a:t>   </a:t>
            </a:r>
            <a:r>
              <a:rPr lang="pl-PL" sz="1800" b="1" dirty="0" smtClean="0">
                <a:solidFill>
                  <a:srgbClr val="003399"/>
                </a:solidFill>
                <a:latin typeface="Arial Narrow" pitchFamily="34" charset="0"/>
              </a:rPr>
              <a:t>Gdy ukąszone jest dziecko – trzeba je maksymalnie uspokoić.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l-PL" sz="1800" b="1" dirty="0" smtClean="0">
                <a:latin typeface="Arial Narrow" pitchFamily="34" charset="0"/>
              </a:rPr>
              <a:t>   </a:t>
            </a:r>
            <a:r>
              <a:rPr lang="pl-PL" sz="1800" b="1" dirty="0" smtClean="0">
                <a:solidFill>
                  <a:srgbClr val="800080"/>
                </a:solidFill>
                <a:latin typeface="Arial Narrow" pitchFamily="34" charset="0"/>
              </a:rPr>
              <a:t>Kończynę, na której jest ukąszenie należy unieruchomić, a ukąszony powinien przebywać w spoczynku, ponieważ ruch (praca mięśni) przyspiesza wchłanianie jadu.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l-PL" sz="1800" b="1" dirty="0" smtClean="0">
                <a:latin typeface="Arial Narrow" pitchFamily="34" charset="0"/>
              </a:rPr>
              <a:t>   </a:t>
            </a:r>
            <a:r>
              <a:rPr lang="pl-PL" sz="1800" b="1" dirty="0" smtClean="0">
                <a:solidFill>
                  <a:schemeClr val="accent6">
                    <a:lumMod val="75000"/>
                  </a:schemeClr>
                </a:solidFill>
                <a:latin typeface="Arial Narrow" pitchFamily="34" charset="0"/>
              </a:rPr>
              <a:t>Miejsce ukąszenia należy umyć wodą z mydłem i obłożyć lodem.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l-PL" sz="1800" b="1" dirty="0" smtClean="0">
                <a:latin typeface="Arial Narrow" pitchFamily="34" charset="0"/>
              </a:rPr>
              <a:t>   </a:t>
            </a:r>
            <a:r>
              <a:rPr lang="pl-PL" sz="1800" b="1" dirty="0" smtClean="0">
                <a:solidFill>
                  <a:srgbClr val="FF0000"/>
                </a:solidFill>
                <a:latin typeface="Arial Narrow" pitchFamily="34" charset="0"/>
              </a:rPr>
              <a:t>Nie należy przemywać spirytusem – powoduje on koagulację (zasklepienie) tkanek, przez co jad nie może swobodnie wypływać z rany.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l-PL" sz="1800" b="1" dirty="0" smtClean="0">
                <a:latin typeface="Arial Narrow" pitchFamily="34" charset="0"/>
              </a:rPr>
              <a:t>   Nacięcie miejsca ukąszenia </a:t>
            </a:r>
          </a:p>
          <a:p>
            <a:pPr>
              <a:lnSpc>
                <a:spcPct val="150000"/>
              </a:lnSpc>
            </a:pPr>
            <a:r>
              <a:rPr lang="pl-PL" sz="1800" b="1" dirty="0" smtClean="0">
                <a:latin typeface="Arial Narrow" pitchFamily="34" charset="0"/>
              </a:rPr>
              <a:t>i odsysanie krwi z jadem </a:t>
            </a:r>
          </a:p>
          <a:p>
            <a:pPr>
              <a:lnSpc>
                <a:spcPct val="150000"/>
              </a:lnSpc>
            </a:pPr>
            <a:r>
              <a:rPr lang="pl-PL" sz="1800" b="1" dirty="0" smtClean="0">
                <a:latin typeface="Arial Narrow" pitchFamily="34" charset="0"/>
              </a:rPr>
              <a:t>nie ma uzasadnienia medycznego </a:t>
            </a:r>
          </a:p>
          <a:p>
            <a:pPr>
              <a:lnSpc>
                <a:spcPct val="150000"/>
              </a:lnSpc>
            </a:pPr>
            <a:r>
              <a:rPr lang="pl-PL" sz="1800" b="1" dirty="0" smtClean="0">
                <a:latin typeface="Arial Narrow" pitchFamily="34" charset="0"/>
              </a:rPr>
              <a:t>w przypadku żmii zygzakowatej, </a:t>
            </a:r>
          </a:p>
          <a:p>
            <a:pPr>
              <a:lnSpc>
                <a:spcPct val="150000"/>
              </a:lnSpc>
            </a:pPr>
            <a:r>
              <a:rPr lang="pl-PL" sz="1800" b="1" dirty="0" smtClean="0">
                <a:latin typeface="Arial Narrow" pitchFamily="34" charset="0"/>
              </a:rPr>
              <a:t>a postępowanie takie może przynieść </a:t>
            </a:r>
          </a:p>
          <a:p>
            <a:pPr>
              <a:lnSpc>
                <a:spcPct val="150000"/>
              </a:lnSpc>
            </a:pPr>
            <a:r>
              <a:rPr lang="pl-PL" sz="1800" b="1" dirty="0" smtClean="0">
                <a:latin typeface="Arial Narrow" pitchFamily="34" charset="0"/>
              </a:rPr>
              <a:t>więcej szkód niż pożytku.</a:t>
            </a:r>
            <a:endParaRPr lang="pl-PL" sz="1800" b="1" dirty="0">
              <a:latin typeface="Arial Narrow" pitchFamily="34" charset="0"/>
            </a:endParaRPr>
          </a:p>
        </p:txBody>
      </p:sp>
      <p:pic>
        <p:nvPicPr>
          <p:cNvPr id="8" name="Obraz 7" descr="żmija z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44" y="3232676"/>
            <a:ext cx="5429256" cy="36253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krwinki czerwon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4" y="0"/>
            <a:ext cx="3143272" cy="2157452"/>
          </a:xfrm>
          <a:prstGeom prst="rect">
            <a:avLst/>
          </a:prstGeom>
        </p:spPr>
      </p:pic>
      <p:pic>
        <p:nvPicPr>
          <p:cNvPr id="3" name="Obraz 2" descr="krwink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9124" y="2143124"/>
            <a:ext cx="4714876" cy="4714876"/>
          </a:xfrm>
          <a:prstGeom prst="rect">
            <a:avLst/>
          </a:prstGeom>
        </p:spPr>
      </p:pic>
      <p:pic>
        <p:nvPicPr>
          <p:cNvPr id="4" name="Obraz 3" descr="krwinki 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214338"/>
            <a:ext cx="4505449" cy="7072338"/>
          </a:xfrm>
          <a:prstGeom prst="rect">
            <a:avLst/>
          </a:prstGeom>
        </p:spPr>
      </p:pic>
      <p:cxnSp>
        <p:nvCxnSpPr>
          <p:cNvPr id="6" name="Łącznik prosty ze strzałką 5"/>
          <p:cNvCxnSpPr/>
          <p:nvPr/>
        </p:nvCxnSpPr>
        <p:spPr>
          <a:xfrm rot="5400000" flipH="1" flipV="1">
            <a:off x="-107189" y="3607595"/>
            <a:ext cx="2286016" cy="928694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ole tekstowe 6"/>
          <p:cNvSpPr txBox="1"/>
          <p:nvPr/>
        </p:nvSpPr>
        <p:spPr>
          <a:xfrm>
            <a:off x="285720" y="5429264"/>
            <a:ext cx="17828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trombocyt</a:t>
            </a:r>
            <a:endParaRPr lang="pl-PL" b="1" dirty="0">
              <a:solidFill>
                <a:srgbClr val="0033CC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3357554" y="6286521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leukocyt</a:t>
            </a:r>
            <a:endParaRPr lang="pl-PL" b="1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9" name="Łącznik prosty ze strzałką 8"/>
          <p:cNvCxnSpPr/>
          <p:nvPr/>
        </p:nvCxnSpPr>
        <p:spPr>
          <a:xfrm flipV="1">
            <a:off x="5000628" y="5929330"/>
            <a:ext cx="1143008" cy="571504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ole tekstowe 14"/>
          <p:cNvSpPr txBox="1"/>
          <p:nvPr/>
        </p:nvSpPr>
        <p:spPr>
          <a:xfrm>
            <a:off x="7367552" y="785794"/>
            <a:ext cx="17764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erytrocyty</a:t>
            </a:r>
            <a:endParaRPr lang="pl-PL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Elipsa 15"/>
          <p:cNvSpPr/>
          <p:nvPr/>
        </p:nvSpPr>
        <p:spPr>
          <a:xfrm>
            <a:off x="2500298" y="2857496"/>
            <a:ext cx="642942" cy="571504"/>
          </a:xfrm>
          <a:prstGeom prst="ellipse">
            <a:avLst/>
          </a:prstGeom>
          <a:gradFill flip="none" rotWithShape="1">
            <a:gsLst>
              <a:gs pos="0">
                <a:srgbClr val="DB0B0B">
                  <a:shade val="30000"/>
                  <a:satMod val="115000"/>
                </a:srgbClr>
              </a:gs>
              <a:gs pos="50000">
                <a:srgbClr val="DB0B0B">
                  <a:shade val="67500"/>
                  <a:satMod val="115000"/>
                </a:srgbClr>
              </a:gs>
              <a:gs pos="100000">
                <a:srgbClr val="DB0B0B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Elipsa 16"/>
          <p:cNvSpPr/>
          <p:nvPr/>
        </p:nvSpPr>
        <p:spPr>
          <a:xfrm>
            <a:off x="2000232" y="1857364"/>
            <a:ext cx="357190" cy="357190"/>
          </a:xfrm>
          <a:prstGeom prst="ellipse">
            <a:avLst/>
          </a:prstGeom>
          <a:blipFill>
            <a:blip r:embed="rId5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Elipsa 17"/>
          <p:cNvSpPr/>
          <p:nvPr/>
        </p:nvSpPr>
        <p:spPr>
          <a:xfrm>
            <a:off x="1500166" y="3286124"/>
            <a:ext cx="285752" cy="428628"/>
          </a:xfrm>
          <a:prstGeom prst="ellipse">
            <a:avLst/>
          </a:prstGeom>
          <a:blipFill>
            <a:blip r:embed="rId5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pole tekstowe 18"/>
          <p:cNvSpPr txBox="1"/>
          <p:nvPr/>
        </p:nvSpPr>
        <p:spPr>
          <a:xfrm>
            <a:off x="0" y="5214950"/>
            <a:ext cx="3007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latin typeface="Tahoma" pitchFamily="34" charset="0"/>
                <a:cs typeface="Tahoma" pitchFamily="34" charset="0"/>
              </a:rPr>
              <a:t>powoduje krzepnięcie</a:t>
            </a:r>
            <a:endParaRPr lang="pl-PL" sz="20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0" name="pole tekstowe 19"/>
          <p:cNvSpPr txBox="1"/>
          <p:nvPr/>
        </p:nvSpPr>
        <p:spPr>
          <a:xfrm>
            <a:off x="2357422" y="6000768"/>
            <a:ext cx="26629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00FF00"/>
                </a:solidFill>
                <a:latin typeface="Tahoma" pitchFamily="34" charset="0"/>
                <a:cs typeface="Tahoma" pitchFamily="34" charset="0"/>
              </a:rPr>
              <a:t>walczy z zarazkami</a:t>
            </a:r>
            <a:endParaRPr lang="pl-PL" sz="2000" b="1" dirty="0">
              <a:solidFill>
                <a:srgbClr val="00FF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1" name="pole tekstowe 20"/>
          <p:cNvSpPr txBox="1"/>
          <p:nvPr/>
        </p:nvSpPr>
        <p:spPr>
          <a:xfrm>
            <a:off x="6215074" y="1357298"/>
            <a:ext cx="28200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66FFFF"/>
                </a:solidFill>
                <a:latin typeface="Tahoma" pitchFamily="34" charset="0"/>
                <a:cs typeface="Tahoma" pitchFamily="34" charset="0"/>
              </a:rPr>
              <a:t>przenoszą </a:t>
            </a:r>
            <a:r>
              <a:rPr lang="pl-PL" sz="2000" b="1" dirty="0" smtClean="0">
                <a:solidFill>
                  <a:srgbClr val="66FFFF"/>
                </a:solidFill>
                <a:latin typeface="Tahoma" pitchFamily="34" charset="0"/>
                <a:cs typeface="Tahoma" pitchFamily="34" charset="0"/>
              </a:rPr>
              <a:t>tlen </a:t>
            </a:r>
            <a:r>
              <a:rPr lang="pl-PL" sz="2000" b="1" dirty="0" smtClean="0">
                <a:latin typeface="Tahoma" pitchFamily="34" charset="0"/>
                <a:cs typeface="Tahoma" pitchFamily="34" charset="0"/>
              </a:rPr>
              <a:t>i</a:t>
            </a:r>
            <a:r>
              <a:rPr lang="pl-PL" sz="2000" b="1" dirty="0" smtClean="0">
                <a:solidFill>
                  <a:srgbClr val="66FFFF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pl-PL" sz="2000" b="1" dirty="0" smtClean="0">
                <a:latin typeface="Tahoma" pitchFamily="34" charset="0"/>
                <a:cs typeface="Tahoma" pitchFamily="34" charset="0"/>
              </a:rPr>
              <a:t>CO</a:t>
            </a:r>
            <a:r>
              <a:rPr lang="pl-PL" sz="2000" b="1" baseline="-25000" dirty="0" smtClean="0">
                <a:latin typeface="Tahoma" pitchFamily="34" charset="0"/>
                <a:cs typeface="Tahoma" pitchFamily="34" charset="0"/>
              </a:rPr>
              <a:t>2</a:t>
            </a:r>
            <a:endParaRPr lang="pl-PL" sz="2000" b="1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2" name="Elipsa 21"/>
          <p:cNvSpPr/>
          <p:nvPr/>
        </p:nvSpPr>
        <p:spPr>
          <a:xfrm rot="2460000">
            <a:off x="2881569" y="3908116"/>
            <a:ext cx="558662" cy="500066"/>
          </a:xfrm>
          <a:prstGeom prst="ellipse">
            <a:avLst/>
          </a:prstGeom>
          <a:gradFill flip="none" rotWithShape="1">
            <a:gsLst>
              <a:gs pos="0">
                <a:srgbClr val="DB0B0B">
                  <a:shade val="30000"/>
                  <a:satMod val="115000"/>
                </a:srgbClr>
              </a:gs>
              <a:gs pos="50000">
                <a:srgbClr val="DB0B0B">
                  <a:shade val="67500"/>
                  <a:satMod val="115000"/>
                </a:srgbClr>
              </a:gs>
              <a:gs pos="100000">
                <a:srgbClr val="DB0B0B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Elipsa 22"/>
          <p:cNvSpPr/>
          <p:nvPr/>
        </p:nvSpPr>
        <p:spPr>
          <a:xfrm rot="2940000">
            <a:off x="2013977" y="3721451"/>
            <a:ext cx="642942" cy="500066"/>
          </a:xfrm>
          <a:prstGeom prst="ellipse">
            <a:avLst/>
          </a:prstGeom>
          <a:gradFill flip="none" rotWithShape="1">
            <a:gsLst>
              <a:gs pos="0">
                <a:srgbClr val="DB0B0B">
                  <a:shade val="30000"/>
                  <a:satMod val="115000"/>
                </a:srgbClr>
              </a:gs>
              <a:gs pos="50000">
                <a:srgbClr val="DB0B0B">
                  <a:shade val="67500"/>
                  <a:satMod val="115000"/>
                </a:srgbClr>
              </a:gs>
              <a:gs pos="100000">
                <a:srgbClr val="DB0B0B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Elipsa 23"/>
          <p:cNvSpPr/>
          <p:nvPr/>
        </p:nvSpPr>
        <p:spPr>
          <a:xfrm rot="2460000">
            <a:off x="1122069" y="1194168"/>
            <a:ext cx="343000" cy="500066"/>
          </a:xfrm>
          <a:prstGeom prst="ellipse">
            <a:avLst/>
          </a:prstGeom>
          <a:gradFill flip="none" rotWithShape="1">
            <a:gsLst>
              <a:gs pos="0">
                <a:srgbClr val="DB0B0B">
                  <a:shade val="30000"/>
                  <a:satMod val="115000"/>
                </a:srgbClr>
              </a:gs>
              <a:gs pos="50000">
                <a:srgbClr val="DB0B0B">
                  <a:shade val="67500"/>
                  <a:satMod val="115000"/>
                </a:srgbClr>
              </a:gs>
              <a:gs pos="100000">
                <a:srgbClr val="DB0B0B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Elipsa 24"/>
          <p:cNvSpPr/>
          <p:nvPr/>
        </p:nvSpPr>
        <p:spPr>
          <a:xfrm rot="2460000">
            <a:off x="836316" y="2551488"/>
            <a:ext cx="343000" cy="500066"/>
          </a:xfrm>
          <a:prstGeom prst="ellipse">
            <a:avLst/>
          </a:prstGeom>
          <a:gradFill flip="none" rotWithShape="1">
            <a:gsLst>
              <a:gs pos="0">
                <a:srgbClr val="DB0B0B">
                  <a:shade val="30000"/>
                  <a:satMod val="115000"/>
                </a:srgbClr>
              </a:gs>
              <a:gs pos="50000">
                <a:srgbClr val="DB0B0B">
                  <a:shade val="67500"/>
                  <a:satMod val="115000"/>
                </a:srgbClr>
              </a:gs>
              <a:gs pos="100000">
                <a:srgbClr val="DB0B0B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5" grpId="0"/>
      <p:bldP spid="19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85720" y="285728"/>
            <a:ext cx="792717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Czerwony barwnik krwi </a:t>
            </a:r>
            <a:r>
              <a:rPr lang="pl-PL" sz="4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=</a:t>
            </a:r>
            <a:r>
              <a:rPr lang="pl-PL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 hemoglobina</a:t>
            </a:r>
            <a:endParaRPr lang="pl-PL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3" name="Pierścień 2"/>
          <p:cNvSpPr/>
          <p:nvPr/>
        </p:nvSpPr>
        <p:spPr>
          <a:xfrm>
            <a:off x="500034" y="1285860"/>
            <a:ext cx="1857388" cy="1714512"/>
          </a:xfrm>
          <a:prstGeom prst="donu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1071538" y="1785926"/>
            <a:ext cx="62549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3600" b="1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latin typeface="Arial Narrow" pitchFamily="34" charset="0"/>
              </a:rPr>
              <a:t>Fe</a:t>
            </a:r>
            <a:endParaRPr lang="pl-PL" sz="3600" b="1" cap="none" spc="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/>
              <a:latin typeface="Arial Narrow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2469267" y="967071"/>
            <a:ext cx="11740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solidFill>
                  <a:srgbClr val="0033CC"/>
                </a:solidFill>
                <a:latin typeface="Franklin Gothic Medium" pitchFamily="34" charset="0"/>
              </a:rPr>
              <a:t>BIAŁKO</a:t>
            </a:r>
            <a:endParaRPr lang="pl-PL" dirty="0">
              <a:solidFill>
                <a:srgbClr val="0033CC"/>
              </a:solidFill>
              <a:latin typeface="Franklin Gothic Medium" pitchFamily="34" charset="0"/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285720" y="3214686"/>
            <a:ext cx="676018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4000" b="1" dirty="0" smtClean="0">
                <a:ln w="11430">
                  <a:solidFill>
                    <a:srgbClr val="009900"/>
                  </a:solidFill>
                </a:ln>
                <a:solidFill>
                  <a:srgbClr val="0099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Zielony barwnik roślin </a:t>
            </a:r>
            <a:r>
              <a:rPr lang="pl-PL" sz="4000" b="1" dirty="0" smtClean="0">
                <a:ln w="11430">
                  <a:solidFill>
                    <a:srgbClr val="009900"/>
                  </a:solidFill>
                </a:ln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=</a:t>
            </a:r>
            <a:r>
              <a:rPr lang="pl-PL" sz="4000" b="1" dirty="0" smtClean="0">
                <a:ln w="11430">
                  <a:solidFill>
                    <a:srgbClr val="009900"/>
                  </a:solidFill>
                </a:ln>
                <a:solidFill>
                  <a:srgbClr val="0099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 chlorofil</a:t>
            </a:r>
            <a:endParaRPr lang="pl-PL" sz="4000" b="1" cap="none" spc="0" dirty="0">
              <a:ln w="11430">
                <a:solidFill>
                  <a:srgbClr val="009900"/>
                </a:solidFill>
              </a:ln>
              <a:solidFill>
                <a:srgbClr val="0099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0" name="Pierścień 9"/>
          <p:cNvSpPr/>
          <p:nvPr/>
        </p:nvSpPr>
        <p:spPr>
          <a:xfrm>
            <a:off x="571472" y="4429132"/>
            <a:ext cx="1857388" cy="1714512"/>
          </a:xfrm>
          <a:prstGeom prst="donu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1" name="Prostokąt 10"/>
          <p:cNvSpPr/>
          <p:nvPr/>
        </p:nvSpPr>
        <p:spPr>
          <a:xfrm>
            <a:off x="1142976" y="4929198"/>
            <a:ext cx="73129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3600" b="1" cap="none" spc="0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/>
                <a:latin typeface="Arial Narrow" pitchFamily="34" charset="0"/>
              </a:rPr>
              <a:t>Mg</a:t>
            </a:r>
            <a:endParaRPr lang="pl-PL" sz="3600" b="1" cap="none" spc="0" dirty="0">
              <a:ln w="10541" cmpd="sng">
                <a:solidFill>
                  <a:schemeClr val="tx1"/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/>
              <a:latin typeface="Arial Narrow" pitchFamily="34" charset="0"/>
            </a:endParaRPr>
          </a:p>
        </p:txBody>
      </p:sp>
      <p:cxnSp>
        <p:nvCxnSpPr>
          <p:cNvPr id="12" name="Łącznik prosty ze strzałką 11"/>
          <p:cNvCxnSpPr/>
          <p:nvPr/>
        </p:nvCxnSpPr>
        <p:spPr>
          <a:xfrm rot="5400000">
            <a:off x="2381698" y="4333418"/>
            <a:ext cx="609905" cy="658458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ole tekstowe 12"/>
          <p:cNvSpPr txBox="1"/>
          <p:nvPr/>
        </p:nvSpPr>
        <p:spPr>
          <a:xfrm>
            <a:off x="2928926" y="4000504"/>
            <a:ext cx="11740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solidFill>
                  <a:srgbClr val="0033CC"/>
                </a:solidFill>
                <a:latin typeface="Franklin Gothic Medium" pitchFamily="34" charset="0"/>
              </a:rPr>
              <a:t>BIAŁKO</a:t>
            </a:r>
            <a:endParaRPr lang="pl-PL" dirty="0">
              <a:solidFill>
                <a:srgbClr val="0033CC"/>
              </a:solidFill>
              <a:latin typeface="Franklin Gothic Medium" pitchFamily="34" charset="0"/>
            </a:endParaRPr>
          </a:p>
        </p:txBody>
      </p:sp>
      <p:sp>
        <p:nvSpPr>
          <p:cNvPr id="14" name="pole tekstowe 13"/>
          <p:cNvSpPr txBox="1"/>
          <p:nvPr/>
        </p:nvSpPr>
        <p:spPr>
          <a:xfrm>
            <a:off x="3441670" y="1714488"/>
            <a:ext cx="570233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dirty="0" smtClean="0">
                <a:latin typeface="Franklin Gothic Medium" pitchFamily="34" charset="0"/>
              </a:rPr>
              <a:t>CZAD (CO) blokuje hemoglobinę,</a:t>
            </a:r>
          </a:p>
          <a:p>
            <a:r>
              <a:rPr lang="pl-PL" sz="2800" dirty="0" smtClean="0">
                <a:latin typeface="Franklin Gothic Medium" pitchFamily="34" charset="0"/>
              </a:rPr>
              <a:t>         która nie może przenosić tlenu</a:t>
            </a:r>
            <a:endParaRPr lang="pl-PL" sz="2800" dirty="0">
              <a:latin typeface="Franklin Gothic Medium" pitchFamily="34" charset="0"/>
            </a:endParaRPr>
          </a:p>
        </p:txBody>
      </p:sp>
      <p:sp>
        <p:nvSpPr>
          <p:cNvPr id="15" name="Pierścień 14"/>
          <p:cNvSpPr/>
          <p:nvPr/>
        </p:nvSpPr>
        <p:spPr>
          <a:xfrm>
            <a:off x="357158" y="1142984"/>
            <a:ext cx="2143140" cy="2000264"/>
          </a:xfrm>
          <a:prstGeom prst="donut">
            <a:avLst>
              <a:gd name="adj" fmla="val 7625"/>
            </a:avLst>
          </a:prstGeom>
          <a:solidFill>
            <a:schemeClr val="tx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cxnSp>
        <p:nvCxnSpPr>
          <p:cNvPr id="8" name="Łącznik prosty ze strzałką 7"/>
          <p:cNvCxnSpPr/>
          <p:nvPr/>
        </p:nvCxnSpPr>
        <p:spPr>
          <a:xfrm rot="5400000">
            <a:off x="2381698" y="1333022"/>
            <a:ext cx="609905" cy="658458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ze strzałką 15"/>
          <p:cNvCxnSpPr/>
          <p:nvPr/>
        </p:nvCxnSpPr>
        <p:spPr>
          <a:xfrm rot="10800000" flipV="1">
            <a:off x="2500298" y="2143116"/>
            <a:ext cx="1158524" cy="21431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ole tekstowe 17"/>
          <p:cNvSpPr txBox="1"/>
          <p:nvPr/>
        </p:nvSpPr>
        <p:spPr>
          <a:xfrm>
            <a:off x="3626046" y="4786322"/>
            <a:ext cx="526374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 dirty="0" smtClean="0">
                <a:latin typeface="Arial Narrow" pitchFamily="34" charset="0"/>
              </a:rPr>
              <a:t>To bardzo duże podobieństwo cząsteczek </a:t>
            </a:r>
          </a:p>
          <a:p>
            <a:pPr algn="ctr"/>
            <a:r>
              <a:rPr lang="pl-PL" b="1" dirty="0" smtClean="0">
                <a:latin typeface="Arial Narrow" pitchFamily="34" charset="0"/>
              </a:rPr>
              <a:t>obu barwników wskazuje </a:t>
            </a:r>
          </a:p>
          <a:p>
            <a:pPr algn="ctr"/>
            <a:r>
              <a:rPr lang="pl-PL" b="1" dirty="0" smtClean="0">
                <a:latin typeface="Arial Narrow" pitchFamily="34" charset="0"/>
              </a:rPr>
              <a:t>na wspólne pochodzenie</a:t>
            </a:r>
          </a:p>
          <a:p>
            <a:pPr algn="ctr"/>
            <a:r>
              <a:rPr lang="pl-PL" b="1" dirty="0" smtClean="0">
                <a:latin typeface="Arial Narrow" pitchFamily="34" charset="0"/>
              </a:rPr>
              <a:t>życia na Ziemi</a:t>
            </a:r>
            <a:endParaRPr lang="pl-PL" b="1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/>
      <p:bldP spid="6" grpId="0"/>
      <p:bldP spid="9" grpId="0"/>
      <p:bldP spid="10" grpId="0" animBg="1"/>
      <p:bldP spid="11" grpId="0"/>
      <p:bldP spid="13" grpId="0"/>
      <p:bldP spid="14" grpId="0"/>
      <p:bldP spid="15" grpId="0" animBg="1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/>
          <a:lstStyle/>
          <a:p>
            <a:r>
              <a:rPr lang="pl-PL" dirty="0"/>
              <a:t>FUNKCJE KRWI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31993" y="1214422"/>
            <a:ext cx="6997725" cy="4968875"/>
          </a:xfrm>
        </p:spPr>
        <p:txBody>
          <a:bodyPr/>
          <a:lstStyle/>
          <a:p>
            <a:r>
              <a:rPr lang="pl-PL" sz="2800" b="1" dirty="0" smtClean="0"/>
              <a:t>TRANSPORTOWA</a:t>
            </a:r>
          </a:p>
          <a:p>
            <a:pPr lvl="1">
              <a:buNone/>
            </a:pPr>
            <a:r>
              <a:rPr lang="pl-PL" sz="2400" dirty="0" smtClean="0"/>
              <a:t>transport krwinek , jonów , substancji odżywczych , hormonów , O</a:t>
            </a:r>
            <a:r>
              <a:rPr lang="pl-PL" sz="2400" baseline="-25000" dirty="0" smtClean="0"/>
              <a:t>2 </a:t>
            </a:r>
            <a:r>
              <a:rPr lang="pl-PL" sz="2400" dirty="0" smtClean="0"/>
              <a:t>, CO</a:t>
            </a:r>
            <a:r>
              <a:rPr lang="pl-PL" sz="2400" baseline="-25000" dirty="0" smtClean="0"/>
              <a:t>2</a:t>
            </a:r>
            <a:endParaRPr lang="pl-PL" sz="2400" dirty="0" smtClean="0"/>
          </a:p>
          <a:p>
            <a:r>
              <a:rPr lang="pl-PL" sz="2800" b="1" dirty="0" smtClean="0"/>
              <a:t>OBRONNA</a:t>
            </a:r>
            <a:r>
              <a:rPr lang="pl-PL" sz="2800" dirty="0" smtClean="0"/>
              <a:t> </a:t>
            </a:r>
            <a:r>
              <a:rPr lang="pl-PL" sz="2800" dirty="0"/>
              <a:t>(immunologiczna</a:t>
            </a:r>
            <a:r>
              <a:rPr lang="pl-PL" sz="2800" dirty="0" smtClean="0"/>
              <a:t>)</a:t>
            </a:r>
            <a:endParaRPr lang="pl-PL" sz="2800" dirty="0"/>
          </a:p>
          <a:p>
            <a:pPr lvl="1">
              <a:buNone/>
            </a:pPr>
            <a:r>
              <a:rPr lang="pl-PL" sz="2400" dirty="0"/>
              <a:t>dzięki obecności leukocytów </a:t>
            </a:r>
            <a:r>
              <a:rPr lang="pl-PL" sz="2400" dirty="0" smtClean="0"/>
              <a:t>,które pożerają zarazki lub wytwarzają przeciwciała</a:t>
            </a:r>
            <a:endParaRPr lang="pl-PL" sz="2400" dirty="0"/>
          </a:p>
          <a:p>
            <a:r>
              <a:rPr lang="pl-PL" sz="2800" b="1" dirty="0" smtClean="0"/>
              <a:t>TERMOREGULACYJNA</a:t>
            </a:r>
            <a:endParaRPr lang="pl-PL" sz="2800" b="1" dirty="0"/>
          </a:p>
          <a:p>
            <a:pPr lvl="1">
              <a:buNone/>
            </a:pPr>
            <a:r>
              <a:rPr lang="pl-PL" sz="2400" dirty="0" smtClean="0"/>
              <a:t>wyrównywanie temperatury</a:t>
            </a:r>
            <a:endParaRPr lang="pl-PL" sz="2400" dirty="0"/>
          </a:p>
          <a:p>
            <a:r>
              <a:rPr lang="pl-PL" sz="2800" b="1" dirty="0" smtClean="0"/>
              <a:t>HOMEOSTAZA</a:t>
            </a:r>
            <a:endParaRPr lang="pl-PL" sz="2800" b="1" dirty="0"/>
          </a:p>
          <a:p>
            <a:pPr lvl="1">
              <a:buNone/>
            </a:pPr>
            <a:r>
              <a:rPr lang="pl-PL" sz="2400" dirty="0"/>
              <a:t>utrzymanie stanu wewnętrznej </a:t>
            </a:r>
            <a:r>
              <a:rPr lang="pl-PL" sz="2400" dirty="0" smtClean="0"/>
              <a:t>równowagi</a:t>
            </a:r>
          </a:p>
          <a:p>
            <a:pPr lvl="1">
              <a:buNone/>
            </a:pPr>
            <a:r>
              <a:rPr lang="pl-PL" sz="2400" dirty="0" smtClean="0"/>
              <a:t>np. przez rozprowadzanie hormonów</a:t>
            </a:r>
            <a:endParaRPr lang="pl-PL" sz="2400" dirty="0"/>
          </a:p>
        </p:txBody>
      </p:sp>
      <p:pic>
        <p:nvPicPr>
          <p:cNvPr id="50218" name="Picture 42" descr="Untitled-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928670"/>
            <a:ext cx="1042988" cy="1042988"/>
          </a:xfrm>
          <a:prstGeom prst="rect">
            <a:avLst/>
          </a:prstGeom>
          <a:noFill/>
        </p:spPr>
      </p:pic>
      <p:pic>
        <p:nvPicPr>
          <p:cNvPr id="50219" name="Picture 43" descr="MCPE01590_0000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1917761">
            <a:off x="833136" y="2198973"/>
            <a:ext cx="1260476" cy="1084263"/>
          </a:xfrm>
          <a:prstGeom prst="rect">
            <a:avLst/>
          </a:prstGeom>
          <a:noFill/>
        </p:spPr>
      </p:pic>
      <p:pic>
        <p:nvPicPr>
          <p:cNvPr id="50220" name="Picture 44" descr="MCj04038850000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00100" y="3571876"/>
            <a:ext cx="966788" cy="1001713"/>
          </a:xfrm>
          <a:prstGeom prst="rect">
            <a:avLst/>
          </a:prstGeom>
          <a:noFill/>
        </p:spPr>
      </p:pic>
      <p:pic>
        <p:nvPicPr>
          <p:cNvPr id="50221" name="Picture 45" descr="MCj03269000000[1]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28662" y="4857760"/>
            <a:ext cx="1042988" cy="10429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0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0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0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0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  <p:bldP spid="5017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200303" y="571480"/>
            <a:ext cx="498918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S Reference Sans Serif" pitchFamily="34" charset="0"/>
              </a:rPr>
              <a:t>GRUPY  KRWI</a:t>
            </a:r>
          </a:p>
          <a:p>
            <a:pPr algn="ctr"/>
            <a:r>
              <a:rPr lang="pl-PL" sz="1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S Reference Sans Serif" pitchFamily="34" charset="0"/>
              </a:rPr>
              <a:t>i warunki przetaczania krwi</a:t>
            </a:r>
            <a:endParaRPr lang="pl-PL" sz="1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S Reference Sans Serif" pitchFamily="34" charset="0"/>
            </a:endParaRPr>
          </a:p>
        </p:txBody>
      </p:sp>
      <p:sp>
        <p:nvSpPr>
          <p:cNvPr id="4" name="Prostokąt zaokrąglony 3"/>
          <p:cNvSpPr/>
          <p:nvPr/>
        </p:nvSpPr>
        <p:spPr>
          <a:xfrm>
            <a:off x="357158" y="1857364"/>
            <a:ext cx="4143404" cy="2000264"/>
          </a:xfrm>
          <a:prstGeom prst="roundRect">
            <a:avLst/>
          </a:prstGeom>
          <a:solidFill>
            <a:srgbClr val="FFCC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zaokrąglony 4"/>
          <p:cNvSpPr/>
          <p:nvPr/>
        </p:nvSpPr>
        <p:spPr>
          <a:xfrm>
            <a:off x="357158" y="4500570"/>
            <a:ext cx="4143404" cy="2000264"/>
          </a:xfrm>
          <a:prstGeom prst="roundRect">
            <a:avLst/>
          </a:prstGeom>
          <a:solidFill>
            <a:srgbClr val="FFCC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zaokrąglony 5"/>
          <p:cNvSpPr/>
          <p:nvPr/>
        </p:nvSpPr>
        <p:spPr>
          <a:xfrm>
            <a:off x="4786314" y="1857364"/>
            <a:ext cx="4143404" cy="2000264"/>
          </a:xfrm>
          <a:prstGeom prst="roundRect">
            <a:avLst/>
          </a:prstGeom>
          <a:solidFill>
            <a:srgbClr val="FFCC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 zaokrąglony 6"/>
          <p:cNvSpPr/>
          <p:nvPr/>
        </p:nvSpPr>
        <p:spPr>
          <a:xfrm>
            <a:off x="4714876" y="4500570"/>
            <a:ext cx="4143404" cy="2000264"/>
          </a:xfrm>
          <a:prstGeom prst="roundRect">
            <a:avLst/>
          </a:prstGeom>
          <a:solidFill>
            <a:srgbClr val="FFCC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571472" y="1857364"/>
            <a:ext cx="7296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S Reference Sans Serif" pitchFamily="34" charset="0"/>
              </a:rPr>
              <a:t>O</a:t>
            </a:r>
            <a:endParaRPr lang="pl-PL" sz="36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S Reference Sans Serif" pitchFamily="34" charset="0"/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5072066" y="2428868"/>
            <a:ext cx="6591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S Reference Sans Serif" pitchFamily="34" charset="0"/>
              </a:rPr>
              <a:t>A</a:t>
            </a:r>
            <a:endParaRPr lang="pl-PL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S Reference Sans Serif" pitchFamily="34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642910" y="5072074"/>
            <a:ext cx="6591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S Reference Sans Serif" pitchFamily="34" charset="0"/>
              </a:rPr>
              <a:t>B</a:t>
            </a:r>
            <a:endParaRPr lang="pl-PL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S Reference Sans Serif" pitchFamily="34" charset="0"/>
            </a:endParaRPr>
          </a:p>
        </p:txBody>
      </p:sp>
      <p:sp>
        <p:nvSpPr>
          <p:cNvPr id="11" name="Prostokąt 10"/>
          <p:cNvSpPr/>
          <p:nvPr/>
        </p:nvSpPr>
        <p:spPr>
          <a:xfrm>
            <a:off x="4929190" y="5000636"/>
            <a:ext cx="11336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S Reference Sans Serif" pitchFamily="34" charset="0"/>
              </a:rPr>
              <a:t>AB</a:t>
            </a:r>
            <a:endParaRPr lang="pl-PL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S Reference Sans Serif" pitchFamily="34" charset="0"/>
            </a:endParaRPr>
          </a:p>
        </p:txBody>
      </p:sp>
      <p:grpSp>
        <p:nvGrpSpPr>
          <p:cNvPr id="14" name="Grupa 13"/>
          <p:cNvGrpSpPr/>
          <p:nvPr/>
        </p:nvGrpSpPr>
        <p:grpSpPr>
          <a:xfrm>
            <a:off x="2928926" y="2357430"/>
            <a:ext cx="1000132" cy="1071570"/>
            <a:chOff x="2928926" y="2357430"/>
            <a:chExt cx="1000132" cy="107157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2" name="Łza 11"/>
            <p:cNvSpPr/>
            <p:nvPr/>
          </p:nvSpPr>
          <p:spPr>
            <a:xfrm>
              <a:off x="2928926" y="2357430"/>
              <a:ext cx="1000132" cy="1071570"/>
            </a:xfrm>
            <a:prstGeom prst="teardrop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3" name="Prostokąt 12"/>
            <p:cNvSpPr/>
            <p:nvPr/>
          </p:nvSpPr>
          <p:spPr>
            <a:xfrm>
              <a:off x="3071802" y="2428868"/>
              <a:ext cx="729688" cy="923330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lIns="91440" tIns="45720" rIns="91440" bIns="45720">
              <a:spAutoFit/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pl-PL" sz="5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MS Reference Sans Serif" pitchFamily="34" charset="0"/>
                </a:rPr>
                <a:t>O</a:t>
              </a:r>
              <a:endParaRPr lang="pl-PL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S Reference Sans Serif" pitchFamily="34" charset="0"/>
              </a:endParaRPr>
            </a:p>
          </p:txBody>
        </p:sp>
      </p:grpSp>
      <p:grpSp>
        <p:nvGrpSpPr>
          <p:cNvPr id="15" name="Grupa 14"/>
          <p:cNvGrpSpPr/>
          <p:nvPr/>
        </p:nvGrpSpPr>
        <p:grpSpPr>
          <a:xfrm>
            <a:off x="6215074" y="2357430"/>
            <a:ext cx="1000132" cy="1071570"/>
            <a:chOff x="2928926" y="2357430"/>
            <a:chExt cx="1000132" cy="107157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6" name="Łza 15"/>
            <p:cNvSpPr/>
            <p:nvPr/>
          </p:nvSpPr>
          <p:spPr>
            <a:xfrm>
              <a:off x="2928926" y="2357430"/>
              <a:ext cx="1000132" cy="1071570"/>
            </a:xfrm>
            <a:prstGeom prst="teardrop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7" name="Prostokąt 16"/>
            <p:cNvSpPr/>
            <p:nvPr/>
          </p:nvSpPr>
          <p:spPr>
            <a:xfrm>
              <a:off x="3071802" y="2428868"/>
              <a:ext cx="729688" cy="923330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lIns="91440" tIns="45720" rIns="91440" bIns="45720">
              <a:spAutoFit/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pl-PL" sz="5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MS Reference Sans Serif" pitchFamily="34" charset="0"/>
                </a:rPr>
                <a:t>O</a:t>
              </a:r>
              <a:endParaRPr lang="pl-PL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S Reference Sans Serif" pitchFamily="34" charset="0"/>
              </a:endParaRPr>
            </a:p>
          </p:txBody>
        </p:sp>
      </p:grpSp>
      <p:grpSp>
        <p:nvGrpSpPr>
          <p:cNvPr id="18" name="Grupa 17"/>
          <p:cNvGrpSpPr/>
          <p:nvPr/>
        </p:nvGrpSpPr>
        <p:grpSpPr>
          <a:xfrm>
            <a:off x="1714480" y="5072074"/>
            <a:ext cx="1000132" cy="1071570"/>
            <a:chOff x="2928926" y="2357430"/>
            <a:chExt cx="1000132" cy="1071570"/>
          </a:xfrm>
        </p:grpSpPr>
        <p:sp>
          <p:nvSpPr>
            <p:cNvPr id="19" name="Łza 18"/>
            <p:cNvSpPr/>
            <p:nvPr/>
          </p:nvSpPr>
          <p:spPr>
            <a:xfrm>
              <a:off x="2928926" y="2357430"/>
              <a:ext cx="1000132" cy="1071570"/>
            </a:xfrm>
            <a:prstGeom prst="teardrop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0" name="Prostokąt 19"/>
            <p:cNvSpPr/>
            <p:nvPr/>
          </p:nvSpPr>
          <p:spPr>
            <a:xfrm>
              <a:off x="3071802" y="2428868"/>
              <a:ext cx="729688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pl-PL" sz="5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MS Reference Sans Serif" pitchFamily="34" charset="0"/>
                </a:rPr>
                <a:t>O</a:t>
              </a:r>
              <a:endParaRPr lang="pl-PL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S Reference Sans Serif" pitchFamily="34" charset="0"/>
              </a:endParaRPr>
            </a:p>
          </p:txBody>
        </p:sp>
      </p:grpSp>
      <p:grpSp>
        <p:nvGrpSpPr>
          <p:cNvPr id="21" name="Grupa 20"/>
          <p:cNvGrpSpPr/>
          <p:nvPr/>
        </p:nvGrpSpPr>
        <p:grpSpPr>
          <a:xfrm>
            <a:off x="6357950" y="4357694"/>
            <a:ext cx="1000132" cy="1071570"/>
            <a:chOff x="2928926" y="2357430"/>
            <a:chExt cx="1000132" cy="107157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2" name="Łza 21"/>
            <p:cNvSpPr/>
            <p:nvPr/>
          </p:nvSpPr>
          <p:spPr>
            <a:xfrm>
              <a:off x="2928926" y="2357430"/>
              <a:ext cx="1000132" cy="1071570"/>
            </a:xfrm>
            <a:prstGeom prst="teardrop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3" name="Prostokąt 22"/>
            <p:cNvSpPr/>
            <p:nvPr/>
          </p:nvSpPr>
          <p:spPr>
            <a:xfrm>
              <a:off x="3071802" y="2428868"/>
              <a:ext cx="729688" cy="923330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lIns="91440" tIns="45720" rIns="91440" bIns="45720">
              <a:spAutoFit/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pl-PL" sz="5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MS Reference Sans Serif" pitchFamily="34" charset="0"/>
                </a:rPr>
                <a:t>O</a:t>
              </a:r>
              <a:endParaRPr lang="pl-PL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S Reference Sans Serif" pitchFamily="34" charset="0"/>
              </a:endParaRPr>
            </a:p>
          </p:txBody>
        </p:sp>
      </p:grpSp>
      <p:grpSp>
        <p:nvGrpSpPr>
          <p:cNvPr id="24" name="Grupa 23"/>
          <p:cNvGrpSpPr/>
          <p:nvPr/>
        </p:nvGrpSpPr>
        <p:grpSpPr>
          <a:xfrm>
            <a:off x="7500958" y="2357430"/>
            <a:ext cx="1000132" cy="1071570"/>
            <a:chOff x="2928926" y="2357430"/>
            <a:chExt cx="1000132" cy="107157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5" name="Łza 24"/>
            <p:cNvSpPr/>
            <p:nvPr/>
          </p:nvSpPr>
          <p:spPr>
            <a:xfrm>
              <a:off x="2928926" y="2357430"/>
              <a:ext cx="1000132" cy="1071570"/>
            </a:xfrm>
            <a:prstGeom prst="teardrop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6" name="Prostokąt 25"/>
            <p:cNvSpPr/>
            <p:nvPr/>
          </p:nvSpPr>
          <p:spPr>
            <a:xfrm>
              <a:off x="3071802" y="2428868"/>
              <a:ext cx="659156" cy="923330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lIns="91440" tIns="45720" rIns="91440" bIns="45720">
              <a:spAutoFit/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pl-PL" sz="54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MS Reference Sans Serif" pitchFamily="34" charset="0"/>
                </a:rPr>
                <a:t>A</a:t>
              </a:r>
              <a:endParaRPr lang="pl-PL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S Reference Sans Serif" pitchFamily="34" charset="0"/>
              </a:endParaRPr>
            </a:p>
          </p:txBody>
        </p:sp>
      </p:grpSp>
      <p:grpSp>
        <p:nvGrpSpPr>
          <p:cNvPr id="27" name="Grupa 26"/>
          <p:cNvGrpSpPr/>
          <p:nvPr/>
        </p:nvGrpSpPr>
        <p:grpSpPr>
          <a:xfrm>
            <a:off x="3000364" y="5072074"/>
            <a:ext cx="1000132" cy="1071570"/>
            <a:chOff x="2928926" y="2357430"/>
            <a:chExt cx="1000132" cy="107157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8" name="Łza 27"/>
            <p:cNvSpPr/>
            <p:nvPr/>
          </p:nvSpPr>
          <p:spPr>
            <a:xfrm>
              <a:off x="2928926" y="2357430"/>
              <a:ext cx="1000132" cy="1071570"/>
            </a:xfrm>
            <a:prstGeom prst="teardrop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9" name="Prostokąt 28"/>
            <p:cNvSpPr/>
            <p:nvPr/>
          </p:nvSpPr>
          <p:spPr>
            <a:xfrm>
              <a:off x="3071802" y="2428868"/>
              <a:ext cx="659156" cy="923330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lIns="91440" tIns="45720" rIns="91440" bIns="45720">
              <a:spAutoFit/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pl-PL" sz="54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MS Reference Sans Serif" pitchFamily="34" charset="0"/>
                </a:rPr>
                <a:t>B</a:t>
              </a:r>
              <a:endParaRPr lang="pl-PL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S Reference Sans Serif" pitchFamily="34" charset="0"/>
              </a:endParaRPr>
            </a:p>
          </p:txBody>
        </p:sp>
      </p:grpSp>
      <p:grpSp>
        <p:nvGrpSpPr>
          <p:cNvPr id="30" name="Grupa 29"/>
          <p:cNvGrpSpPr/>
          <p:nvPr/>
        </p:nvGrpSpPr>
        <p:grpSpPr>
          <a:xfrm>
            <a:off x="7500958" y="4357694"/>
            <a:ext cx="1000132" cy="1071570"/>
            <a:chOff x="2928926" y="2357430"/>
            <a:chExt cx="1000132" cy="107157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31" name="Łza 30"/>
            <p:cNvSpPr/>
            <p:nvPr/>
          </p:nvSpPr>
          <p:spPr>
            <a:xfrm>
              <a:off x="2928926" y="2357430"/>
              <a:ext cx="1000132" cy="1071570"/>
            </a:xfrm>
            <a:prstGeom prst="teardrop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2" name="Prostokąt 31"/>
            <p:cNvSpPr/>
            <p:nvPr/>
          </p:nvSpPr>
          <p:spPr>
            <a:xfrm>
              <a:off x="3071802" y="2428868"/>
              <a:ext cx="659156" cy="923330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lIns="91440" tIns="45720" rIns="91440" bIns="45720">
              <a:spAutoFit/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pl-PL" sz="54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MS Reference Sans Serif" pitchFamily="34" charset="0"/>
                </a:rPr>
                <a:t>A</a:t>
              </a:r>
              <a:endParaRPr lang="pl-PL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S Reference Sans Serif" pitchFamily="34" charset="0"/>
              </a:endParaRPr>
            </a:p>
          </p:txBody>
        </p:sp>
      </p:grpSp>
      <p:grpSp>
        <p:nvGrpSpPr>
          <p:cNvPr id="33" name="Grupa 32"/>
          <p:cNvGrpSpPr/>
          <p:nvPr/>
        </p:nvGrpSpPr>
        <p:grpSpPr>
          <a:xfrm>
            <a:off x="7500958" y="5572140"/>
            <a:ext cx="1000132" cy="1071570"/>
            <a:chOff x="2928926" y="2357430"/>
            <a:chExt cx="1000132" cy="107157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34" name="Łza 33"/>
            <p:cNvSpPr/>
            <p:nvPr/>
          </p:nvSpPr>
          <p:spPr>
            <a:xfrm>
              <a:off x="2928926" y="2357430"/>
              <a:ext cx="1000132" cy="1071570"/>
            </a:xfrm>
            <a:prstGeom prst="teardrop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5" name="Prostokąt 34"/>
            <p:cNvSpPr/>
            <p:nvPr/>
          </p:nvSpPr>
          <p:spPr>
            <a:xfrm>
              <a:off x="3071802" y="2428868"/>
              <a:ext cx="659156" cy="923330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lIns="91440" tIns="45720" rIns="91440" bIns="45720">
              <a:spAutoFit/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pl-PL" sz="54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MS Reference Sans Serif" pitchFamily="34" charset="0"/>
                </a:rPr>
                <a:t>B</a:t>
              </a:r>
              <a:endParaRPr lang="pl-PL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S Reference Sans Serif" pitchFamily="34" charset="0"/>
              </a:endParaRPr>
            </a:p>
          </p:txBody>
        </p:sp>
      </p:grpSp>
      <p:grpSp>
        <p:nvGrpSpPr>
          <p:cNvPr id="36" name="Grupa 35"/>
          <p:cNvGrpSpPr/>
          <p:nvPr/>
        </p:nvGrpSpPr>
        <p:grpSpPr>
          <a:xfrm>
            <a:off x="6286512" y="5572140"/>
            <a:ext cx="1000132" cy="1071570"/>
            <a:chOff x="2928926" y="2357430"/>
            <a:chExt cx="1000132" cy="107157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37" name="Łza 36"/>
            <p:cNvSpPr/>
            <p:nvPr/>
          </p:nvSpPr>
          <p:spPr>
            <a:xfrm>
              <a:off x="2928926" y="2357430"/>
              <a:ext cx="1000132" cy="1071570"/>
            </a:xfrm>
            <a:prstGeom prst="teardrop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8" name="Prostokąt 37"/>
            <p:cNvSpPr/>
            <p:nvPr/>
          </p:nvSpPr>
          <p:spPr>
            <a:xfrm>
              <a:off x="2928926" y="2500306"/>
              <a:ext cx="957313" cy="769441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lIns="91440" tIns="45720" rIns="91440" bIns="45720">
              <a:spAutoFit/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pl-PL" sz="44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MS Reference Sans Serif" pitchFamily="34" charset="0"/>
                </a:rPr>
                <a:t>AB</a:t>
              </a:r>
              <a:endParaRPr lang="pl-PL" sz="4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S Reference Sans Serif" pitchFamily="34" charset="0"/>
              </a:endParaRPr>
            </a:p>
          </p:txBody>
        </p:sp>
      </p:grpSp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357158" y="714356"/>
          <a:ext cx="8429679" cy="5716237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936631"/>
                <a:gridCol w="936631"/>
                <a:gridCol w="936631"/>
                <a:gridCol w="936631"/>
                <a:gridCol w="936631"/>
                <a:gridCol w="936631"/>
                <a:gridCol w="936631"/>
                <a:gridCol w="936631"/>
                <a:gridCol w="936631"/>
              </a:tblGrid>
              <a:tr h="595597">
                <a:tc>
                  <a:txBody>
                    <a:bodyPr/>
                    <a:lstStyle/>
                    <a:p>
                      <a:pPr algn="ctr"/>
                      <a:endParaRPr lang="pl-PL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>
                          <a:solidFill>
                            <a:srgbClr val="C00000"/>
                          </a:solidFill>
                        </a:rPr>
                        <a:t>O Rh+</a:t>
                      </a:r>
                      <a:endParaRPr lang="pl-PL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>
                          <a:solidFill>
                            <a:srgbClr val="C00000"/>
                          </a:solidFill>
                        </a:rPr>
                        <a:t>O</a:t>
                      </a:r>
                      <a:r>
                        <a:rPr lang="pl-PL" b="1" baseline="0" dirty="0" smtClean="0">
                          <a:solidFill>
                            <a:srgbClr val="C00000"/>
                          </a:solidFill>
                        </a:rPr>
                        <a:t> Rh – </a:t>
                      </a:r>
                      <a:endParaRPr lang="pl-PL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>
                          <a:solidFill>
                            <a:srgbClr val="C00000"/>
                          </a:solidFill>
                        </a:rPr>
                        <a:t>A Rh+</a:t>
                      </a:r>
                      <a:endParaRPr lang="pl-PL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>
                          <a:solidFill>
                            <a:srgbClr val="C00000"/>
                          </a:solidFill>
                        </a:rPr>
                        <a:t>A</a:t>
                      </a:r>
                      <a:r>
                        <a:rPr lang="pl-PL" b="1" baseline="0" dirty="0" smtClean="0">
                          <a:solidFill>
                            <a:srgbClr val="C00000"/>
                          </a:solidFill>
                        </a:rPr>
                        <a:t> Rh – </a:t>
                      </a:r>
                      <a:endParaRPr lang="pl-PL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>
                          <a:solidFill>
                            <a:srgbClr val="C00000"/>
                          </a:solidFill>
                        </a:rPr>
                        <a:t>B Rh+</a:t>
                      </a:r>
                      <a:endParaRPr lang="pl-PL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baseline="0" dirty="0" smtClean="0">
                          <a:solidFill>
                            <a:srgbClr val="C00000"/>
                          </a:solidFill>
                        </a:rPr>
                        <a:t>B Rh – </a:t>
                      </a:r>
                      <a:endParaRPr lang="pl-PL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dirty="0" smtClean="0">
                          <a:solidFill>
                            <a:srgbClr val="C00000"/>
                          </a:solidFill>
                        </a:rPr>
                        <a:t>AB Rh+</a:t>
                      </a:r>
                      <a:endParaRPr lang="pl-PL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b="1" baseline="0" dirty="0" smtClean="0">
                          <a:solidFill>
                            <a:srgbClr val="C00000"/>
                          </a:solidFill>
                        </a:rPr>
                        <a:t>AB Rh – </a:t>
                      </a:r>
                      <a:endParaRPr lang="pl-PL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</a:tr>
              <a:tr h="6003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 smtClean="0">
                          <a:solidFill>
                            <a:srgbClr val="C00000"/>
                          </a:solidFill>
                        </a:rPr>
                        <a:t>O Rh+</a:t>
                      </a:r>
                    </a:p>
                    <a:p>
                      <a:pPr algn="ctr"/>
                      <a:endParaRPr lang="pl-PL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l-PL" b="1" dirty="0">
                        <a:solidFill>
                          <a:srgbClr val="0099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b="1" dirty="0"/>
                    </a:p>
                  </a:txBody>
                  <a:tcPr/>
                </a:tc>
              </a:tr>
              <a:tr h="6003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 smtClean="0">
                          <a:solidFill>
                            <a:srgbClr val="C00000"/>
                          </a:solidFill>
                        </a:rPr>
                        <a:t>O</a:t>
                      </a:r>
                      <a:r>
                        <a:rPr lang="pl-PL" b="1" baseline="0" dirty="0" smtClean="0">
                          <a:solidFill>
                            <a:srgbClr val="C00000"/>
                          </a:solidFill>
                        </a:rPr>
                        <a:t> Rh – </a:t>
                      </a:r>
                      <a:endParaRPr lang="pl-PL" b="1" dirty="0" smtClean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endParaRPr lang="pl-PL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b="1" dirty="0" smtClean="0">
                        <a:solidFill>
                          <a:srgbClr val="0099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b="1" dirty="0" smtClean="0"/>
                    </a:p>
                  </a:txBody>
                  <a:tcPr/>
                </a:tc>
              </a:tr>
              <a:tr h="6003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 smtClean="0">
                          <a:solidFill>
                            <a:srgbClr val="C00000"/>
                          </a:solidFill>
                        </a:rPr>
                        <a:t>A Rh+</a:t>
                      </a:r>
                    </a:p>
                    <a:p>
                      <a:pPr algn="ctr"/>
                      <a:endParaRPr lang="pl-PL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b="1" dirty="0" smtClean="0"/>
                    </a:p>
                  </a:txBody>
                  <a:tcPr/>
                </a:tc>
              </a:tr>
              <a:tr h="6003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 smtClean="0">
                          <a:solidFill>
                            <a:srgbClr val="C00000"/>
                          </a:solidFill>
                        </a:rPr>
                        <a:t>A</a:t>
                      </a:r>
                      <a:r>
                        <a:rPr lang="pl-PL" b="1" baseline="0" dirty="0" smtClean="0">
                          <a:solidFill>
                            <a:srgbClr val="C00000"/>
                          </a:solidFill>
                        </a:rPr>
                        <a:t> Rh – </a:t>
                      </a:r>
                      <a:endParaRPr lang="pl-PL" b="1" dirty="0" smtClean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endParaRPr lang="pl-PL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b="1" dirty="0" smtClean="0"/>
                    </a:p>
                  </a:txBody>
                  <a:tcPr/>
                </a:tc>
              </a:tr>
              <a:tr h="6003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 smtClean="0">
                          <a:solidFill>
                            <a:srgbClr val="C00000"/>
                          </a:solidFill>
                        </a:rPr>
                        <a:t>B Rh+</a:t>
                      </a:r>
                    </a:p>
                    <a:p>
                      <a:pPr algn="ctr"/>
                      <a:endParaRPr lang="pl-PL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b="1" dirty="0" smtClean="0"/>
                    </a:p>
                  </a:txBody>
                  <a:tcPr/>
                </a:tc>
              </a:tr>
              <a:tr h="6003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baseline="0" dirty="0" smtClean="0">
                          <a:solidFill>
                            <a:srgbClr val="C00000"/>
                          </a:solidFill>
                        </a:rPr>
                        <a:t>B Rh – </a:t>
                      </a:r>
                      <a:endParaRPr lang="pl-PL" b="1" dirty="0" smtClean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endParaRPr lang="pl-PL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b="1" dirty="0" smtClean="0"/>
                    </a:p>
                  </a:txBody>
                  <a:tcPr/>
                </a:tc>
              </a:tr>
              <a:tr h="6003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 smtClean="0">
                          <a:solidFill>
                            <a:srgbClr val="C00000"/>
                          </a:solidFill>
                        </a:rPr>
                        <a:t>AB Rh+</a:t>
                      </a:r>
                    </a:p>
                    <a:p>
                      <a:pPr algn="ctr"/>
                      <a:endParaRPr lang="pl-PL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b="1" dirty="0"/>
                    </a:p>
                  </a:txBody>
                  <a:tcPr/>
                </a:tc>
              </a:tr>
              <a:tr h="6003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baseline="0" dirty="0" smtClean="0">
                          <a:solidFill>
                            <a:srgbClr val="C00000"/>
                          </a:solidFill>
                        </a:rPr>
                        <a:t>AB Rh – </a:t>
                      </a:r>
                      <a:endParaRPr lang="pl-PL" b="1" dirty="0" smtClean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endParaRPr lang="pl-PL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b="1" dirty="0" smtClean="0">
                        <a:solidFill>
                          <a:srgbClr val="0099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Łącznik prosty ze strzałką 4"/>
          <p:cNvCxnSpPr/>
          <p:nvPr/>
        </p:nvCxnSpPr>
        <p:spPr>
          <a:xfrm rot="10800000" flipV="1">
            <a:off x="785786" y="928670"/>
            <a:ext cx="500066" cy="35719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ole tekstowe 5"/>
          <p:cNvSpPr txBox="1"/>
          <p:nvPr/>
        </p:nvSpPr>
        <p:spPr>
          <a:xfrm>
            <a:off x="5214942" y="4000504"/>
            <a:ext cx="696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009900"/>
                </a:solidFill>
                <a:latin typeface="Tahoma" pitchFamily="34" charset="0"/>
                <a:cs typeface="Tahoma" pitchFamily="34" charset="0"/>
              </a:rPr>
              <a:t>TAK</a:t>
            </a:r>
            <a:endParaRPr lang="pl-PL" sz="2000" b="1" dirty="0">
              <a:solidFill>
                <a:srgbClr val="0099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4286248" y="3357562"/>
            <a:ext cx="696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009900"/>
                </a:solidFill>
                <a:latin typeface="Tahoma" pitchFamily="34" charset="0"/>
                <a:cs typeface="Tahoma" pitchFamily="34" charset="0"/>
              </a:rPr>
              <a:t>TAK</a:t>
            </a:r>
            <a:endParaRPr lang="pl-PL" sz="2000" b="1" dirty="0">
              <a:solidFill>
                <a:srgbClr val="0099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3286116" y="2714620"/>
            <a:ext cx="696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009900"/>
                </a:solidFill>
                <a:latin typeface="Tahoma" pitchFamily="34" charset="0"/>
                <a:cs typeface="Tahoma" pitchFamily="34" charset="0"/>
              </a:rPr>
              <a:t>TAK</a:t>
            </a:r>
            <a:endParaRPr lang="pl-PL" sz="2000" b="1" dirty="0">
              <a:solidFill>
                <a:srgbClr val="0099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2357422" y="2071678"/>
            <a:ext cx="696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009900"/>
                </a:solidFill>
                <a:latin typeface="Tahoma" pitchFamily="34" charset="0"/>
                <a:cs typeface="Tahoma" pitchFamily="34" charset="0"/>
              </a:rPr>
              <a:t>TAK</a:t>
            </a:r>
            <a:endParaRPr lang="pl-PL" sz="2000" b="1" dirty="0">
              <a:solidFill>
                <a:srgbClr val="0099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1428728" y="1428736"/>
            <a:ext cx="696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009900"/>
                </a:solidFill>
                <a:latin typeface="Tahoma" pitchFamily="34" charset="0"/>
                <a:cs typeface="Tahoma" pitchFamily="34" charset="0"/>
              </a:rPr>
              <a:t>TAK</a:t>
            </a:r>
            <a:endParaRPr lang="pl-PL" sz="2000" b="1" dirty="0">
              <a:solidFill>
                <a:srgbClr val="0099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6072198" y="4643446"/>
            <a:ext cx="696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009900"/>
                </a:solidFill>
                <a:latin typeface="Tahoma" pitchFamily="34" charset="0"/>
                <a:cs typeface="Tahoma" pitchFamily="34" charset="0"/>
              </a:rPr>
              <a:t>TAK</a:t>
            </a:r>
            <a:endParaRPr lang="pl-PL" sz="2000" b="1" dirty="0">
              <a:solidFill>
                <a:srgbClr val="0099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7072330" y="5286388"/>
            <a:ext cx="696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009900"/>
                </a:solidFill>
                <a:latin typeface="Tahoma" pitchFamily="34" charset="0"/>
                <a:cs typeface="Tahoma" pitchFamily="34" charset="0"/>
              </a:rPr>
              <a:t>TAK</a:t>
            </a:r>
            <a:endParaRPr lang="pl-PL" sz="2000" b="1" dirty="0">
              <a:solidFill>
                <a:srgbClr val="0099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pole tekstowe 12"/>
          <p:cNvSpPr txBox="1"/>
          <p:nvPr/>
        </p:nvSpPr>
        <p:spPr>
          <a:xfrm>
            <a:off x="8001024" y="5857892"/>
            <a:ext cx="696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009900"/>
                </a:solidFill>
                <a:latin typeface="Tahoma" pitchFamily="34" charset="0"/>
                <a:cs typeface="Tahoma" pitchFamily="34" charset="0"/>
              </a:rPr>
              <a:t>TAK</a:t>
            </a:r>
            <a:endParaRPr lang="pl-PL" sz="2000" b="1" dirty="0">
              <a:solidFill>
                <a:srgbClr val="0099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pole tekstowe 13"/>
          <p:cNvSpPr txBox="1"/>
          <p:nvPr/>
        </p:nvSpPr>
        <p:spPr>
          <a:xfrm>
            <a:off x="2357422" y="1428736"/>
            <a:ext cx="696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latin typeface="Tahoma" pitchFamily="34" charset="0"/>
                <a:cs typeface="Tahoma" pitchFamily="34" charset="0"/>
              </a:rPr>
              <a:t>TAK</a:t>
            </a:r>
            <a:endParaRPr lang="pl-PL" sz="20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pole tekstowe 14"/>
          <p:cNvSpPr txBox="1"/>
          <p:nvPr/>
        </p:nvSpPr>
        <p:spPr>
          <a:xfrm>
            <a:off x="3286116" y="1428736"/>
            <a:ext cx="662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NIE</a:t>
            </a:r>
            <a:endParaRPr lang="pl-PL" sz="20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pole tekstowe 15"/>
          <p:cNvSpPr txBox="1"/>
          <p:nvPr/>
        </p:nvSpPr>
        <p:spPr>
          <a:xfrm>
            <a:off x="4214810" y="1428736"/>
            <a:ext cx="662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NIE</a:t>
            </a:r>
            <a:endParaRPr lang="pl-PL" sz="20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7" name="pole tekstowe 16"/>
          <p:cNvSpPr txBox="1"/>
          <p:nvPr/>
        </p:nvSpPr>
        <p:spPr>
          <a:xfrm>
            <a:off x="5143504" y="1428736"/>
            <a:ext cx="662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NIE</a:t>
            </a:r>
            <a:endParaRPr lang="pl-PL" sz="20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8" name="pole tekstowe 17"/>
          <p:cNvSpPr txBox="1"/>
          <p:nvPr/>
        </p:nvSpPr>
        <p:spPr>
          <a:xfrm>
            <a:off x="6072198" y="1428736"/>
            <a:ext cx="662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NIE</a:t>
            </a:r>
            <a:endParaRPr lang="pl-PL" sz="20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9" name="pole tekstowe 18"/>
          <p:cNvSpPr txBox="1"/>
          <p:nvPr/>
        </p:nvSpPr>
        <p:spPr>
          <a:xfrm>
            <a:off x="7000892" y="1428736"/>
            <a:ext cx="662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NIE</a:t>
            </a:r>
            <a:endParaRPr lang="pl-PL" sz="20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0" name="pole tekstowe 19"/>
          <p:cNvSpPr txBox="1"/>
          <p:nvPr/>
        </p:nvSpPr>
        <p:spPr>
          <a:xfrm>
            <a:off x="7929586" y="1428736"/>
            <a:ext cx="662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NIE</a:t>
            </a:r>
            <a:endParaRPr lang="pl-PL" sz="20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1" name="pole tekstowe 20"/>
          <p:cNvSpPr txBox="1"/>
          <p:nvPr/>
        </p:nvSpPr>
        <p:spPr>
          <a:xfrm>
            <a:off x="1428728" y="2071678"/>
            <a:ext cx="662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NIE</a:t>
            </a:r>
            <a:endParaRPr lang="pl-PL" sz="20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2" name="pole tekstowe 21"/>
          <p:cNvSpPr txBox="1"/>
          <p:nvPr/>
        </p:nvSpPr>
        <p:spPr>
          <a:xfrm>
            <a:off x="3286116" y="2071678"/>
            <a:ext cx="662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NIE</a:t>
            </a:r>
            <a:endParaRPr lang="pl-PL" sz="20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3" name="pole tekstowe 22"/>
          <p:cNvSpPr txBox="1"/>
          <p:nvPr/>
        </p:nvSpPr>
        <p:spPr>
          <a:xfrm>
            <a:off x="4286248" y="2071678"/>
            <a:ext cx="662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NIE</a:t>
            </a:r>
            <a:endParaRPr lang="pl-PL" sz="20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4" name="pole tekstowe 23"/>
          <p:cNvSpPr txBox="1"/>
          <p:nvPr/>
        </p:nvSpPr>
        <p:spPr>
          <a:xfrm>
            <a:off x="5143504" y="2071678"/>
            <a:ext cx="662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NIE</a:t>
            </a:r>
            <a:endParaRPr lang="pl-PL" sz="20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5" name="pole tekstowe 24"/>
          <p:cNvSpPr txBox="1"/>
          <p:nvPr/>
        </p:nvSpPr>
        <p:spPr>
          <a:xfrm>
            <a:off x="6143636" y="2071678"/>
            <a:ext cx="662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NIE</a:t>
            </a:r>
            <a:endParaRPr lang="pl-PL" sz="20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6" name="pole tekstowe 25"/>
          <p:cNvSpPr txBox="1"/>
          <p:nvPr/>
        </p:nvSpPr>
        <p:spPr>
          <a:xfrm>
            <a:off x="7072330" y="2071678"/>
            <a:ext cx="662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NIE</a:t>
            </a:r>
            <a:endParaRPr lang="pl-PL" sz="20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7" name="pole tekstowe 26"/>
          <p:cNvSpPr txBox="1"/>
          <p:nvPr/>
        </p:nvSpPr>
        <p:spPr>
          <a:xfrm>
            <a:off x="8001024" y="2071678"/>
            <a:ext cx="662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NIE</a:t>
            </a:r>
            <a:endParaRPr lang="pl-PL" sz="20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8" name="pole tekstowe 27"/>
          <p:cNvSpPr txBox="1"/>
          <p:nvPr/>
        </p:nvSpPr>
        <p:spPr>
          <a:xfrm>
            <a:off x="1428728" y="2714620"/>
            <a:ext cx="696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latin typeface="Tahoma" pitchFamily="34" charset="0"/>
                <a:cs typeface="Tahoma" pitchFamily="34" charset="0"/>
              </a:rPr>
              <a:t>TAK</a:t>
            </a:r>
            <a:endParaRPr lang="pl-PL" sz="20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9" name="pole tekstowe 28"/>
          <p:cNvSpPr txBox="1"/>
          <p:nvPr/>
        </p:nvSpPr>
        <p:spPr>
          <a:xfrm>
            <a:off x="2357422" y="2714620"/>
            <a:ext cx="696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latin typeface="Tahoma" pitchFamily="34" charset="0"/>
                <a:cs typeface="Tahoma" pitchFamily="34" charset="0"/>
              </a:rPr>
              <a:t>TAK</a:t>
            </a:r>
            <a:endParaRPr lang="pl-PL" sz="20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0" name="pole tekstowe 29"/>
          <p:cNvSpPr txBox="1"/>
          <p:nvPr/>
        </p:nvSpPr>
        <p:spPr>
          <a:xfrm>
            <a:off x="4214810" y="2714620"/>
            <a:ext cx="696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latin typeface="Tahoma" pitchFamily="34" charset="0"/>
                <a:cs typeface="Tahoma" pitchFamily="34" charset="0"/>
              </a:rPr>
              <a:t>TAK</a:t>
            </a:r>
            <a:endParaRPr lang="pl-PL" sz="20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1" name="pole tekstowe 30"/>
          <p:cNvSpPr txBox="1"/>
          <p:nvPr/>
        </p:nvSpPr>
        <p:spPr>
          <a:xfrm>
            <a:off x="5143504" y="2714620"/>
            <a:ext cx="662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NIE</a:t>
            </a:r>
            <a:endParaRPr lang="pl-PL" sz="20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2" name="pole tekstowe 31"/>
          <p:cNvSpPr txBox="1"/>
          <p:nvPr/>
        </p:nvSpPr>
        <p:spPr>
          <a:xfrm>
            <a:off x="6143636" y="2714620"/>
            <a:ext cx="662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NIE</a:t>
            </a:r>
            <a:endParaRPr lang="pl-PL" sz="20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3" name="pole tekstowe 32"/>
          <p:cNvSpPr txBox="1"/>
          <p:nvPr/>
        </p:nvSpPr>
        <p:spPr>
          <a:xfrm>
            <a:off x="7072330" y="2714620"/>
            <a:ext cx="662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NIE</a:t>
            </a:r>
            <a:endParaRPr lang="pl-PL" sz="20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4" name="pole tekstowe 33"/>
          <p:cNvSpPr txBox="1"/>
          <p:nvPr/>
        </p:nvSpPr>
        <p:spPr>
          <a:xfrm>
            <a:off x="8001024" y="2714620"/>
            <a:ext cx="662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NIE</a:t>
            </a:r>
            <a:endParaRPr lang="pl-PL" sz="20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5" name="pole tekstowe 34"/>
          <p:cNvSpPr txBox="1"/>
          <p:nvPr/>
        </p:nvSpPr>
        <p:spPr>
          <a:xfrm>
            <a:off x="1428728" y="3357562"/>
            <a:ext cx="662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NIE</a:t>
            </a:r>
            <a:endParaRPr lang="pl-PL" sz="20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6" name="pole tekstowe 35"/>
          <p:cNvSpPr txBox="1"/>
          <p:nvPr/>
        </p:nvSpPr>
        <p:spPr>
          <a:xfrm>
            <a:off x="2357422" y="3357562"/>
            <a:ext cx="696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latin typeface="Tahoma" pitchFamily="34" charset="0"/>
                <a:cs typeface="Tahoma" pitchFamily="34" charset="0"/>
              </a:rPr>
              <a:t>TAK</a:t>
            </a:r>
            <a:endParaRPr lang="pl-PL" sz="20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7" name="pole tekstowe 36"/>
          <p:cNvSpPr txBox="1"/>
          <p:nvPr/>
        </p:nvSpPr>
        <p:spPr>
          <a:xfrm>
            <a:off x="3357554" y="3357562"/>
            <a:ext cx="662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NIE</a:t>
            </a:r>
            <a:endParaRPr lang="pl-PL" sz="20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8" name="pole tekstowe 37"/>
          <p:cNvSpPr txBox="1"/>
          <p:nvPr/>
        </p:nvSpPr>
        <p:spPr>
          <a:xfrm>
            <a:off x="5214942" y="3357562"/>
            <a:ext cx="662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NIE</a:t>
            </a:r>
            <a:endParaRPr lang="pl-PL" sz="20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9" name="pole tekstowe 38"/>
          <p:cNvSpPr txBox="1"/>
          <p:nvPr/>
        </p:nvSpPr>
        <p:spPr>
          <a:xfrm>
            <a:off x="6143636" y="3357562"/>
            <a:ext cx="662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NIE</a:t>
            </a:r>
            <a:endParaRPr lang="pl-PL" sz="20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0" name="pole tekstowe 39"/>
          <p:cNvSpPr txBox="1"/>
          <p:nvPr/>
        </p:nvSpPr>
        <p:spPr>
          <a:xfrm>
            <a:off x="7072330" y="3357562"/>
            <a:ext cx="662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NIE</a:t>
            </a:r>
            <a:endParaRPr lang="pl-PL" sz="20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1" name="pole tekstowe 40"/>
          <p:cNvSpPr txBox="1"/>
          <p:nvPr/>
        </p:nvSpPr>
        <p:spPr>
          <a:xfrm>
            <a:off x="8001024" y="3357562"/>
            <a:ext cx="662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NIE</a:t>
            </a:r>
            <a:endParaRPr lang="pl-PL" sz="20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2" name="pole tekstowe 41"/>
          <p:cNvSpPr txBox="1"/>
          <p:nvPr/>
        </p:nvSpPr>
        <p:spPr>
          <a:xfrm>
            <a:off x="1428728" y="4000504"/>
            <a:ext cx="696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latin typeface="Tahoma" pitchFamily="34" charset="0"/>
                <a:cs typeface="Tahoma" pitchFamily="34" charset="0"/>
              </a:rPr>
              <a:t>TAK</a:t>
            </a:r>
            <a:endParaRPr lang="pl-PL" sz="20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3" name="pole tekstowe 42"/>
          <p:cNvSpPr txBox="1"/>
          <p:nvPr/>
        </p:nvSpPr>
        <p:spPr>
          <a:xfrm>
            <a:off x="2357422" y="4000504"/>
            <a:ext cx="696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latin typeface="Tahoma" pitchFamily="34" charset="0"/>
                <a:cs typeface="Tahoma" pitchFamily="34" charset="0"/>
              </a:rPr>
              <a:t>TAK</a:t>
            </a:r>
            <a:endParaRPr lang="pl-PL" sz="20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4" name="pole tekstowe 43"/>
          <p:cNvSpPr txBox="1"/>
          <p:nvPr/>
        </p:nvSpPr>
        <p:spPr>
          <a:xfrm>
            <a:off x="3286116" y="4000504"/>
            <a:ext cx="662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NIE</a:t>
            </a:r>
            <a:endParaRPr lang="pl-PL" sz="20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5" name="pole tekstowe 44"/>
          <p:cNvSpPr txBox="1"/>
          <p:nvPr/>
        </p:nvSpPr>
        <p:spPr>
          <a:xfrm>
            <a:off x="4286248" y="4000504"/>
            <a:ext cx="662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NIE</a:t>
            </a:r>
            <a:endParaRPr lang="pl-PL" sz="20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6" name="pole tekstowe 45"/>
          <p:cNvSpPr txBox="1"/>
          <p:nvPr/>
        </p:nvSpPr>
        <p:spPr>
          <a:xfrm>
            <a:off x="6143636" y="4000504"/>
            <a:ext cx="696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latin typeface="Tahoma" pitchFamily="34" charset="0"/>
                <a:cs typeface="Tahoma" pitchFamily="34" charset="0"/>
              </a:rPr>
              <a:t>TAK</a:t>
            </a:r>
            <a:endParaRPr lang="pl-PL" sz="20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7" name="pole tekstowe 46"/>
          <p:cNvSpPr txBox="1"/>
          <p:nvPr/>
        </p:nvSpPr>
        <p:spPr>
          <a:xfrm>
            <a:off x="7072330" y="4000504"/>
            <a:ext cx="662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NIE</a:t>
            </a:r>
            <a:endParaRPr lang="pl-PL" sz="20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8" name="pole tekstowe 47"/>
          <p:cNvSpPr txBox="1"/>
          <p:nvPr/>
        </p:nvSpPr>
        <p:spPr>
          <a:xfrm>
            <a:off x="8001024" y="4000504"/>
            <a:ext cx="662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NIE</a:t>
            </a:r>
            <a:endParaRPr lang="pl-PL" sz="20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9" name="pole tekstowe 48"/>
          <p:cNvSpPr txBox="1"/>
          <p:nvPr/>
        </p:nvSpPr>
        <p:spPr>
          <a:xfrm>
            <a:off x="1428728" y="4643446"/>
            <a:ext cx="662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NIE</a:t>
            </a:r>
            <a:endParaRPr lang="pl-PL" sz="20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0" name="pole tekstowe 49"/>
          <p:cNvSpPr txBox="1"/>
          <p:nvPr/>
        </p:nvSpPr>
        <p:spPr>
          <a:xfrm>
            <a:off x="2357422" y="4643446"/>
            <a:ext cx="696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latin typeface="Tahoma" pitchFamily="34" charset="0"/>
                <a:cs typeface="Tahoma" pitchFamily="34" charset="0"/>
              </a:rPr>
              <a:t>TAK</a:t>
            </a:r>
            <a:endParaRPr lang="pl-PL" sz="20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1" name="pole tekstowe 50"/>
          <p:cNvSpPr txBox="1"/>
          <p:nvPr/>
        </p:nvSpPr>
        <p:spPr>
          <a:xfrm>
            <a:off x="3286116" y="4643446"/>
            <a:ext cx="662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NIE</a:t>
            </a:r>
            <a:endParaRPr lang="pl-PL" sz="20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2" name="pole tekstowe 51"/>
          <p:cNvSpPr txBox="1"/>
          <p:nvPr/>
        </p:nvSpPr>
        <p:spPr>
          <a:xfrm>
            <a:off x="4286248" y="4643446"/>
            <a:ext cx="662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NIE</a:t>
            </a:r>
            <a:endParaRPr lang="pl-PL" sz="20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3" name="pole tekstowe 52"/>
          <p:cNvSpPr txBox="1"/>
          <p:nvPr/>
        </p:nvSpPr>
        <p:spPr>
          <a:xfrm>
            <a:off x="5214942" y="4643446"/>
            <a:ext cx="662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NIE</a:t>
            </a:r>
            <a:endParaRPr lang="pl-PL" sz="20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4" name="pole tekstowe 53"/>
          <p:cNvSpPr txBox="1"/>
          <p:nvPr/>
        </p:nvSpPr>
        <p:spPr>
          <a:xfrm>
            <a:off x="7072330" y="4643446"/>
            <a:ext cx="662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NIE</a:t>
            </a:r>
            <a:endParaRPr lang="pl-PL" sz="20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5" name="pole tekstowe 54"/>
          <p:cNvSpPr txBox="1"/>
          <p:nvPr/>
        </p:nvSpPr>
        <p:spPr>
          <a:xfrm>
            <a:off x="8001024" y="4643446"/>
            <a:ext cx="662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NIE</a:t>
            </a:r>
            <a:endParaRPr lang="pl-PL" sz="20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6" name="pole tekstowe 55"/>
          <p:cNvSpPr txBox="1"/>
          <p:nvPr/>
        </p:nvSpPr>
        <p:spPr>
          <a:xfrm>
            <a:off x="1428728" y="5286388"/>
            <a:ext cx="696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latin typeface="Tahoma" pitchFamily="34" charset="0"/>
                <a:cs typeface="Tahoma" pitchFamily="34" charset="0"/>
              </a:rPr>
              <a:t>TAK</a:t>
            </a:r>
            <a:endParaRPr lang="pl-PL" sz="20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7" name="pole tekstowe 56"/>
          <p:cNvSpPr txBox="1"/>
          <p:nvPr/>
        </p:nvSpPr>
        <p:spPr>
          <a:xfrm>
            <a:off x="2357422" y="5286388"/>
            <a:ext cx="696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latin typeface="Tahoma" pitchFamily="34" charset="0"/>
                <a:cs typeface="Tahoma" pitchFamily="34" charset="0"/>
              </a:rPr>
              <a:t>TAK</a:t>
            </a:r>
            <a:endParaRPr lang="pl-PL" sz="20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8" name="pole tekstowe 57"/>
          <p:cNvSpPr txBox="1"/>
          <p:nvPr/>
        </p:nvSpPr>
        <p:spPr>
          <a:xfrm>
            <a:off x="3286116" y="5286388"/>
            <a:ext cx="696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latin typeface="Tahoma" pitchFamily="34" charset="0"/>
                <a:cs typeface="Tahoma" pitchFamily="34" charset="0"/>
              </a:rPr>
              <a:t>TAK</a:t>
            </a:r>
            <a:endParaRPr lang="pl-PL" sz="20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9" name="pole tekstowe 58"/>
          <p:cNvSpPr txBox="1"/>
          <p:nvPr/>
        </p:nvSpPr>
        <p:spPr>
          <a:xfrm>
            <a:off x="4214810" y="5286388"/>
            <a:ext cx="696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latin typeface="Tahoma" pitchFamily="34" charset="0"/>
                <a:cs typeface="Tahoma" pitchFamily="34" charset="0"/>
              </a:rPr>
              <a:t>TAK</a:t>
            </a:r>
            <a:endParaRPr lang="pl-PL" sz="20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0" name="pole tekstowe 59"/>
          <p:cNvSpPr txBox="1"/>
          <p:nvPr/>
        </p:nvSpPr>
        <p:spPr>
          <a:xfrm>
            <a:off x="5143504" y="5286388"/>
            <a:ext cx="696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latin typeface="Tahoma" pitchFamily="34" charset="0"/>
                <a:cs typeface="Tahoma" pitchFamily="34" charset="0"/>
              </a:rPr>
              <a:t>TAK</a:t>
            </a:r>
            <a:endParaRPr lang="pl-PL" sz="20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1" name="pole tekstowe 60"/>
          <p:cNvSpPr txBox="1"/>
          <p:nvPr/>
        </p:nvSpPr>
        <p:spPr>
          <a:xfrm>
            <a:off x="6072198" y="5286388"/>
            <a:ext cx="696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latin typeface="Tahoma" pitchFamily="34" charset="0"/>
                <a:cs typeface="Tahoma" pitchFamily="34" charset="0"/>
              </a:rPr>
              <a:t>TAK</a:t>
            </a:r>
            <a:endParaRPr lang="pl-PL" sz="20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2" name="pole tekstowe 61"/>
          <p:cNvSpPr txBox="1"/>
          <p:nvPr/>
        </p:nvSpPr>
        <p:spPr>
          <a:xfrm>
            <a:off x="8001024" y="5286388"/>
            <a:ext cx="696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latin typeface="Tahoma" pitchFamily="34" charset="0"/>
                <a:cs typeface="Tahoma" pitchFamily="34" charset="0"/>
              </a:rPr>
              <a:t>TAK</a:t>
            </a:r>
            <a:endParaRPr lang="pl-PL" sz="20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3" name="pole tekstowe 62"/>
          <p:cNvSpPr txBox="1"/>
          <p:nvPr/>
        </p:nvSpPr>
        <p:spPr>
          <a:xfrm>
            <a:off x="1428728" y="5857892"/>
            <a:ext cx="662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NIE</a:t>
            </a:r>
            <a:endParaRPr lang="pl-PL" sz="20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4" name="pole tekstowe 63"/>
          <p:cNvSpPr txBox="1"/>
          <p:nvPr/>
        </p:nvSpPr>
        <p:spPr>
          <a:xfrm>
            <a:off x="2285984" y="5857892"/>
            <a:ext cx="696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latin typeface="Tahoma" pitchFamily="34" charset="0"/>
                <a:cs typeface="Tahoma" pitchFamily="34" charset="0"/>
              </a:rPr>
              <a:t>TAK</a:t>
            </a:r>
            <a:endParaRPr lang="pl-PL" sz="20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5" name="pole tekstowe 64"/>
          <p:cNvSpPr txBox="1"/>
          <p:nvPr/>
        </p:nvSpPr>
        <p:spPr>
          <a:xfrm>
            <a:off x="3286116" y="5857892"/>
            <a:ext cx="662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NIE</a:t>
            </a:r>
            <a:endParaRPr lang="pl-PL" sz="20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6" name="pole tekstowe 65"/>
          <p:cNvSpPr txBox="1"/>
          <p:nvPr/>
        </p:nvSpPr>
        <p:spPr>
          <a:xfrm>
            <a:off x="4214810" y="5857892"/>
            <a:ext cx="696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latin typeface="Tahoma" pitchFamily="34" charset="0"/>
                <a:cs typeface="Tahoma" pitchFamily="34" charset="0"/>
              </a:rPr>
              <a:t>TAK</a:t>
            </a:r>
            <a:endParaRPr lang="pl-PL" sz="20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7" name="pole tekstowe 66"/>
          <p:cNvSpPr txBox="1"/>
          <p:nvPr/>
        </p:nvSpPr>
        <p:spPr>
          <a:xfrm>
            <a:off x="5143504" y="5857892"/>
            <a:ext cx="662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NIE</a:t>
            </a:r>
            <a:endParaRPr lang="pl-PL" sz="20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8" name="pole tekstowe 67"/>
          <p:cNvSpPr txBox="1"/>
          <p:nvPr/>
        </p:nvSpPr>
        <p:spPr>
          <a:xfrm>
            <a:off x="6072198" y="5857892"/>
            <a:ext cx="696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latin typeface="Tahoma" pitchFamily="34" charset="0"/>
                <a:cs typeface="Tahoma" pitchFamily="34" charset="0"/>
              </a:rPr>
              <a:t>TAK</a:t>
            </a:r>
            <a:endParaRPr lang="pl-PL" sz="20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9" name="pole tekstowe 68"/>
          <p:cNvSpPr txBox="1"/>
          <p:nvPr/>
        </p:nvSpPr>
        <p:spPr>
          <a:xfrm>
            <a:off x="7000892" y="5857892"/>
            <a:ext cx="662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NIE</a:t>
            </a:r>
            <a:endParaRPr lang="pl-PL" sz="20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0" name="Prostokąt 69"/>
          <p:cNvSpPr/>
          <p:nvPr/>
        </p:nvSpPr>
        <p:spPr>
          <a:xfrm>
            <a:off x="357158" y="142852"/>
            <a:ext cx="347928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Warunki  przetaczania  krwi</a:t>
            </a:r>
            <a:endParaRPr lang="pl-PL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71" name="Prostokąt zaokrąglony 70"/>
          <p:cNvSpPr/>
          <p:nvPr/>
        </p:nvSpPr>
        <p:spPr>
          <a:xfrm>
            <a:off x="2357422" y="785794"/>
            <a:ext cx="700086" cy="5572164"/>
          </a:xfrm>
          <a:prstGeom prst="roundRect">
            <a:avLst/>
          </a:prstGeom>
          <a:noFill/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2" name="pole tekstowe 71"/>
          <p:cNvSpPr txBox="1"/>
          <p:nvPr/>
        </p:nvSpPr>
        <p:spPr>
          <a:xfrm>
            <a:off x="3929058" y="214290"/>
            <a:ext cx="22846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solidFill>
                  <a:srgbClr val="0033CC"/>
                </a:solidFill>
                <a:latin typeface="Franklin Gothic Medium" pitchFamily="34" charset="0"/>
              </a:rPr>
              <a:t>Uniwersalny dawca</a:t>
            </a:r>
            <a:endParaRPr lang="pl-PL" sz="2000" b="1" dirty="0">
              <a:solidFill>
                <a:srgbClr val="0033CC"/>
              </a:solidFill>
              <a:latin typeface="Franklin Gothic Medium" pitchFamily="34" charset="0"/>
            </a:endParaRPr>
          </a:p>
        </p:txBody>
      </p:sp>
      <p:sp>
        <p:nvSpPr>
          <p:cNvPr id="73" name="Prostokąt zaokrąglony 72"/>
          <p:cNvSpPr/>
          <p:nvPr/>
        </p:nvSpPr>
        <p:spPr>
          <a:xfrm rot="5400000" flipH="1">
            <a:off x="4357686" y="1285860"/>
            <a:ext cx="500066" cy="835824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4" name="pole tekstowe 73"/>
          <p:cNvSpPr txBox="1"/>
          <p:nvPr/>
        </p:nvSpPr>
        <p:spPr>
          <a:xfrm>
            <a:off x="6357950" y="214290"/>
            <a:ext cx="22517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latin typeface="Franklin Gothic Medium" pitchFamily="34" charset="0"/>
              </a:rPr>
              <a:t>Uniwersalny biorca</a:t>
            </a:r>
            <a:endParaRPr lang="pl-PL" sz="2000" b="1" dirty="0"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1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3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1" grpId="0" animBg="1"/>
      <p:bldP spid="72" grpId="0"/>
      <p:bldP spid="73" grpId="0" animBg="1"/>
      <p:bldP spid="7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937833" y="357166"/>
            <a:ext cx="7405745" cy="563231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000" b="1" dirty="0" smtClean="0">
                <a:ln w="10541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Franklin Gothic Medium" pitchFamily="34" charset="0"/>
              </a:rPr>
              <a:t>Badanie krwi może określać :</a:t>
            </a:r>
          </a:p>
          <a:p>
            <a:pPr algn="ctr"/>
            <a:endParaRPr lang="pl-PL" sz="4000" b="1" dirty="0" smtClean="0">
              <a:ln w="10541" cmpd="sng">
                <a:solidFill>
                  <a:schemeClr val="bg1"/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Franklin Gothic Medium" pitchFamily="34" charset="0"/>
            </a:endParaRPr>
          </a:p>
          <a:p>
            <a:pPr algn="ctr">
              <a:buFont typeface="Arial" charset="0"/>
              <a:buChar char="•"/>
            </a:pPr>
            <a:r>
              <a:rPr lang="pl-PL" sz="4000" b="1" dirty="0" smtClean="0">
                <a:ln w="10541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Franklin Gothic Medium" pitchFamily="34" charset="0"/>
              </a:rPr>
              <a:t> i</a:t>
            </a:r>
            <a:r>
              <a:rPr lang="pl-PL" sz="4000" b="1" cap="none" spc="0" dirty="0" smtClean="0">
                <a:ln w="10541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Franklin Gothic Medium" pitchFamily="34" charset="0"/>
              </a:rPr>
              <a:t>lość </a:t>
            </a:r>
            <a:r>
              <a:rPr lang="pl-PL" sz="4000" b="1" cap="none" spc="0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/>
                <a:latin typeface="Franklin Gothic Medium" pitchFamily="34" charset="0"/>
              </a:rPr>
              <a:t>czerwonych</a:t>
            </a:r>
            <a:r>
              <a:rPr lang="pl-PL" sz="4000" b="1" cap="none" spc="0" dirty="0" smtClean="0">
                <a:ln w="10541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Franklin Gothic Medium" pitchFamily="34" charset="0"/>
              </a:rPr>
              <a:t> krwinek</a:t>
            </a:r>
          </a:p>
          <a:p>
            <a:pPr algn="ctr">
              <a:buFont typeface="Arial" charset="0"/>
              <a:buChar char="•"/>
            </a:pPr>
            <a:r>
              <a:rPr lang="pl-PL" sz="4000" b="1" dirty="0" smtClean="0">
                <a:ln w="10541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Franklin Gothic Medium" pitchFamily="34" charset="0"/>
              </a:rPr>
              <a:t> ilość </a:t>
            </a:r>
            <a:r>
              <a:rPr lang="pl-PL" sz="4000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Franklin Gothic Medium" pitchFamily="34" charset="0"/>
              </a:rPr>
              <a:t>białych</a:t>
            </a:r>
            <a:r>
              <a:rPr lang="pl-PL" sz="4000" b="1" dirty="0" smtClean="0">
                <a:ln w="10541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Franklin Gothic Medium" pitchFamily="34" charset="0"/>
              </a:rPr>
              <a:t> krwinek</a:t>
            </a:r>
          </a:p>
          <a:p>
            <a:pPr algn="ctr">
              <a:buFont typeface="Arial" charset="0"/>
              <a:buChar char="•"/>
            </a:pPr>
            <a:r>
              <a:rPr lang="pl-PL" sz="4000" b="1" dirty="0" smtClean="0">
                <a:ln w="10541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Franklin Gothic Medium" pitchFamily="34" charset="0"/>
              </a:rPr>
              <a:t> zachowanie </a:t>
            </a:r>
            <a:r>
              <a:rPr lang="pl-PL" sz="4000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Franklin Gothic Medium" pitchFamily="34" charset="0"/>
              </a:rPr>
              <a:t>białych</a:t>
            </a:r>
            <a:r>
              <a:rPr lang="pl-PL" sz="4000" b="1" dirty="0" smtClean="0">
                <a:ln w="10541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Franklin Gothic Medium" pitchFamily="34" charset="0"/>
              </a:rPr>
              <a:t> krwinek OB</a:t>
            </a:r>
          </a:p>
          <a:p>
            <a:pPr algn="ctr">
              <a:buFont typeface="Arial" charset="0"/>
              <a:buChar char="•"/>
            </a:pPr>
            <a:r>
              <a:rPr lang="pl-PL" sz="4000" b="1" dirty="0" smtClean="0">
                <a:ln w="10541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Franklin Gothic Medium" pitchFamily="34" charset="0"/>
              </a:rPr>
              <a:t> i</a:t>
            </a:r>
            <a:r>
              <a:rPr lang="pl-PL" sz="4000" b="1" cap="none" spc="0" dirty="0" smtClean="0">
                <a:ln w="10541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Franklin Gothic Medium" pitchFamily="34" charset="0"/>
              </a:rPr>
              <a:t>lość </a:t>
            </a:r>
            <a:r>
              <a:rPr lang="pl-PL" sz="4000" b="1" cap="none" spc="0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/>
                <a:latin typeface="Franklin Gothic Medium" pitchFamily="34" charset="0"/>
              </a:rPr>
              <a:t>płytek</a:t>
            </a:r>
            <a:r>
              <a:rPr lang="pl-PL" sz="4000" b="1" cap="none" spc="0" dirty="0" smtClean="0">
                <a:ln w="10541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Franklin Gothic Medium" pitchFamily="34" charset="0"/>
              </a:rPr>
              <a:t> krwi</a:t>
            </a:r>
          </a:p>
          <a:p>
            <a:pPr algn="ctr">
              <a:buFont typeface="Arial" charset="0"/>
              <a:buChar char="•"/>
            </a:pPr>
            <a:r>
              <a:rPr lang="pl-PL" sz="4000" b="1" dirty="0" smtClean="0">
                <a:ln w="10541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Franklin Gothic Medium" pitchFamily="34" charset="0"/>
              </a:rPr>
              <a:t> i</a:t>
            </a:r>
            <a:r>
              <a:rPr lang="pl-PL" sz="4000" b="1" cap="none" spc="0" dirty="0" smtClean="0">
                <a:ln w="10541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Franklin Gothic Medium" pitchFamily="34" charset="0"/>
              </a:rPr>
              <a:t>lość </a:t>
            </a:r>
            <a:r>
              <a:rPr lang="pl-PL" sz="4000" b="1" cap="none" spc="0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/>
                <a:latin typeface="Franklin Gothic Medium" pitchFamily="34" charset="0"/>
              </a:rPr>
              <a:t>hemoglobiny</a:t>
            </a:r>
          </a:p>
          <a:p>
            <a:pPr algn="ctr">
              <a:buFont typeface="Arial" charset="0"/>
              <a:buChar char="•"/>
            </a:pPr>
            <a:r>
              <a:rPr lang="pl-PL" sz="4000" b="1" dirty="0" smtClean="0">
                <a:ln w="10541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Franklin Gothic Medium" pitchFamily="34" charset="0"/>
              </a:rPr>
              <a:t> ilość </a:t>
            </a:r>
            <a:r>
              <a:rPr lang="pl-PL" sz="4000" b="1" dirty="0" smtClean="0">
                <a:ln w="10541" cmpd="sng">
                  <a:solidFill>
                    <a:schemeClr val="bg1"/>
                  </a:solidFill>
                  <a:prstDash val="solid"/>
                </a:ln>
                <a:solidFill>
                  <a:srgbClr val="FFC000"/>
                </a:solidFill>
                <a:latin typeface="Franklin Gothic Medium" pitchFamily="34" charset="0"/>
              </a:rPr>
              <a:t>hormonów</a:t>
            </a:r>
          </a:p>
          <a:p>
            <a:pPr algn="ctr">
              <a:buFont typeface="Arial" charset="0"/>
              <a:buChar char="•"/>
            </a:pPr>
            <a:r>
              <a:rPr lang="pl-PL" sz="4000" b="1" cap="none" spc="0" dirty="0" smtClean="0">
                <a:ln w="10541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Franklin Gothic Medium" pitchFamily="34" charset="0"/>
              </a:rPr>
              <a:t> krzepliwość</a:t>
            </a:r>
            <a:endParaRPr lang="pl-PL" sz="4000" b="1" cap="none" spc="0" dirty="0">
              <a:ln w="10541" cmpd="sng">
                <a:solidFill>
                  <a:schemeClr val="bg1"/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365313" y="71414"/>
            <a:ext cx="506420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Rodzaje naczyń krwionośnych</a:t>
            </a:r>
            <a:endParaRPr lang="pl-PL" sz="32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928662" y="571480"/>
            <a:ext cx="538634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/>
            <a:r>
              <a:rPr lang="pl-PL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Tętnice – </a:t>
            </a:r>
            <a:r>
              <a:rPr lang="pl-PL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wyprowadzają krew </a:t>
            </a:r>
            <a:r>
              <a:rPr lang="pl-PL" b="1" dirty="0" smtClean="0">
                <a:ln w="11430"/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z</a:t>
            </a:r>
            <a:r>
              <a:rPr lang="pl-PL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 serca</a:t>
            </a:r>
          </a:p>
          <a:p>
            <a:pPr algn="r"/>
            <a:r>
              <a:rPr lang="pl-PL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m</a:t>
            </a:r>
            <a:r>
              <a:rPr lang="pl-PL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ają grube ściany</a:t>
            </a:r>
            <a:endParaRPr lang="pl-PL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3826838" y="3354173"/>
            <a:ext cx="503144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Żyły – </a:t>
            </a:r>
            <a:r>
              <a:rPr lang="pl-PL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wprowadzają krew </a:t>
            </a:r>
            <a:r>
              <a:rPr lang="pl-PL" b="1" dirty="0" smtClean="0">
                <a:ln w="11430"/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do</a:t>
            </a:r>
            <a:r>
              <a:rPr lang="pl-PL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 pitchFamily="34" charset="0"/>
              </a:rPr>
              <a:t> serca</a:t>
            </a:r>
            <a:endParaRPr lang="pl-PL" dirty="0">
              <a:latin typeface="Calibri" pitchFamily="34" charset="0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4500562" y="4943315"/>
            <a:ext cx="40975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 dirty="0" smtClean="0">
                <a:solidFill>
                  <a:srgbClr val="CC3300"/>
                </a:solidFill>
                <a:latin typeface="Arial Narrow" pitchFamily="34" charset="0"/>
              </a:rPr>
              <a:t>KAPILARY</a:t>
            </a:r>
            <a:r>
              <a:rPr lang="pl-PL" dirty="0" smtClean="0">
                <a:solidFill>
                  <a:srgbClr val="CC3300"/>
                </a:solidFill>
                <a:latin typeface="Arial Narrow" pitchFamily="34" charset="0"/>
              </a:rPr>
              <a:t> = naczynia włosowate</a:t>
            </a:r>
          </a:p>
          <a:p>
            <a:pPr algn="ctr"/>
            <a:r>
              <a:rPr lang="pl-PL" dirty="0" smtClean="0">
                <a:solidFill>
                  <a:srgbClr val="CC3300"/>
                </a:solidFill>
                <a:latin typeface="Arial Narrow" pitchFamily="34" charset="0"/>
              </a:rPr>
              <a:t>najcieńsze</a:t>
            </a:r>
          </a:p>
          <a:p>
            <a:pPr algn="ctr"/>
            <a:r>
              <a:rPr lang="pl-PL" dirty="0" smtClean="0">
                <a:solidFill>
                  <a:srgbClr val="CC3300"/>
                </a:solidFill>
                <a:latin typeface="Arial Narrow" pitchFamily="34" charset="0"/>
              </a:rPr>
              <a:t>kontaktujące się z komórkami ciała</a:t>
            </a:r>
            <a:endParaRPr lang="pl-PL" dirty="0">
              <a:solidFill>
                <a:srgbClr val="CC3300"/>
              </a:solidFill>
              <a:latin typeface="Arial Narrow" pitchFamily="34" charset="0"/>
            </a:endParaRPr>
          </a:p>
        </p:txBody>
      </p:sp>
      <p:pic>
        <p:nvPicPr>
          <p:cNvPr id="6" name="Obraz 5" descr="1_schema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85860"/>
            <a:ext cx="3571868" cy="5572140"/>
          </a:xfrm>
          <a:prstGeom prst="rect">
            <a:avLst/>
          </a:prstGeom>
        </p:spPr>
      </p:pic>
      <p:grpSp>
        <p:nvGrpSpPr>
          <p:cNvPr id="13" name="Grupa 12"/>
          <p:cNvGrpSpPr/>
          <p:nvPr/>
        </p:nvGrpSpPr>
        <p:grpSpPr>
          <a:xfrm>
            <a:off x="7786710" y="1285066"/>
            <a:ext cx="859638" cy="1358116"/>
            <a:chOff x="3713950" y="1428736"/>
            <a:chExt cx="859638" cy="1358116"/>
          </a:xfrm>
        </p:grpSpPr>
        <p:cxnSp>
          <p:nvCxnSpPr>
            <p:cNvPr id="8" name="Łącznik prosty 7"/>
            <p:cNvCxnSpPr/>
            <p:nvPr/>
          </p:nvCxnSpPr>
          <p:spPr>
            <a:xfrm rot="5400000">
              <a:off x="3036083" y="2107397"/>
              <a:ext cx="1357322" cy="1588"/>
            </a:xfrm>
            <a:prstGeom prst="line">
              <a:avLst/>
            </a:prstGeom>
            <a:ln w="57150">
              <a:solidFill>
                <a:srgbClr val="CC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Łącznik prosty 8"/>
            <p:cNvCxnSpPr/>
            <p:nvPr/>
          </p:nvCxnSpPr>
          <p:spPr>
            <a:xfrm rot="5400000">
              <a:off x="3894133" y="2106603"/>
              <a:ext cx="1357322" cy="1588"/>
            </a:xfrm>
            <a:prstGeom prst="line">
              <a:avLst/>
            </a:prstGeom>
            <a:ln w="57150">
              <a:solidFill>
                <a:srgbClr val="CC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Łącznik prosty 10"/>
            <p:cNvCxnSpPr/>
            <p:nvPr/>
          </p:nvCxnSpPr>
          <p:spPr>
            <a:xfrm rot="5400000" flipH="1" flipV="1">
              <a:off x="3571868" y="2071678"/>
              <a:ext cx="500066" cy="214314"/>
            </a:xfrm>
            <a:prstGeom prst="line">
              <a:avLst/>
            </a:prstGeom>
            <a:ln w="38100">
              <a:solidFill>
                <a:srgbClr val="CC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Łącznik prosty 11"/>
            <p:cNvCxnSpPr/>
            <p:nvPr/>
          </p:nvCxnSpPr>
          <p:spPr>
            <a:xfrm rot="16200000" flipH="1">
              <a:off x="4214810" y="2071678"/>
              <a:ext cx="500066" cy="214314"/>
            </a:xfrm>
            <a:prstGeom prst="line">
              <a:avLst/>
            </a:prstGeom>
            <a:ln w="38100">
              <a:solidFill>
                <a:srgbClr val="CC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" name="Łącznik prosty ze strzałką 14"/>
          <p:cNvCxnSpPr/>
          <p:nvPr/>
        </p:nvCxnSpPr>
        <p:spPr>
          <a:xfrm rot="5400000" flipH="1" flipV="1">
            <a:off x="7537471" y="1963727"/>
            <a:ext cx="1357322" cy="1588"/>
          </a:xfrm>
          <a:prstGeom prst="straightConnector1">
            <a:avLst/>
          </a:prstGeom>
          <a:ln w="28575">
            <a:solidFill>
              <a:srgbClr val="CC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owolny kształt 16"/>
          <p:cNvSpPr/>
          <p:nvPr/>
        </p:nvSpPr>
        <p:spPr>
          <a:xfrm>
            <a:off x="3281082" y="484094"/>
            <a:ext cx="6158753" cy="4305300"/>
          </a:xfrm>
          <a:custGeom>
            <a:avLst/>
            <a:gdLst>
              <a:gd name="connsiteX0" fmla="*/ 4760259 w 6158753"/>
              <a:gd name="connsiteY0" fmla="*/ 67235 h 4305300"/>
              <a:gd name="connsiteX1" fmla="*/ 4020671 w 6158753"/>
              <a:gd name="connsiteY1" fmla="*/ 712694 h 4305300"/>
              <a:gd name="connsiteX2" fmla="*/ 1317812 w 6158753"/>
              <a:gd name="connsiteY2" fmla="*/ 1586753 h 4305300"/>
              <a:gd name="connsiteX3" fmla="*/ 322730 w 6158753"/>
              <a:gd name="connsiteY3" fmla="*/ 2864224 h 4305300"/>
              <a:gd name="connsiteX4" fmla="*/ 847165 w 6158753"/>
              <a:gd name="connsiteY4" fmla="*/ 3886200 h 4305300"/>
              <a:gd name="connsiteX5" fmla="*/ 5405718 w 6158753"/>
              <a:gd name="connsiteY5" fmla="*/ 3657600 h 4305300"/>
              <a:gd name="connsiteX6" fmla="*/ 5365377 w 6158753"/>
              <a:gd name="connsiteY6" fmla="*/ 0 h 4305300"/>
              <a:gd name="connsiteX7" fmla="*/ 5365377 w 6158753"/>
              <a:gd name="connsiteY7" fmla="*/ 0 h 430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58753" h="4305300">
                <a:moveTo>
                  <a:pt x="4760259" y="67235"/>
                </a:moveTo>
                <a:cubicBezTo>
                  <a:pt x="4677335" y="263338"/>
                  <a:pt x="4594412" y="459441"/>
                  <a:pt x="4020671" y="712694"/>
                </a:cubicBezTo>
                <a:cubicBezTo>
                  <a:pt x="3446930" y="965947"/>
                  <a:pt x="1934135" y="1228165"/>
                  <a:pt x="1317812" y="1586753"/>
                </a:cubicBezTo>
                <a:cubicBezTo>
                  <a:pt x="701489" y="1945341"/>
                  <a:pt x="401171" y="2480983"/>
                  <a:pt x="322730" y="2864224"/>
                </a:cubicBezTo>
                <a:cubicBezTo>
                  <a:pt x="244289" y="3247465"/>
                  <a:pt x="0" y="3753971"/>
                  <a:pt x="847165" y="3886200"/>
                </a:cubicBezTo>
                <a:cubicBezTo>
                  <a:pt x="1694330" y="4018429"/>
                  <a:pt x="4652683" y="4305300"/>
                  <a:pt x="5405718" y="3657600"/>
                </a:cubicBezTo>
                <a:cubicBezTo>
                  <a:pt x="6158753" y="3009900"/>
                  <a:pt x="5365377" y="0"/>
                  <a:pt x="5365377" y="0"/>
                </a:cubicBezTo>
                <a:lnTo>
                  <a:pt x="5365377" y="0"/>
                </a:lnTo>
              </a:path>
            </a:pathLst>
          </a:custGeom>
          <a:ln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pole tekstowe 17"/>
          <p:cNvSpPr txBox="1"/>
          <p:nvPr/>
        </p:nvSpPr>
        <p:spPr>
          <a:xfrm>
            <a:off x="4643438" y="1942919"/>
            <a:ext cx="26645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dirty="0" err="1" smtClean="0">
                <a:latin typeface="Arial Narrow" pitchFamily="34" charset="0"/>
              </a:rPr>
              <a:t>kieszonkowate</a:t>
            </a:r>
            <a:r>
              <a:rPr lang="pl-PL" dirty="0" smtClean="0">
                <a:latin typeface="Arial Narrow" pitchFamily="34" charset="0"/>
              </a:rPr>
              <a:t> </a:t>
            </a:r>
          </a:p>
          <a:p>
            <a:pPr algn="ctr"/>
            <a:r>
              <a:rPr lang="pl-PL" dirty="0" smtClean="0">
                <a:latin typeface="Arial Narrow" pitchFamily="34" charset="0"/>
              </a:rPr>
              <a:t>zastawki zapobiegają </a:t>
            </a:r>
          </a:p>
          <a:p>
            <a:pPr algn="ctr"/>
            <a:r>
              <a:rPr lang="pl-PL" dirty="0" smtClean="0">
                <a:latin typeface="Arial Narrow" pitchFamily="34" charset="0"/>
              </a:rPr>
              <a:t>cofaniu krwi </a:t>
            </a:r>
            <a:endParaRPr lang="pl-PL" dirty="0">
              <a:latin typeface="Arial Narrow" pitchFamily="34" charset="0"/>
            </a:endParaRPr>
          </a:p>
        </p:txBody>
      </p:sp>
      <p:cxnSp>
        <p:nvCxnSpPr>
          <p:cNvPr id="20" name="Łącznik prosty ze strzałką 19"/>
          <p:cNvCxnSpPr/>
          <p:nvPr/>
        </p:nvCxnSpPr>
        <p:spPr>
          <a:xfrm flipV="1">
            <a:off x="6715140" y="2071678"/>
            <a:ext cx="1714512" cy="857256"/>
          </a:xfrm>
          <a:prstGeom prst="straightConnector1">
            <a:avLst/>
          </a:prstGeom>
          <a:ln w="28575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17" grpId="0" animBg="1"/>
      <p:bldP spid="18" grpId="0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8025</TotalTime>
  <Words>1228</Words>
  <Application>Microsoft PowerPoint</Application>
  <PresentationFormat>Pokaz na ekranie (4:3)</PresentationFormat>
  <Paragraphs>356</Paragraphs>
  <Slides>21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2" baseType="lpstr">
      <vt:lpstr>Motyw pakietu Office</vt:lpstr>
      <vt:lpstr>Slajd 1</vt:lpstr>
      <vt:lpstr>Slajd 2</vt:lpstr>
      <vt:lpstr>Slajd 3</vt:lpstr>
      <vt:lpstr>Slajd 4</vt:lpstr>
      <vt:lpstr>FUNKCJE KRWI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Małgorzata Ługin</dc:creator>
  <cp:lastModifiedBy>Małgorzata Ługin</cp:lastModifiedBy>
  <cp:revision>720</cp:revision>
  <dcterms:created xsi:type="dcterms:W3CDTF">2007-11-29T17:22:09Z</dcterms:created>
  <dcterms:modified xsi:type="dcterms:W3CDTF">2011-11-21T14:14:50Z</dcterms:modified>
</cp:coreProperties>
</file>