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6" r:id="rId2"/>
    <p:sldId id="258" r:id="rId3"/>
    <p:sldId id="259" r:id="rId4"/>
    <p:sldId id="273" r:id="rId5"/>
    <p:sldId id="264" r:id="rId6"/>
    <p:sldId id="261" r:id="rId7"/>
    <p:sldId id="271" r:id="rId8"/>
    <p:sldId id="262" r:id="rId9"/>
    <p:sldId id="263" r:id="rId10"/>
    <p:sldId id="267" r:id="rId11"/>
    <p:sldId id="268" r:id="rId12"/>
    <p:sldId id="265" r:id="rId13"/>
    <p:sldId id="272" r:id="rId14"/>
    <p:sldId id="370" r:id="rId15"/>
    <p:sldId id="275" r:id="rId16"/>
    <p:sldId id="276" r:id="rId17"/>
    <p:sldId id="277" r:id="rId18"/>
    <p:sldId id="278" r:id="rId19"/>
    <p:sldId id="280" r:id="rId20"/>
    <p:sldId id="281" r:id="rId21"/>
    <p:sldId id="320" r:id="rId22"/>
    <p:sldId id="282" r:id="rId23"/>
    <p:sldId id="292" r:id="rId24"/>
    <p:sldId id="285" r:id="rId25"/>
    <p:sldId id="286" r:id="rId26"/>
    <p:sldId id="287" r:id="rId27"/>
    <p:sldId id="284" r:id="rId28"/>
    <p:sldId id="296" r:id="rId29"/>
    <p:sldId id="299" r:id="rId30"/>
    <p:sldId id="297" r:id="rId31"/>
    <p:sldId id="300" r:id="rId32"/>
    <p:sldId id="301" r:id="rId33"/>
    <p:sldId id="298" r:id="rId34"/>
    <p:sldId id="288" r:id="rId35"/>
    <p:sldId id="289" r:id="rId36"/>
    <p:sldId id="291" r:id="rId37"/>
    <p:sldId id="294" r:id="rId38"/>
    <p:sldId id="290" r:id="rId39"/>
    <p:sldId id="293" r:id="rId40"/>
    <p:sldId id="295" r:id="rId41"/>
    <p:sldId id="283" r:id="rId42"/>
    <p:sldId id="362" r:id="rId43"/>
    <p:sldId id="302" r:id="rId44"/>
    <p:sldId id="303" r:id="rId45"/>
    <p:sldId id="327" r:id="rId46"/>
    <p:sldId id="304" r:id="rId47"/>
    <p:sldId id="305" r:id="rId48"/>
    <p:sldId id="306" r:id="rId49"/>
    <p:sldId id="307" r:id="rId50"/>
    <p:sldId id="308" r:id="rId51"/>
    <p:sldId id="309" r:id="rId52"/>
    <p:sldId id="315" r:id="rId53"/>
    <p:sldId id="317" r:id="rId54"/>
    <p:sldId id="318" r:id="rId55"/>
    <p:sldId id="319" r:id="rId56"/>
    <p:sldId id="316" r:id="rId57"/>
    <p:sldId id="321" r:id="rId58"/>
    <p:sldId id="322" r:id="rId59"/>
    <p:sldId id="323" r:id="rId60"/>
    <p:sldId id="324" r:id="rId61"/>
    <p:sldId id="325" r:id="rId62"/>
    <p:sldId id="326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340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68" r:id="rId9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80"/>
    <a:srgbClr val="0033CC"/>
    <a:srgbClr val="000099"/>
    <a:srgbClr val="CC99FF"/>
    <a:srgbClr val="33CC33"/>
    <a:srgbClr val="9900CC"/>
    <a:srgbClr val="FF66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6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KUMENTY\Szko&#322;a\Obliczenia%20w%20przyrodzi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KUMENTY\Szko&#322;a\Obliczenia%20w%20przyrodz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lineChart>
        <c:grouping val="standard"/>
        <c:ser>
          <c:idx val="0"/>
          <c:order val="0"/>
          <c:tx>
            <c:strRef>
              <c:f>Arkusz1!$U$2</c:f>
              <c:strCache>
                <c:ptCount val="1"/>
                <c:pt idx="0">
                  <c:v>ALKANY</c:v>
                </c:pt>
              </c:strCache>
            </c:strRef>
          </c:tx>
          <c:marker>
            <c:symbol val="none"/>
          </c:marker>
          <c:cat>
            <c:numRef>
              <c:f>Arkusz1!$T$4:$T$22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Arkusz1!$U$4:$U$22</c:f>
              <c:numCache>
                <c:formatCode>0.00</c:formatCode>
                <c:ptCount val="19"/>
                <c:pt idx="0">
                  <c:v>80</c:v>
                </c:pt>
                <c:pt idx="1">
                  <c:v>81.818181818181614</c:v>
                </c:pt>
                <c:pt idx="2">
                  <c:v>82.758620689655288</c:v>
                </c:pt>
                <c:pt idx="3">
                  <c:v>83.333333333333258</c:v>
                </c:pt>
                <c:pt idx="4">
                  <c:v>83.720930232557976</c:v>
                </c:pt>
                <c:pt idx="5">
                  <c:v>84</c:v>
                </c:pt>
                <c:pt idx="6">
                  <c:v>84.210526315789451</c:v>
                </c:pt>
                <c:pt idx="7">
                  <c:v>84.374999999999986</c:v>
                </c:pt>
                <c:pt idx="8">
                  <c:v>84.507042253520936</c:v>
                </c:pt>
                <c:pt idx="9">
                  <c:v>84.615384615384514</c:v>
                </c:pt>
                <c:pt idx="10">
                  <c:v>84.705882352941003</c:v>
                </c:pt>
                <c:pt idx="11">
                  <c:v>84.782608695652172</c:v>
                </c:pt>
                <c:pt idx="12">
                  <c:v>84.848484848484674</c:v>
                </c:pt>
                <c:pt idx="13">
                  <c:v>84.905660377358487</c:v>
                </c:pt>
                <c:pt idx="14">
                  <c:v>84.955752212389186</c:v>
                </c:pt>
                <c:pt idx="15">
                  <c:v>85</c:v>
                </c:pt>
                <c:pt idx="16">
                  <c:v>85.039370078740149</c:v>
                </c:pt>
                <c:pt idx="17">
                  <c:v>85.074626865671647</c:v>
                </c:pt>
                <c:pt idx="18">
                  <c:v>85.106382978723218</c:v>
                </c:pt>
              </c:numCache>
            </c:numRef>
          </c:val>
        </c:ser>
        <c:ser>
          <c:idx val="1"/>
          <c:order val="1"/>
          <c:tx>
            <c:strRef>
              <c:f>Arkusz1!$V$2</c:f>
              <c:strCache>
                <c:ptCount val="1"/>
                <c:pt idx="0">
                  <c:v>ALKENY</c:v>
                </c:pt>
              </c:strCache>
            </c:strRef>
          </c:tx>
          <c:marker>
            <c:symbol val="none"/>
          </c:marker>
          <c:cat>
            <c:numRef>
              <c:f>Arkusz1!$T$4:$T$22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Arkusz1!$V$4:$V$22</c:f>
              <c:numCache>
                <c:formatCode>0.00</c:formatCode>
                <c:ptCount val="19"/>
                <c:pt idx="0">
                  <c:v>85.714285714285722</c:v>
                </c:pt>
                <c:pt idx="1">
                  <c:v>85.714285714285722</c:v>
                </c:pt>
                <c:pt idx="2">
                  <c:v>85.714285714285722</c:v>
                </c:pt>
                <c:pt idx="3">
                  <c:v>85.714285714285722</c:v>
                </c:pt>
                <c:pt idx="4">
                  <c:v>85.714285714285722</c:v>
                </c:pt>
                <c:pt idx="5">
                  <c:v>85.714285714285722</c:v>
                </c:pt>
                <c:pt idx="6">
                  <c:v>85.714285714285722</c:v>
                </c:pt>
                <c:pt idx="7">
                  <c:v>85.714285714285722</c:v>
                </c:pt>
                <c:pt idx="8">
                  <c:v>85.714285714285722</c:v>
                </c:pt>
                <c:pt idx="9">
                  <c:v>85.714285714285722</c:v>
                </c:pt>
                <c:pt idx="10">
                  <c:v>85.714285714285722</c:v>
                </c:pt>
                <c:pt idx="11">
                  <c:v>85.714285714285722</c:v>
                </c:pt>
                <c:pt idx="12">
                  <c:v>85.714285714285722</c:v>
                </c:pt>
                <c:pt idx="13">
                  <c:v>85.714285714285722</c:v>
                </c:pt>
                <c:pt idx="14">
                  <c:v>85.714285714285722</c:v>
                </c:pt>
                <c:pt idx="15">
                  <c:v>85.714285714285722</c:v>
                </c:pt>
                <c:pt idx="16">
                  <c:v>85.714285714285722</c:v>
                </c:pt>
                <c:pt idx="17">
                  <c:v>85.714285714285722</c:v>
                </c:pt>
                <c:pt idx="18">
                  <c:v>85.714285714285722</c:v>
                </c:pt>
              </c:numCache>
            </c:numRef>
          </c:val>
        </c:ser>
        <c:ser>
          <c:idx val="2"/>
          <c:order val="2"/>
          <c:tx>
            <c:strRef>
              <c:f>Arkusz1!$W$2</c:f>
              <c:strCache>
                <c:ptCount val="1"/>
                <c:pt idx="0">
                  <c:v>ALKINY</c:v>
                </c:pt>
              </c:strCache>
            </c:strRef>
          </c:tx>
          <c:marker>
            <c:symbol val="none"/>
          </c:marker>
          <c:cat>
            <c:numRef>
              <c:f>Arkusz1!$T$4:$T$22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Arkusz1!$W$4:$W$22</c:f>
              <c:numCache>
                <c:formatCode>0.00</c:formatCode>
                <c:ptCount val="19"/>
                <c:pt idx="0">
                  <c:v>92.307692307692278</c:v>
                </c:pt>
                <c:pt idx="1">
                  <c:v>90</c:v>
                </c:pt>
                <c:pt idx="2">
                  <c:v>88.888888888888687</c:v>
                </c:pt>
                <c:pt idx="3">
                  <c:v>88.235294117647072</c:v>
                </c:pt>
                <c:pt idx="4">
                  <c:v>87.804878048780324</c:v>
                </c:pt>
                <c:pt idx="5">
                  <c:v>87.5</c:v>
                </c:pt>
                <c:pt idx="6">
                  <c:v>87.272727272727096</c:v>
                </c:pt>
                <c:pt idx="7">
                  <c:v>87.096774193548285</c:v>
                </c:pt>
                <c:pt idx="8">
                  <c:v>86.956521739130437</c:v>
                </c:pt>
                <c:pt idx="9">
                  <c:v>86.842105263157904</c:v>
                </c:pt>
                <c:pt idx="10">
                  <c:v>86.746987951807327</c:v>
                </c:pt>
                <c:pt idx="11">
                  <c:v>86.666666666666671</c:v>
                </c:pt>
                <c:pt idx="12">
                  <c:v>86.597938144329888</c:v>
                </c:pt>
                <c:pt idx="13">
                  <c:v>86.538461538461377</c:v>
                </c:pt>
                <c:pt idx="14">
                  <c:v>86.48648648648637</c:v>
                </c:pt>
                <c:pt idx="15">
                  <c:v>86.440677966101703</c:v>
                </c:pt>
                <c:pt idx="16">
                  <c:v>86.4</c:v>
                </c:pt>
                <c:pt idx="17">
                  <c:v>86.363636363636289</c:v>
                </c:pt>
                <c:pt idx="18">
                  <c:v>86.33093525179855</c:v>
                </c:pt>
              </c:numCache>
            </c:numRef>
          </c:val>
        </c:ser>
        <c:marker val="1"/>
        <c:axId val="56330112"/>
        <c:axId val="56331648"/>
      </c:lineChart>
      <c:catAx>
        <c:axId val="56330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56331648"/>
        <c:crosses val="autoZero"/>
        <c:auto val="1"/>
        <c:lblAlgn val="ctr"/>
        <c:lblOffset val="100"/>
      </c:catAx>
      <c:valAx>
        <c:axId val="56331648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563301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rgbClr val="000099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26438057742782239"/>
          <c:y val="2.7777777777777866E-2"/>
          <c:w val="0.69901662292213473"/>
          <c:h val="0.10111111111111112"/>
        </c:manualLayout>
      </c:layout>
      <c:txPr>
        <a:bodyPr/>
        <a:lstStyle/>
        <a:p>
          <a:pPr>
            <a:defRPr sz="1400" b="1"/>
          </a:pPr>
          <a:endParaRPr lang="pl-PL"/>
        </a:p>
      </c:txPr>
    </c:legend>
    <c:plotVisOnly val="1"/>
  </c:chart>
  <c:txPr>
    <a:bodyPr/>
    <a:lstStyle/>
    <a:p>
      <a:pPr>
        <a:defRPr>
          <a:latin typeface="Arial Narrow" pitchFamily="34" charset="0"/>
        </a:defRPr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lineChart>
        <c:grouping val="standard"/>
        <c:ser>
          <c:idx val="0"/>
          <c:order val="0"/>
          <c:tx>
            <c:strRef>
              <c:f>Arkusz1!$Z$2</c:f>
              <c:strCache>
                <c:ptCount val="1"/>
                <c:pt idx="0">
                  <c:v>ALKANY</c:v>
                </c:pt>
              </c:strCache>
            </c:strRef>
          </c:tx>
          <c:marker>
            <c:symbol val="none"/>
          </c:marker>
          <c:cat>
            <c:numRef>
              <c:f>Arkusz1!$Y$4:$Y$22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Arkusz1!$Z$4:$Z$22</c:f>
              <c:numCache>
                <c:formatCode>0.00</c:formatCode>
                <c:ptCount val="19"/>
                <c:pt idx="0">
                  <c:v>20</c:v>
                </c:pt>
                <c:pt idx="1">
                  <c:v>18.181818181818212</c:v>
                </c:pt>
                <c:pt idx="2">
                  <c:v>17.241379310344829</c:v>
                </c:pt>
                <c:pt idx="3">
                  <c:v>16.666666666666664</c:v>
                </c:pt>
                <c:pt idx="4">
                  <c:v>16.279069767441861</c:v>
                </c:pt>
                <c:pt idx="5">
                  <c:v>16</c:v>
                </c:pt>
                <c:pt idx="6">
                  <c:v>15.78947368421051</c:v>
                </c:pt>
                <c:pt idx="7">
                  <c:v>15.625</c:v>
                </c:pt>
                <c:pt idx="8">
                  <c:v>15.492957746478869</c:v>
                </c:pt>
                <c:pt idx="9">
                  <c:v>15.384615384615385</c:v>
                </c:pt>
                <c:pt idx="10">
                  <c:v>15.29411764705881</c:v>
                </c:pt>
                <c:pt idx="11">
                  <c:v>15.217391304347814</c:v>
                </c:pt>
                <c:pt idx="12">
                  <c:v>15.151515151515149</c:v>
                </c:pt>
                <c:pt idx="13">
                  <c:v>15.09433962264151</c:v>
                </c:pt>
                <c:pt idx="14">
                  <c:v>15.044247787610608</c:v>
                </c:pt>
                <c:pt idx="15">
                  <c:v>15</c:v>
                </c:pt>
                <c:pt idx="16">
                  <c:v>14.960629921259844</c:v>
                </c:pt>
                <c:pt idx="17">
                  <c:v>14.925373134328357</c:v>
                </c:pt>
                <c:pt idx="18">
                  <c:v>14.893617021276595</c:v>
                </c:pt>
              </c:numCache>
            </c:numRef>
          </c:val>
        </c:ser>
        <c:ser>
          <c:idx val="1"/>
          <c:order val="1"/>
          <c:tx>
            <c:strRef>
              <c:f>Arkusz1!$AA$2</c:f>
              <c:strCache>
                <c:ptCount val="1"/>
                <c:pt idx="0">
                  <c:v>ALKENY</c:v>
                </c:pt>
              </c:strCache>
            </c:strRef>
          </c:tx>
          <c:marker>
            <c:symbol val="none"/>
          </c:marker>
          <c:cat>
            <c:numRef>
              <c:f>Arkusz1!$Y$4:$Y$22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Arkusz1!$AA$4:$AA$22</c:f>
              <c:numCache>
                <c:formatCode>0.00</c:formatCode>
                <c:ptCount val="19"/>
                <c:pt idx="0">
                  <c:v>14.285714285714286</c:v>
                </c:pt>
                <c:pt idx="1">
                  <c:v>14.285714285714286</c:v>
                </c:pt>
                <c:pt idx="2">
                  <c:v>14.285714285714286</c:v>
                </c:pt>
                <c:pt idx="3">
                  <c:v>14.285714285714286</c:v>
                </c:pt>
                <c:pt idx="4">
                  <c:v>14.285714285714286</c:v>
                </c:pt>
                <c:pt idx="5">
                  <c:v>14.285714285714286</c:v>
                </c:pt>
                <c:pt idx="6">
                  <c:v>14.285714285714286</c:v>
                </c:pt>
                <c:pt idx="7">
                  <c:v>14.285714285714286</c:v>
                </c:pt>
                <c:pt idx="8">
                  <c:v>14.285714285714286</c:v>
                </c:pt>
                <c:pt idx="9">
                  <c:v>14.285714285714286</c:v>
                </c:pt>
                <c:pt idx="10">
                  <c:v>14.285714285714286</c:v>
                </c:pt>
                <c:pt idx="11">
                  <c:v>14.285714285714286</c:v>
                </c:pt>
                <c:pt idx="12">
                  <c:v>14.285714285714286</c:v>
                </c:pt>
                <c:pt idx="13">
                  <c:v>14.285714285714286</c:v>
                </c:pt>
                <c:pt idx="14">
                  <c:v>14.285714285714286</c:v>
                </c:pt>
                <c:pt idx="15">
                  <c:v>14.285714285714286</c:v>
                </c:pt>
                <c:pt idx="16">
                  <c:v>14.285714285714286</c:v>
                </c:pt>
                <c:pt idx="17">
                  <c:v>14.285714285714286</c:v>
                </c:pt>
                <c:pt idx="18">
                  <c:v>14.285714285714286</c:v>
                </c:pt>
              </c:numCache>
            </c:numRef>
          </c:val>
        </c:ser>
        <c:ser>
          <c:idx val="2"/>
          <c:order val="2"/>
          <c:tx>
            <c:strRef>
              <c:f>Arkusz1!$AB$2</c:f>
              <c:strCache>
                <c:ptCount val="1"/>
                <c:pt idx="0">
                  <c:v>ALKINY</c:v>
                </c:pt>
              </c:strCache>
            </c:strRef>
          </c:tx>
          <c:marker>
            <c:symbol val="none"/>
          </c:marker>
          <c:cat>
            <c:numRef>
              <c:f>Arkusz1!$Y$4:$Y$22</c:f>
              <c:numCache>
                <c:formatCode>General</c:formatCode>
                <c:ptCount val="1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</c:numCache>
            </c:numRef>
          </c:cat>
          <c:val>
            <c:numRef>
              <c:f>Arkusz1!$AB$4:$AB$22</c:f>
              <c:numCache>
                <c:formatCode>0.00</c:formatCode>
                <c:ptCount val="19"/>
                <c:pt idx="0">
                  <c:v>7.6923076923076925</c:v>
                </c:pt>
                <c:pt idx="1">
                  <c:v>10</c:v>
                </c:pt>
                <c:pt idx="2">
                  <c:v>11.111111111111093</c:v>
                </c:pt>
                <c:pt idx="3">
                  <c:v>11.76470588235294</c:v>
                </c:pt>
                <c:pt idx="4">
                  <c:v>12.195121951219511</c:v>
                </c:pt>
                <c:pt idx="5">
                  <c:v>12.5</c:v>
                </c:pt>
                <c:pt idx="6">
                  <c:v>12.727272727272702</c:v>
                </c:pt>
                <c:pt idx="7">
                  <c:v>12.903225806451612</c:v>
                </c:pt>
                <c:pt idx="8">
                  <c:v>13.043478260869565</c:v>
                </c:pt>
                <c:pt idx="9">
                  <c:v>13.157894736842104</c:v>
                </c:pt>
                <c:pt idx="10">
                  <c:v>13.253012048192771</c:v>
                </c:pt>
                <c:pt idx="11">
                  <c:v>13.333333333333334</c:v>
                </c:pt>
                <c:pt idx="12">
                  <c:v>13.402061855670103</c:v>
                </c:pt>
                <c:pt idx="13">
                  <c:v>13.461538461538462</c:v>
                </c:pt>
                <c:pt idx="14">
                  <c:v>13.513513513513514</c:v>
                </c:pt>
                <c:pt idx="15">
                  <c:v>13.559322033898304</c:v>
                </c:pt>
                <c:pt idx="16">
                  <c:v>13.600000000000001</c:v>
                </c:pt>
                <c:pt idx="17">
                  <c:v>13.636363636363635</c:v>
                </c:pt>
                <c:pt idx="18">
                  <c:v>13.669064748201439</c:v>
                </c:pt>
              </c:numCache>
            </c:numRef>
          </c:val>
        </c:ser>
        <c:marker val="1"/>
        <c:axId val="56833536"/>
        <c:axId val="56835072"/>
      </c:lineChart>
      <c:catAx>
        <c:axId val="56833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56835072"/>
        <c:crosses val="autoZero"/>
        <c:auto val="1"/>
        <c:lblAlgn val="ctr"/>
        <c:lblOffset val="100"/>
      </c:catAx>
      <c:valAx>
        <c:axId val="56835072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56833536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="1">
                <a:solidFill>
                  <a:srgbClr val="000099"/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0.30883495825855489"/>
          <c:y val="2.7777777777777853E-2"/>
          <c:w val="0.68896915606288522"/>
          <c:h val="0.10111111111111112"/>
        </c:manualLayout>
      </c:layout>
      <c:txPr>
        <a:bodyPr/>
        <a:lstStyle/>
        <a:p>
          <a:pPr>
            <a:defRPr sz="1400" b="1"/>
          </a:pPr>
          <a:endParaRPr lang="pl-PL"/>
        </a:p>
      </c:txPr>
    </c:legend>
    <c:plotVisOnly val="1"/>
  </c:chart>
  <c:txPr>
    <a:bodyPr/>
    <a:lstStyle/>
    <a:p>
      <a:pPr>
        <a:defRPr>
          <a:latin typeface="Arial Narrow" pitchFamily="34" charset="0"/>
        </a:defRPr>
      </a:pPr>
      <a:endParaRPr lang="pl-P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54030-FA49-42AC-A9DF-552BD4711246}" type="datetimeFigureOut">
              <a:rPr lang="pl-PL" smtClean="0"/>
              <a:pPr/>
              <a:t>2012-05-30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3A75E-CBE6-428A-99DE-8A3A00D97FD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256FC-B718-47DA-8C94-422522ED645B}" type="slidenum">
              <a:rPr lang="pl-PL" smtClean="0"/>
              <a:pPr/>
              <a:t>45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CDB7-3E70-4FBE-BA89-291AB7CE80AE}" type="datetimeFigureOut">
              <a:rPr lang="pl-PL" smtClean="0"/>
              <a:pPr/>
              <a:t>2012-05-30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6EB4-59CD-40CF-B443-C05DA9B9BD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CDB7-3E70-4FBE-BA89-291AB7CE80AE}" type="datetimeFigureOut">
              <a:rPr lang="pl-PL" smtClean="0"/>
              <a:pPr/>
              <a:t>2012-05-30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6EB4-59CD-40CF-B443-C05DA9B9BD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CDB7-3E70-4FBE-BA89-291AB7CE80AE}" type="datetimeFigureOut">
              <a:rPr lang="pl-PL" smtClean="0"/>
              <a:pPr/>
              <a:t>2012-05-30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6EB4-59CD-40CF-B443-C05DA9B9BD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CDB7-3E70-4FBE-BA89-291AB7CE80AE}" type="datetimeFigureOut">
              <a:rPr lang="pl-PL" smtClean="0"/>
              <a:pPr/>
              <a:t>2012-05-30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6EB4-59CD-40CF-B443-C05DA9B9BD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CDB7-3E70-4FBE-BA89-291AB7CE80AE}" type="datetimeFigureOut">
              <a:rPr lang="pl-PL" smtClean="0"/>
              <a:pPr/>
              <a:t>2012-05-30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6EB4-59CD-40CF-B443-C05DA9B9BD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CDB7-3E70-4FBE-BA89-291AB7CE80AE}" type="datetimeFigureOut">
              <a:rPr lang="pl-PL" smtClean="0"/>
              <a:pPr/>
              <a:t>2012-05-30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6EB4-59CD-40CF-B443-C05DA9B9BD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CDB7-3E70-4FBE-BA89-291AB7CE80AE}" type="datetimeFigureOut">
              <a:rPr lang="pl-PL" smtClean="0"/>
              <a:pPr/>
              <a:t>2012-05-30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6EB4-59CD-40CF-B443-C05DA9B9BD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CDB7-3E70-4FBE-BA89-291AB7CE80AE}" type="datetimeFigureOut">
              <a:rPr lang="pl-PL" smtClean="0"/>
              <a:pPr/>
              <a:t>2012-05-30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6EB4-59CD-40CF-B443-C05DA9B9BD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CDB7-3E70-4FBE-BA89-291AB7CE80AE}" type="datetimeFigureOut">
              <a:rPr lang="pl-PL" smtClean="0"/>
              <a:pPr/>
              <a:t>2012-05-30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6EB4-59CD-40CF-B443-C05DA9B9BD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CDB7-3E70-4FBE-BA89-291AB7CE80AE}" type="datetimeFigureOut">
              <a:rPr lang="pl-PL" smtClean="0"/>
              <a:pPr/>
              <a:t>2012-05-30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6EB4-59CD-40CF-B443-C05DA9B9BD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CDB7-3E70-4FBE-BA89-291AB7CE80AE}" type="datetimeFigureOut">
              <a:rPr lang="pl-PL" smtClean="0"/>
              <a:pPr/>
              <a:t>2012-05-30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6EB4-59CD-40CF-B443-C05DA9B9BD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CDB7-3E70-4FBE-BA89-291AB7CE80AE}" type="datetimeFigureOut">
              <a:rPr lang="pl-PL" smtClean="0"/>
              <a:pPr/>
              <a:t>2012-05-30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6EB4-59CD-40CF-B443-C05DA9B9BDB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wmf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w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85786" y="571480"/>
            <a:ext cx="73875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TEN CO MIESZKA W 14 GRUPIE I 2 OKRESIE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Obraz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73581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cxnSp>
        <p:nvCxnSpPr>
          <p:cNvPr id="7" name="Łącznik prosty ze strzałką 6"/>
          <p:cNvCxnSpPr/>
          <p:nvPr/>
        </p:nvCxnSpPr>
        <p:spPr>
          <a:xfrm>
            <a:off x="2428860" y="714356"/>
            <a:ext cx="3000396" cy="257176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214282" y="928670"/>
            <a:ext cx="2397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WĘGIEL</a:t>
            </a:r>
            <a:endParaRPr lang="pl-PL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85852" y="142852"/>
            <a:ext cx="69867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dirty="0" smtClean="0">
                <a:ln w="11430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NAJWAŻNIEJSZE   NIEORGANICZNE   ZWIĄZKI  WĘGLA</a:t>
            </a:r>
            <a:endParaRPr lang="pl-PL" sz="2400" b="1" cap="none" spc="0" dirty="0">
              <a:ln w="11430">
                <a:solidFill>
                  <a:schemeClr val="tx1"/>
                </a:solidFill>
              </a:ln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4282" y="642918"/>
            <a:ext cx="3473643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5400" b="1" baseline="-25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pl-PL" sz="5400" b="1" baseline="-25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pl-PL" sz="5400" b="1" cap="none" spc="0" baseline="-25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wutlenek węgla</a:t>
            </a:r>
          </a:p>
          <a:p>
            <a:pPr algn="ctr"/>
            <a:r>
              <a:rPr lang="pl-PL" sz="36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gaz cieplarniany</a:t>
            </a:r>
            <a:endParaRPr lang="pl-PL" sz="36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57158" y="4000504"/>
            <a:ext cx="318805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pl-PL" sz="5400" b="1" baseline="-25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baseline="-25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zad</a:t>
            </a:r>
          </a:p>
          <a:p>
            <a:pPr algn="ctr"/>
            <a:r>
              <a:rPr lang="pl-PL" sz="36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blokuje</a:t>
            </a:r>
          </a:p>
          <a:p>
            <a:pPr algn="ctr"/>
            <a:r>
              <a:rPr lang="pl-PL" sz="36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3600" b="1" cap="none" spc="0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emoglobinę</a:t>
            </a:r>
          </a:p>
          <a:p>
            <a:pPr algn="ctr"/>
            <a:r>
              <a:rPr lang="pl-PL" sz="36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pl-PL" sz="3600" b="1" cap="none" spc="0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powoduje zaczadzenia</a:t>
            </a:r>
            <a:endParaRPr lang="pl-PL" sz="36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643174" y="2500306"/>
            <a:ext cx="298229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5400" b="1" baseline="-25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5400" b="1" baseline="-25000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pl-PL" sz="5400" b="1" baseline="-25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pl-PL" sz="5400" b="1" cap="none" spc="0" baseline="-25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 węglowy</a:t>
            </a:r>
          </a:p>
          <a:p>
            <a:pPr algn="ctr"/>
            <a:r>
              <a:rPr lang="pl-PL" sz="36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 wodzie gazowanej</a:t>
            </a:r>
          </a:p>
          <a:p>
            <a:pPr algn="ctr"/>
            <a:r>
              <a:rPr lang="pl-PL" sz="36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pl-PL" sz="3600" b="1" cap="none" spc="0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kwaśnym deszczu</a:t>
            </a:r>
            <a:endParaRPr lang="pl-PL" sz="36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000760" y="928670"/>
            <a:ext cx="28998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</a:t>
            </a:r>
            <a:r>
              <a:rPr lang="pl-PL" sz="5400" b="1" baseline="-25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5400" b="1" baseline="-25000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pl-PL" sz="5400" b="1" baseline="-25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pl-PL" sz="5400" b="1" cap="none" spc="0" baseline="-25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ęglan sodu</a:t>
            </a:r>
          </a:p>
          <a:p>
            <a:pPr algn="ctr"/>
            <a:r>
              <a:rPr lang="pl-PL" sz="36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soda do zmiękczania</a:t>
            </a:r>
          </a:p>
          <a:p>
            <a:pPr algn="ctr"/>
            <a:r>
              <a:rPr lang="pl-PL" sz="36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pl-PL" sz="3600" b="1" cap="none" spc="0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ody, produkcji szkła</a:t>
            </a:r>
          </a:p>
          <a:p>
            <a:pPr algn="ctr"/>
            <a:r>
              <a:rPr lang="pl-PL" sz="36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pieczenia ciast</a:t>
            </a:r>
            <a:endParaRPr lang="pl-PL" sz="36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437920" y="4284843"/>
            <a:ext cx="342036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</a:t>
            </a:r>
            <a:r>
              <a:rPr lang="pl-PL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5400" b="1" baseline="-25000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pl-PL" sz="5400" b="1" baseline="-25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pl-PL" sz="5400" b="1" cap="none" spc="0" baseline="-2500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ęglan wapnia</a:t>
            </a:r>
          </a:p>
          <a:p>
            <a:pPr algn="ctr"/>
            <a:r>
              <a:rPr lang="pl-PL" sz="36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 wapieniach, muszlach, </a:t>
            </a:r>
          </a:p>
          <a:p>
            <a:pPr algn="ctr"/>
            <a:r>
              <a:rPr lang="pl-PL" sz="36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kredzie i skorupkach jaj</a:t>
            </a:r>
            <a:endParaRPr lang="pl-PL" sz="36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85852" y="71414"/>
            <a:ext cx="5379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ORGANICZNE  ZWIĄZKI WĘGLA</a:t>
            </a:r>
            <a:endParaRPr lang="pl-PL" sz="3200" b="1" cap="none" spc="0" dirty="0">
              <a:ln w="11430">
                <a:solidFill>
                  <a:schemeClr val="tx1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714356"/>
          <a:ext cx="9144001" cy="59752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14546"/>
                <a:gridCol w="2500330"/>
                <a:gridCol w="1816544"/>
                <a:gridCol w="2612581"/>
              </a:tblGrid>
              <a:tr h="197473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itchFamily="34" charset="0"/>
                          <a:cs typeface="Arial" pitchFamily="34" charset="0"/>
                        </a:rPr>
                        <a:t>ALKANY</a:t>
                      </a:r>
                      <a:endParaRPr lang="pl-P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itchFamily="34" charset="0"/>
                          <a:cs typeface="Arial" pitchFamily="34" charset="0"/>
                        </a:rPr>
                        <a:t>ALKENY</a:t>
                      </a:r>
                      <a:endParaRPr lang="pl-P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itchFamily="34" charset="0"/>
                          <a:cs typeface="Arial" pitchFamily="34" charset="0"/>
                        </a:rPr>
                        <a:t>ALKINY</a:t>
                      </a:r>
                      <a:endParaRPr lang="pl-P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Arial" pitchFamily="34" charset="0"/>
                          <a:cs typeface="Arial" pitchFamily="34" charset="0"/>
                        </a:rPr>
                        <a:t>FLUOROWCOPCHODNE WĘGLOWODORÓW</a:t>
                      </a:r>
                      <a:endParaRPr lang="pl-PL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025791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itchFamily="34" charset="0"/>
                          <a:cs typeface="Arial" pitchFamily="34" charset="0"/>
                        </a:rPr>
                        <a:t>ALKOHOLE</a:t>
                      </a:r>
                      <a:endParaRPr lang="pl-P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latin typeface="Arial" pitchFamily="34" charset="0"/>
                          <a:cs typeface="Arial" pitchFamily="34" charset="0"/>
                        </a:rPr>
                        <a:t>KWASY ORGANICZNE</a:t>
                      </a:r>
                      <a:endParaRPr lang="pl-PL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itchFamily="34" charset="0"/>
                          <a:cs typeface="Arial" pitchFamily="34" charset="0"/>
                        </a:rPr>
                        <a:t>ESTRY</a:t>
                      </a:r>
                      <a:endParaRPr lang="pl-P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l-PL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pl-PL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pl-PL" b="1" dirty="0" smtClean="0">
                          <a:latin typeface="Arial" pitchFamily="34" charset="0"/>
                          <a:cs typeface="Arial" pitchFamily="34" charset="0"/>
                        </a:rPr>
                        <a:t>AMINY</a:t>
                      </a:r>
                      <a:endParaRPr lang="pl-P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74737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itchFamily="34" charset="0"/>
                          <a:cs typeface="Arial" pitchFamily="34" charset="0"/>
                        </a:rPr>
                        <a:t>CUKRY</a:t>
                      </a:r>
                      <a:endParaRPr lang="pl-P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itchFamily="34" charset="0"/>
                          <a:cs typeface="Arial" pitchFamily="34" charset="0"/>
                        </a:rPr>
                        <a:t>TŁUSZCZE</a:t>
                      </a:r>
                      <a:endParaRPr lang="pl-P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itchFamily="34" charset="0"/>
                          <a:cs typeface="Arial" pitchFamily="34" charset="0"/>
                        </a:rPr>
                        <a:t>BIAŁKA</a:t>
                      </a:r>
                      <a:endParaRPr lang="pl-P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Arial" pitchFamily="34" charset="0"/>
                          <a:cs typeface="Arial" pitchFamily="34" charset="0"/>
                        </a:rPr>
                        <a:t>AMINOKWASY</a:t>
                      </a:r>
                      <a:endParaRPr lang="pl-P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0" y="1027355"/>
            <a:ext cx="2143108" cy="161582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metan (w kopalniach)</a:t>
            </a:r>
          </a:p>
          <a:p>
            <a:pPr algn="ctr">
              <a:lnSpc>
                <a:spcPct val="150000"/>
              </a:lnSpc>
            </a:pPr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oktan (w benzynie)</a:t>
            </a:r>
          </a:p>
          <a:p>
            <a:pPr algn="ctr">
              <a:lnSpc>
                <a:spcPct val="150000"/>
              </a:lnSpc>
            </a:pPr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propan, butan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(w butlach gazowych)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000396" y="1142984"/>
            <a:ext cx="1571604" cy="147732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PCV, PE, teflon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witamina A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banany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wydzielają</a:t>
            </a:r>
          </a:p>
          <a:p>
            <a:pPr algn="ctr"/>
            <a:r>
              <a:rPr lang="pl-PL" b="1" dirty="0" err="1" smtClean="0">
                <a:solidFill>
                  <a:srgbClr val="000099"/>
                </a:solidFill>
                <a:latin typeface="Arial Narrow" pitchFamily="34" charset="0"/>
              </a:rPr>
              <a:t>eten</a:t>
            </a:r>
            <a:endParaRPr lang="pl-PL" b="1" dirty="0" smtClean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857752" y="1285860"/>
            <a:ext cx="1500198" cy="1200329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000099"/>
                </a:solidFill>
                <a:latin typeface="Arial Narrow" pitchFamily="34" charset="0"/>
              </a:rPr>
              <a:t>etyn</a:t>
            </a:r>
            <a:r>
              <a:rPr lang="pl-PL" b="1" dirty="0" smtClean="0">
                <a:latin typeface="Arial Narrow" pitchFamily="34" charset="0"/>
              </a:rPr>
              <a:t> 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czyli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acetylen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do spawania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57158" y="3143248"/>
            <a:ext cx="1214446" cy="1200329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metanol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etanol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glikol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glicerol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285984" y="3094680"/>
            <a:ext cx="2286016" cy="147732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metanowy (mrówkowy)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etanowy (octowy)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butanowy (masłowy)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stearynowy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palmitynowy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857752" y="3094680"/>
            <a:ext cx="1500198" cy="147732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substancje zapachowe 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w kwiatach 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i owocach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oraz dynamit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0" y="5000636"/>
            <a:ext cx="2000264" cy="175432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jednocukry (glukoza, fruktoza)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dwucukry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(sacharoza, laktoza)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wielocukry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(skrobia, celuloza)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500298" y="5211561"/>
            <a:ext cx="207170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nasycone 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i nienasycone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500298" y="6131502"/>
            <a:ext cx="2071702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roślinne i zwierzęce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786314" y="5429264"/>
            <a:ext cx="171451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roślinne 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i zwierzęce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858016" y="4071942"/>
            <a:ext cx="1714512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amfetamina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6786578" y="5429264"/>
            <a:ext cx="1714512" cy="64633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endogenne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egzogenne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6572264" y="1285860"/>
            <a:ext cx="2571736" cy="175432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000099"/>
                </a:solidFill>
                <a:latin typeface="Arial Narrow" pitchFamily="34" charset="0"/>
              </a:rPr>
              <a:t>tetrachlorometan</a:t>
            </a:r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 (CCl</a:t>
            </a:r>
            <a:r>
              <a:rPr lang="pl-PL" b="1" baseline="-25000" dirty="0" smtClean="0">
                <a:solidFill>
                  <a:srgbClr val="000099"/>
                </a:solidFill>
                <a:latin typeface="Arial Narrow" pitchFamily="34" charset="0"/>
              </a:rPr>
              <a:t>4</a:t>
            </a:r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), bezbarwna, niepalna ciecz, która rozpuszcza wiele substancji organicznych, np. żywice, bituminy, kauczuk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399219"/>
            <a:ext cx="1071570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ALKANY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181117" y="2399219"/>
            <a:ext cx="962123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ALKENY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040805" y="2399219"/>
            <a:ext cx="1174137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ALKINY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49834" y="1411229"/>
            <a:ext cx="1764778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WĘGLOWODORY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25946" y="1839857"/>
            <a:ext cx="105990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latin typeface="Arial Narrow" pitchFamily="34" charset="0"/>
              </a:rPr>
              <a:t>nasycone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00298" y="1839857"/>
            <a:ext cx="22860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 Narrow" pitchFamily="34" charset="0"/>
              </a:rPr>
              <a:t>nienasycone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27549" y="2982865"/>
            <a:ext cx="1058303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latin typeface="Arial Narrow" pitchFamily="34" charset="0"/>
              </a:rPr>
              <a:t>C</a:t>
            </a:r>
            <a:r>
              <a:rPr lang="pl-PL" sz="2400" b="1" baseline="-25000" dirty="0" smtClean="0">
                <a:solidFill>
                  <a:srgbClr val="C00000"/>
                </a:solidFill>
                <a:latin typeface="Arial Narrow" pitchFamily="34" charset="0"/>
              </a:rPr>
              <a:t>X</a:t>
            </a:r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400" b="1" baseline="-25000" dirty="0" smtClean="0">
                <a:solidFill>
                  <a:srgbClr val="C00000"/>
                </a:solidFill>
                <a:latin typeface="Arial Narrow" pitchFamily="34" charset="0"/>
              </a:rPr>
              <a:t>2X+2</a:t>
            </a:r>
            <a:endParaRPr lang="pl-PL" sz="2400" b="1" baseline="-25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204257" y="2949828"/>
            <a:ext cx="938983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Narrow" pitchFamily="34" charset="0"/>
              </a:rPr>
              <a:t>C</a:t>
            </a:r>
            <a:r>
              <a:rPr lang="pl-PL" sz="2400" b="1" baseline="-25000" dirty="0" smtClean="0">
                <a:solidFill>
                  <a:srgbClr val="C00000"/>
                </a:solidFill>
                <a:latin typeface="Arial Narrow" pitchFamily="34" charset="0"/>
              </a:rPr>
              <a:t>X</a:t>
            </a:r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400" b="1" baseline="-25000" dirty="0" smtClean="0">
                <a:solidFill>
                  <a:srgbClr val="C00000"/>
                </a:solidFill>
                <a:latin typeface="Arial Narrow" pitchFamily="34" charset="0"/>
              </a:rPr>
              <a:t>2X</a:t>
            </a:r>
            <a:endParaRPr lang="pl-PL" sz="2400" b="1" baseline="-25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071934" y="2949828"/>
            <a:ext cx="1143008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Narrow" pitchFamily="34" charset="0"/>
              </a:rPr>
              <a:t>C</a:t>
            </a:r>
            <a:r>
              <a:rPr lang="pl-PL" sz="2400" b="1" baseline="-25000" dirty="0" smtClean="0">
                <a:solidFill>
                  <a:srgbClr val="C00000"/>
                </a:solidFill>
                <a:latin typeface="Arial Narrow" pitchFamily="34" charset="0"/>
              </a:rPr>
              <a:t>X</a:t>
            </a:r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400" b="1" baseline="-25000" dirty="0" smtClean="0">
                <a:solidFill>
                  <a:srgbClr val="C00000"/>
                </a:solidFill>
                <a:latin typeface="Arial Narrow" pitchFamily="34" charset="0"/>
              </a:rPr>
              <a:t>2X – 2 </a:t>
            </a:r>
            <a:endParaRPr lang="pl-PL" sz="2400" b="1" baseline="-25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572264" y="1482667"/>
            <a:ext cx="1245854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ALKOHOLE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429388" y="1982733"/>
            <a:ext cx="22860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latin typeface="Arial Narrow" pitchFamily="34" charset="0"/>
              </a:rPr>
              <a:t>monohydroksylowe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643702" y="2482799"/>
            <a:ext cx="1931939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latin typeface="Arial Narrow" pitchFamily="34" charset="0"/>
              </a:rPr>
              <a:t>C</a:t>
            </a:r>
            <a:r>
              <a:rPr lang="pl-PL" sz="2400" b="1" baseline="-25000" dirty="0" smtClean="0">
                <a:solidFill>
                  <a:srgbClr val="C00000"/>
                </a:solidFill>
                <a:latin typeface="Arial Narrow" pitchFamily="34" charset="0"/>
              </a:rPr>
              <a:t>X</a:t>
            </a:r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400" b="1" baseline="-25000" dirty="0" smtClean="0">
                <a:solidFill>
                  <a:srgbClr val="C00000"/>
                </a:solidFill>
                <a:latin typeface="Arial Narrow" pitchFamily="34" charset="0"/>
              </a:rPr>
              <a:t>2X+1</a:t>
            </a:r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 –O –H</a:t>
            </a:r>
            <a:endParaRPr lang="pl-PL" sz="2400" b="1" baseline="-25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6858016" y="5399615"/>
            <a:ext cx="1518364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ALKOHOLANY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6286512" y="6021662"/>
            <a:ext cx="2690160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latin typeface="Arial Narrow" pitchFamily="34" charset="0"/>
              </a:rPr>
              <a:t>C</a:t>
            </a:r>
            <a:r>
              <a:rPr lang="pl-PL" sz="2400" b="1" baseline="-25000" dirty="0" smtClean="0">
                <a:solidFill>
                  <a:srgbClr val="C00000"/>
                </a:solidFill>
                <a:latin typeface="Arial Narrow" pitchFamily="34" charset="0"/>
              </a:rPr>
              <a:t>X</a:t>
            </a:r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400" b="1" baseline="-25000" dirty="0" smtClean="0">
                <a:solidFill>
                  <a:srgbClr val="C00000"/>
                </a:solidFill>
                <a:latin typeface="Arial Narrow" pitchFamily="34" charset="0"/>
              </a:rPr>
              <a:t>2X+1</a:t>
            </a:r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 –O – </a:t>
            </a:r>
            <a:r>
              <a:rPr lang="pl-PL" sz="2400" b="1" dirty="0" err="1" smtClean="0">
                <a:solidFill>
                  <a:srgbClr val="000099"/>
                </a:solidFill>
                <a:latin typeface="Arial Narrow" pitchFamily="34" charset="0"/>
              </a:rPr>
              <a:t>Met.akt</a:t>
            </a:r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.</a:t>
            </a:r>
            <a:endParaRPr lang="pl-PL" sz="2400" b="1" baseline="-25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6429388" y="3282734"/>
            <a:ext cx="242889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latin typeface="Arial Narrow" pitchFamily="34" charset="0"/>
              </a:rPr>
              <a:t>Polihydroksylowe</a:t>
            </a:r>
            <a:r>
              <a:rPr lang="pl-PL" b="1" dirty="0" smtClean="0">
                <a:latin typeface="Arial Narrow" pitchFamily="34" charset="0"/>
              </a:rPr>
              <a:t> alkohole to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GLIKOL</a:t>
            </a:r>
            <a:r>
              <a:rPr lang="pl-PL" b="1" dirty="0" smtClean="0">
                <a:latin typeface="Arial Narrow" pitchFamily="34" charset="0"/>
              </a:rPr>
              <a:t> (2 grupy OH)</a:t>
            </a:r>
          </a:p>
          <a:p>
            <a:pPr algn="ctr"/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GLICEROL</a:t>
            </a:r>
            <a:r>
              <a:rPr lang="pl-PL" b="1" dirty="0" smtClean="0">
                <a:latin typeface="Arial Narrow" pitchFamily="34" charset="0"/>
              </a:rPr>
              <a:t> (3 grupy OH)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28596" y="4157497"/>
            <a:ext cx="1927900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KWASY organiczne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1" name="Grupa 23"/>
          <p:cNvGrpSpPr/>
          <p:nvPr/>
        </p:nvGrpSpPr>
        <p:grpSpPr>
          <a:xfrm>
            <a:off x="357158" y="5443381"/>
            <a:ext cx="2315057" cy="1200329"/>
            <a:chOff x="6786578" y="1000108"/>
            <a:chExt cx="2315057" cy="1200329"/>
          </a:xfrm>
        </p:grpSpPr>
        <p:sp>
          <p:nvSpPr>
            <p:cNvPr id="22" name="pole tekstowe 21"/>
            <p:cNvSpPr txBox="1"/>
            <p:nvPr/>
          </p:nvSpPr>
          <p:spPr>
            <a:xfrm>
              <a:off x="6786578" y="1000108"/>
              <a:ext cx="2315057" cy="1200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400" b="1" dirty="0" smtClean="0">
                  <a:solidFill>
                    <a:srgbClr val="000099"/>
                  </a:solidFill>
                  <a:latin typeface="Arial Narrow" pitchFamily="34" charset="0"/>
                </a:rPr>
                <a:t>              O</a:t>
              </a:r>
            </a:p>
            <a:p>
              <a:pPr algn="ctr">
                <a:lnSpc>
                  <a:spcPct val="150000"/>
                </a:lnSpc>
              </a:pPr>
              <a:r>
                <a:rPr lang="pl-PL" sz="2400" b="1" dirty="0" smtClean="0">
                  <a:latin typeface="Arial Narrow" pitchFamily="34" charset="0"/>
                </a:rPr>
                <a:t>C</a:t>
              </a:r>
              <a:r>
                <a:rPr lang="pl-PL" sz="2400" b="1" baseline="-25000" dirty="0" smtClean="0">
                  <a:solidFill>
                    <a:srgbClr val="C00000"/>
                  </a:solidFill>
                  <a:latin typeface="Arial Narrow" pitchFamily="34" charset="0"/>
                </a:rPr>
                <a:t>X</a:t>
              </a:r>
              <a:r>
                <a:rPr lang="pl-PL" sz="2400" b="1" dirty="0" smtClean="0">
                  <a:solidFill>
                    <a:srgbClr val="000099"/>
                  </a:solidFill>
                  <a:latin typeface="Arial Narrow" pitchFamily="34" charset="0"/>
                </a:rPr>
                <a:t>H</a:t>
              </a:r>
              <a:r>
                <a:rPr lang="pl-PL" sz="2400" b="1" baseline="-25000" dirty="0" smtClean="0">
                  <a:solidFill>
                    <a:srgbClr val="C00000"/>
                  </a:solidFill>
                  <a:latin typeface="Arial Narrow" pitchFamily="34" charset="0"/>
                </a:rPr>
                <a:t>2X+1</a:t>
              </a:r>
              <a:r>
                <a:rPr lang="pl-PL" sz="2400" b="1" dirty="0" smtClean="0">
                  <a:solidFill>
                    <a:srgbClr val="000099"/>
                  </a:solidFill>
                  <a:latin typeface="Arial Narrow" pitchFamily="34" charset="0"/>
                </a:rPr>
                <a:t>  – </a:t>
              </a:r>
              <a:r>
                <a:rPr lang="pl-PL" sz="2400" b="1" dirty="0" smtClean="0">
                  <a:latin typeface="Arial Narrow" pitchFamily="34" charset="0"/>
                </a:rPr>
                <a:t>C</a:t>
              </a:r>
              <a:r>
                <a:rPr lang="pl-PL" sz="2400" b="1" dirty="0" smtClean="0">
                  <a:solidFill>
                    <a:srgbClr val="000099"/>
                  </a:solidFill>
                  <a:latin typeface="Arial Narrow" pitchFamily="34" charset="0"/>
                </a:rPr>
                <a:t> – OH</a:t>
              </a:r>
              <a:endParaRPr lang="pl-PL" sz="2400" b="1" baseline="-250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grpSp>
          <p:nvGrpSpPr>
            <p:cNvPr id="23" name="Grupa 21"/>
            <p:cNvGrpSpPr/>
            <p:nvPr/>
          </p:nvGrpSpPr>
          <p:grpSpPr>
            <a:xfrm>
              <a:off x="8001024" y="1571612"/>
              <a:ext cx="214314" cy="214314"/>
              <a:chOff x="2500298" y="2928934"/>
              <a:chExt cx="214314" cy="214314"/>
            </a:xfrm>
          </p:grpSpPr>
          <p:cxnSp>
            <p:nvCxnSpPr>
              <p:cNvPr id="24" name="Łącznik prosty 23"/>
              <p:cNvCxnSpPr/>
              <p:nvPr/>
            </p:nvCxnSpPr>
            <p:spPr>
              <a:xfrm rot="16200000" flipH="1">
                <a:off x="2464579" y="2964653"/>
                <a:ext cx="214314" cy="142876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/>
              <p:cNvCxnSpPr/>
              <p:nvPr/>
            </p:nvCxnSpPr>
            <p:spPr>
              <a:xfrm rot="16200000" flipH="1">
                <a:off x="2536017" y="2964653"/>
                <a:ext cx="214314" cy="142876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pole tekstowe 25"/>
          <p:cNvSpPr txBox="1"/>
          <p:nvPr/>
        </p:nvSpPr>
        <p:spPr>
          <a:xfrm>
            <a:off x="500034" y="4788297"/>
            <a:ext cx="105990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latin typeface="Arial Narrow" pitchFamily="34" charset="0"/>
              </a:rPr>
              <a:t>nasycone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3214678" y="4625939"/>
            <a:ext cx="207167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 Narrow" pitchFamily="34" charset="0"/>
              </a:rPr>
              <a:t>MYDŁA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to sole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potasowe 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lub sodowe 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wyższych kwasów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tłuszczowych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2071670" y="285728"/>
            <a:ext cx="5453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GRUPY ZWIĄZKÓW ORGANICZNYCH</a:t>
            </a:r>
            <a:endParaRPr lang="pl-P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2" grpId="0" animBg="1"/>
      <p:bldP spid="33" grpId="0" animBg="1"/>
      <p:bldP spid="34" grpId="0" animBg="1"/>
      <p:bldP spid="20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ole tekstowe 25"/>
          <p:cNvSpPr txBox="1"/>
          <p:nvPr/>
        </p:nvSpPr>
        <p:spPr>
          <a:xfrm>
            <a:off x="357158" y="1157101"/>
            <a:ext cx="809389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ESTRY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4" name="Grupa 26"/>
          <p:cNvGrpSpPr/>
          <p:nvPr/>
        </p:nvGrpSpPr>
        <p:grpSpPr>
          <a:xfrm>
            <a:off x="485943" y="1728605"/>
            <a:ext cx="3228769" cy="1200329"/>
            <a:chOff x="6786578" y="1000108"/>
            <a:chExt cx="3228769" cy="1200329"/>
          </a:xfrm>
        </p:grpSpPr>
        <p:sp>
          <p:nvSpPr>
            <p:cNvPr id="28" name="pole tekstowe 27"/>
            <p:cNvSpPr txBox="1"/>
            <p:nvPr/>
          </p:nvSpPr>
          <p:spPr>
            <a:xfrm>
              <a:off x="6786578" y="1000108"/>
              <a:ext cx="3228769" cy="1200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400" b="1" dirty="0" smtClean="0">
                  <a:solidFill>
                    <a:srgbClr val="000099"/>
                  </a:solidFill>
                  <a:latin typeface="Arial Narrow" pitchFamily="34" charset="0"/>
                </a:rPr>
                <a:t>              O</a:t>
              </a:r>
            </a:p>
            <a:p>
              <a:pPr algn="ctr">
                <a:lnSpc>
                  <a:spcPct val="150000"/>
                </a:lnSpc>
              </a:pPr>
              <a:r>
                <a:rPr lang="pl-PL" sz="2400" b="1" dirty="0" smtClean="0">
                  <a:latin typeface="Arial Narrow" pitchFamily="34" charset="0"/>
                </a:rPr>
                <a:t>C</a:t>
              </a:r>
              <a:r>
                <a:rPr lang="pl-PL" sz="2400" b="1" baseline="-25000" dirty="0" smtClean="0">
                  <a:solidFill>
                    <a:srgbClr val="C00000"/>
                  </a:solidFill>
                  <a:latin typeface="Arial Narrow" pitchFamily="34" charset="0"/>
                </a:rPr>
                <a:t>X</a:t>
              </a:r>
              <a:r>
                <a:rPr lang="pl-PL" sz="2400" b="1" dirty="0" smtClean="0">
                  <a:solidFill>
                    <a:srgbClr val="000099"/>
                  </a:solidFill>
                  <a:latin typeface="Arial Narrow" pitchFamily="34" charset="0"/>
                </a:rPr>
                <a:t>H</a:t>
              </a:r>
              <a:r>
                <a:rPr lang="pl-PL" sz="2400" b="1" baseline="-25000" dirty="0" smtClean="0">
                  <a:solidFill>
                    <a:srgbClr val="C00000"/>
                  </a:solidFill>
                  <a:latin typeface="Arial Narrow" pitchFamily="34" charset="0"/>
                </a:rPr>
                <a:t>2X+1</a:t>
              </a:r>
              <a:r>
                <a:rPr lang="pl-PL" sz="2400" b="1" dirty="0" smtClean="0">
                  <a:solidFill>
                    <a:srgbClr val="000099"/>
                  </a:solidFill>
                  <a:latin typeface="Arial Narrow" pitchFamily="34" charset="0"/>
                </a:rPr>
                <a:t>  – </a:t>
              </a:r>
              <a:r>
                <a:rPr lang="pl-PL" sz="2400" b="1" dirty="0" smtClean="0">
                  <a:latin typeface="Arial Narrow" pitchFamily="34" charset="0"/>
                </a:rPr>
                <a:t>C</a:t>
              </a:r>
              <a:r>
                <a:rPr lang="pl-PL" sz="2400" b="1" dirty="0" smtClean="0">
                  <a:solidFill>
                    <a:srgbClr val="000099"/>
                  </a:solidFill>
                  <a:latin typeface="Arial Narrow" pitchFamily="34" charset="0"/>
                </a:rPr>
                <a:t> – O – </a:t>
              </a:r>
              <a:r>
                <a:rPr lang="pl-PL" sz="2400" b="1" dirty="0" smtClean="0">
                  <a:latin typeface="Arial Narrow" pitchFamily="34" charset="0"/>
                </a:rPr>
                <a:t>C</a:t>
              </a:r>
              <a:r>
                <a:rPr lang="pl-PL" sz="2400" b="1" baseline="-25000" dirty="0" smtClean="0">
                  <a:solidFill>
                    <a:srgbClr val="C00000"/>
                  </a:solidFill>
                  <a:latin typeface="Arial Narrow" pitchFamily="34" charset="0"/>
                </a:rPr>
                <a:t>X</a:t>
              </a:r>
              <a:r>
                <a:rPr lang="pl-PL" sz="2400" b="1" dirty="0" smtClean="0">
                  <a:solidFill>
                    <a:srgbClr val="000099"/>
                  </a:solidFill>
                  <a:latin typeface="Arial Narrow" pitchFamily="34" charset="0"/>
                </a:rPr>
                <a:t>H</a:t>
              </a:r>
              <a:r>
                <a:rPr lang="pl-PL" sz="2400" b="1" baseline="-25000" dirty="0" smtClean="0">
                  <a:solidFill>
                    <a:srgbClr val="C00000"/>
                  </a:solidFill>
                  <a:latin typeface="Arial Narrow" pitchFamily="34" charset="0"/>
                </a:rPr>
                <a:t>2X+1</a:t>
              </a:r>
              <a:endParaRPr lang="pl-PL" sz="2400" b="1" baseline="-250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grpSp>
          <p:nvGrpSpPr>
            <p:cNvPr id="5" name="Grupa 21"/>
            <p:cNvGrpSpPr/>
            <p:nvPr/>
          </p:nvGrpSpPr>
          <p:grpSpPr>
            <a:xfrm>
              <a:off x="7929586" y="1571612"/>
              <a:ext cx="214314" cy="214314"/>
              <a:chOff x="2428860" y="2928934"/>
              <a:chExt cx="214314" cy="214314"/>
            </a:xfrm>
          </p:grpSpPr>
          <p:cxnSp>
            <p:nvCxnSpPr>
              <p:cNvPr id="30" name="Łącznik prosty 29"/>
              <p:cNvCxnSpPr/>
              <p:nvPr/>
            </p:nvCxnSpPr>
            <p:spPr>
              <a:xfrm rot="16200000" flipH="1">
                <a:off x="2393141" y="2964653"/>
                <a:ext cx="214314" cy="142876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>
              <a:xfrm rot="16200000" flipH="1">
                <a:off x="2464579" y="2964653"/>
                <a:ext cx="214314" cy="142876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pole tekstowe 35"/>
          <p:cNvSpPr txBox="1"/>
          <p:nvPr/>
        </p:nvSpPr>
        <p:spPr>
          <a:xfrm>
            <a:off x="142844" y="4827828"/>
            <a:ext cx="1500166" cy="156966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Arial Narrow" pitchFamily="34" charset="0"/>
              </a:rPr>
              <a:t>TŁUSZCZE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to estry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GLICEROLU 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i wyższych 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kwasów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tłuszczowych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6429388" y="1228539"/>
            <a:ext cx="793808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AMINY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6215074" y="1728605"/>
            <a:ext cx="1774845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latin typeface="Arial Narrow" pitchFamily="34" charset="0"/>
              </a:rPr>
              <a:t>C</a:t>
            </a:r>
            <a:r>
              <a:rPr lang="pl-PL" sz="2400" b="1" baseline="-25000" dirty="0" smtClean="0">
                <a:solidFill>
                  <a:srgbClr val="C00000"/>
                </a:solidFill>
                <a:latin typeface="Arial Narrow" pitchFamily="34" charset="0"/>
              </a:rPr>
              <a:t>X</a:t>
            </a:r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400" b="1" baseline="-25000" dirty="0" smtClean="0">
                <a:solidFill>
                  <a:srgbClr val="C00000"/>
                </a:solidFill>
                <a:latin typeface="Arial Narrow" pitchFamily="34" charset="0"/>
              </a:rPr>
              <a:t>2X+1 </a:t>
            </a:r>
            <a:r>
              <a:rPr lang="pl-PL" sz="2400" b="1" dirty="0" smtClean="0">
                <a:solidFill>
                  <a:srgbClr val="006600"/>
                </a:solidFill>
                <a:latin typeface="Arial Narrow" pitchFamily="34" charset="0"/>
              </a:rPr>
              <a:t>– NH</a:t>
            </a:r>
            <a:r>
              <a:rPr lang="pl-PL" sz="2400" b="1" baseline="-25000" dirty="0" smtClean="0">
                <a:solidFill>
                  <a:srgbClr val="006600"/>
                </a:solidFill>
                <a:latin typeface="Arial Narrow" pitchFamily="34" charset="0"/>
              </a:rPr>
              <a:t>2</a:t>
            </a:r>
            <a:endParaRPr lang="pl-PL" sz="2400" b="1" baseline="-25000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6278733" y="3443117"/>
            <a:ext cx="1507977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AMINOKWASY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6" name="Grupa 40"/>
          <p:cNvGrpSpPr/>
          <p:nvPr/>
        </p:nvGrpSpPr>
        <p:grpSpPr>
          <a:xfrm>
            <a:off x="5944966" y="4014621"/>
            <a:ext cx="2770438" cy="1200329"/>
            <a:chOff x="6786578" y="1000108"/>
            <a:chExt cx="2770438" cy="1200329"/>
          </a:xfrm>
        </p:grpSpPr>
        <p:sp>
          <p:nvSpPr>
            <p:cNvPr id="42" name="pole tekstowe 41"/>
            <p:cNvSpPr txBox="1"/>
            <p:nvPr/>
          </p:nvSpPr>
          <p:spPr>
            <a:xfrm>
              <a:off x="6786578" y="1000108"/>
              <a:ext cx="2770438" cy="120032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400" b="1" dirty="0" smtClean="0">
                  <a:solidFill>
                    <a:srgbClr val="000099"/>
                  </a:solidFill>
                  <a:latin typeface="Arial Narrow" pitchFamily="34" charset="0"/>
                </a:rPr>
                <a:t>                   O</a:t>
              </a:r>
            </a:p>
            <a:p>
              <a:pPr algn="ctr">
                <a:lnSpc>
                  <a:spcPct val="150000"/>
                </a:lnSpc>
              </a:pPr>
              <a:r>
                <a:rPr lang="pl-PL" sz="2400" b="1" dirty="0" smtClean="0">
                  <a:solidFill>
                    <a:srgbClr val="006600"/>
                  </a:solidFill>
                  <a:latin typeface="Arial Narrow" pitchFamily="34" charset="0"/>
                </a:rPr>
                <a:t>H</a:t>
              </a:r>
              <a:r>
                <a:rPr lang="pl-PL" sz="2400" b="1" baseline="-25000" dirty="0" smtClean="0">
                  <a:solidFill>
                    <a:srgbClr val="006600"/>
                  </a:solidFill>
                  <a:latin typeface="Arial Narrow" pitchFamily="34" charset="0"/>
                </a:rPr>
                <a:t>2 </a:t>
              </a:r>
              <a:r>
                <a:rPr lang="pl-PL" sz="2400" b="1" dirty="0" smtClean="0">
                  <a:solidFill>
                    <a:srgbClr val="006600"/>
                  </a:solidFill>
                  <a:latin typeface="Arial Narrow" pitchFamily="34" charset="0"/>
                </a:rPr>
                <a:t>N – </a:t>
              </a:r>
              <a:r>
                <a:rPr lang="pl-PL" sz="2400" b="1" baseline="-25000" dirty="0" smtClean="0">
                  <a:solidFill>
                    <a:srgbClr val="006600"/>
                  </a:solidFill>
                  <a:latin typeface="Arial Narrow" pitchFamily="34" charset="0"/>
                </a:rPr>
                <a:t> </a:t>
              </a:r>
              <a:r>
                <a:rPr lang="pl-PL" sz="2400" b="1" dirty="0" smtClean="0">
                  <a:latin typeface="Arial Narrow" pitchFamily="34" charset="0"/>
                </a:rPr>
                <a:t>C</a:t>
              </a:r>
              <a:r>
                <a:rPr lang="pl-PL" sz="2400" b="1" dirty="0" smtClean="0">
                  <a:solidFill>
                    <a:srgbClr val="000099"/>
                  </a:solidFill>
                  <a:latin typeface="Arial Narrow" pitchFamily="34" charset="0"/>
                </a:rPr>
                <a:t>H</a:t>
              </a:r>
              <a:r>
                <a:rPr lang="pl-PL" sz="2400" b="1" baseline="-25000" dirty="0" smtClean="0">
                  <a:solidFill>
                    <a:srgbClr val="C00000"/>
                  </a:solidFill>
                  <a:latin typeface="Arial Narrow" pitchFamily="34" charset="0"/>
                </a:rPr>
                <a:t>2</a:t>
              </a:r>
              <a:r>
                <a:rPr lang="pl-PL" sz="2400" b="1" dirty="0" smtClean="0">
                  <a:solidFill>
                    <a:srgbClr val="000099"/>
                  </a:solidFill>
                  <a:latin typeface="Arial Narrow" pitchFamily="34" charset="0"/>
                </a:rPr>
                <a:t> – C – OH</a:t>
              </a:r>
              <a:endParaRPr lang="pl-PL" sz="2400" b="1" baseline="-250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grpSp>
          <p:nvGrpSpPr>
            <p:cNvPr id="7" name="Grupa 21"/>
            <p:cNvGrpSpPr/>
            <p:nvPr/>
          </p:nvGrpSpPr>
          <p:grpSpPr>
            <a:xfrm>
              <a:off x="8358214" y="1571612"/>
              <a:ext cx="214314" cy="214314"/>
              <a:chOff x="2857488" y="2928934"/>
              <a:chExt cx="214314" cy="214314"/>
            </a:xfrm>
          </p:grpSpPr>
          <p:cxnSp>
            <p:nvCxnSpPr>
              <p:cNvPr id="44" name="Łącznik prosty 43"/>
              <p:cNvCxnSpPr/>
              <p:nvPr/>
            </p:nvCxnSpPr>
            <p:spPr>
              <a:xfrm rot="16200000" flipH="1">
                <a:off x="2821769" y="2964653"/>
                <a:ext cx="214314" cy="142876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>
              <a:xfrm rot="16200000" flipH="1">
                <a:off x="2893207" y="2964653"/>
                <a:ext cx="214314" cy="142876"/>
              </a:xfrm>
              <a:prstGeom prst="line">
                <a:avLst/>
              </a:prstGeom>
              <a:ln w="28575"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Prostokąt 24"/>
          <p:cNvSpPr/>
          <p:nvPr/>
        </p:nvSpPr>
        <p:spPr>
          <a:xfrm>
            <a:off x="1714480" y="357166"/>
            <a:ext cx="54534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GRUPY ZWIĄZKÓW ORGANICZNYCH</a:t>
            </a:r>
            <a:endParaRPr lang="pl-P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3571868" y="4042010"/>
            <a:ext cx="898003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BIAŁKA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2143108" y="3714752"/>
            <a:ext cx="849463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CUKRY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285720" y="4042010"/>
            <a:ext cx="1172116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TŁUSZCZE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3714744" y="4500570"/>
            <a:ext cx="1643074" cy="230832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Arial Narrow" pitchFamily="34" charset="0"/>
              </a:rPr>
              <a:t>BIOPOLIMERY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zbudowane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z wielu reszt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aminokwasowych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połączonych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wiązaniami peptydowymi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znajdują się 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w ciałach zwierząt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6643702" y="5558869"/>
            <a:ext cx="1500166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Arial Narrow" pitchFamily="34" charset="0"/>
              </a:rPr>
              <a:t>np. glicyna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alanina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6357982" y="2428868"/>
            <a:ext cx="1500166" cy="33855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Arial Narrow" pitchFamily="34" charset="0"/>
              </a:rPr>
              <a:t>np. metyloamina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500034" y="3233322"/>
            <a:ext cx="3214710" cy="33855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Arial Narrow" pitchFamily="34" charset="0"/>
              </a:rPr>
              <a:t>np. </a:t>
            </a:r>
            <a:r>
              <a:rPr lang="pl-PL" sz="1600" b="1" dirty="0" err="1" smtClean="0">
                <a:latin typeface="Arial Narrow" pitchFamily="34" charset="0"/>
              </a:rPr>
              <a:t>metanian</a:t>
            </a:r>
            <a:r>
              <a:rPr lang="pl-PL" sz="1600" b="1" dirty="0" smtClean="0">
                <a:latin typeface="Arial Narrow" pitchFamily="34" charset="0"/>
              </a:rPr>
              <a:t> etylu (mrówczan etylu)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1714480" y="4429132"/>
            <a:ext cx="1785950" cy="2308324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latin typeface="Arial Narrow" pitchFamily="34" charset="0"/>
              </a:rPr>
              <a:t>Zawierają w cząsteczce: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węgiel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wodór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tlen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znajdują się </a:t>
            </a:r>
          </a:p>
          <a:p>
            <a:pPr algn="ctr"/>
            <a:r>
              <a:rPr lang="pl-PL" sz="1600" b="1" dirty="0" smtClean="0">
                <a:latin typeface="Arial Narrow" pitchFamily="34" charset="0"/>
              </a:rPr>
              <a:t>w organizmach roślinnych </a:t>
            </a:r>
          </a:p>
          <a:p>
            <a:pPr algn="ctr"/>
            <a:endParaRPr lang="pl-PL" sz="16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38" grpId="0" animBg="1"/>
      <p:bldP spid="39" grpId="0" animBg="1"/>
      <p:bldP spid="40" grpId="0" animBg="1"/>
      <p:bldP spid="27" grpId="0" animBg="1"/>
      <p:bldP spid="29" grpId="0" animBg="1"/>
      <p:bldP spid="32" grpId="0" animBg="1"/>
      <p:bldP spid="33" grpId="0" animBg="1"/>
      <p:bldP spid="22" grpId="0" animBg="1"/>
      <p:bldP spid="23" grpId="0" animBg="1"/>
      <p:bldP spid="24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1500174"/>
            <a:ext cx="81439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0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Udziały % wodoru w węglowodorach w zależności od ilości węgli w cząsteczce</a:t>
            </a:r>
            <a:endParaRPr lang="pl-PL" sz="2000" b="1" cap="none" spc="0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77908"/>
            <a:ext cx="82867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Udziały % węgla w węglowodorach w zależności od ilości węgli w cząsteczce</a:t>
            </a:r>
            <a:endParaRPr lang="pl-PL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0" y="571480"/>
          <a:ext cx="9144003" cy="731520"/>
        </p:xfrm>
        <a:graphic>
          <a:graphicData uri="http://schemas.openxmlformats.org/drawingml/2006/table">
            <a:tbl>
              <a:tblPr/>
              <a:tblGrid>
                <a:gridCol w="531923"/>
                <a:gridCol w="430604"/>
                <a:gridCol w="430604"/>
                <a:gridCol w="430604"/>
                <a:gridCol w="430604"/>
                <a:gridCol w="430604"/>
                <a:gridCol w="430604"/>
                <a:gridCol w="430604"/>
                <a:gridCol w="430604"/>
                <a:gridCol w="430604"/>
                <a:gridCol w="430604"/>
                <a:gridCol w="430604"/>
                <a:gridCol w="430604"/>
                <a:gridCol w="430604"/>
                <a:gridCol w="430604"/>
                <a:gridCol w="430604"/>
                <a:gridCol w="430604"/>
                <a:gridCol w="430604"/>
                <a:gridCol w="430604"/>
                <a:gridCol w="430604"/>
                <a:gridCol w="430604"/>
              </a:tblGrid>
              <a:tr h="139313">
                <a:tc>
                  <a:txBody>
                    <a:bodyPr/>
                    <a:lstStyle/>
                    <a:p>
                      <a:pPr algn="ctr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ALKANY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81,82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82,76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83,33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83,72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84,21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84,38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84,51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84,62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84,71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84,78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84,85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84,91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84,96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ALKENY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85,71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ALKINY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92,31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88,89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88,24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87,80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87,27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87,10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86,96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86,84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86,75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86,67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86,60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86,54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86,49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86,44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86,40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86,36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86,33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7" y="2071678"/>
          <a:ext cx="9143983" cy="731520"/>
        </p:xfrm>
        <a:graphic>
          <a:graphicData uri="http://schemas.openxmlformats.org/drawingml/2006/table">
            <a:tbl>
              <a:tblPr/>
              <a:tblGrid>
                <a:gridCol w="531923"/>
                <a:gridCol w="430603"/>
                <a:gridCol w="430603"/>
                <a:gridCol w="430603"/>
                <a:gridCol w="430603"/>
                <a:gridCol w="430603"/>
                <a:gridCol w="430603"/>
                <a:gridCol w="430603"/>
                <a:gridCol w="430603"/>
                <a:gridCol w="430603"/>
                <a:gridCol w="430603"/>
                <a:gridCol w="430603"/>
                <a:gridCol w="430603"/>
                <a:gridCol w="430603"/>
                <a:gridCol w="430603"/>
                <a:gridCol w="430603"/>
                <a:gridCol w="430603"/>
                <a:gridCol w="430603"/>
                <a:gridCol w="430603"/>
                <a:gridCol w="430603"/>
                <a:gridCol w="430603"/>
              </a:tblGrid>
              <a:tr h="139313">
                <a:tc>
                  <a:txBody>
                    <a:bodyPr/>
                    <a:lstStyle/>
                    <a:p>
                      <a:pPr algn="ctr" fontAlgn="b"/>
                      <a:endParaRPr lang="pl-PL" sz="12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ALKANY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18,18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17,24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16,67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16,28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15,79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15,63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15,49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15,38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15,29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15,22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15,15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15,09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15,04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ALKENY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ALKINY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7,69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11,76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12,20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12,50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12,73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12,90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13,04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13,33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13,64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13,67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Wykres 9"/>
          <p:cNvGraphicFramePr/>
          <p:nvPr/>
        </p:nvGraphicFramePr>
        <p:xfrm>
          <a:off x="0" y="307181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Wykres 10"/>
          <p:cNvGraphicFramePr/>
          <p:nvPr/>
        </p:nvGraphicFramePr>
        <p:xfrm>
          <a:off x="4505325" y="3071810"/>
          <a:ext cx="46386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4143372" y="564357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Arial Narrow" pitchFamily="34" charset="0"/>
              </a:rPr>
              <a:t>Ilość węgli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0" y="2857496"/>
            <a:ext cx="71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Arial Narrow" pitchFamily="34" charset="0"/>
              </a:rPr>
              <a:t>% </a:t>
            </a:r>
          </a:p>
          <a:p>
            <a:r>
              <a:rPr lang="pl-PL" b="1" dirty="0" smtClean="0">
                <a:latin typeface="Arial Narrow" pitchFamily="34" charset="0"/>
              </a:rPr>
              <a:t>węgla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502888" y="2857496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800080"/>
                </a:solidFill>
                <a:latin typeface="Arial Narrow" pitchFamily="34" charset="0"/>
              </a:rPr>
              <a:t>% </a:t>
            </a:r>
          </a:p>
          <a:p>
            <a:r>
              <a:rPr lang="pl-PL" b="1" dirty="0" smtClean="0">
                <a:solidFill>
                  <a:srgbClr val="800080"/>
                </a:solidFill>
                <a:latin typeface="Arial Narrow" pitchFamily="34" charset="0"/>
              </a:rPr>
              <a:t>wodoru</a:t>
            </a:r>
            <a:endParaRPr lang="pl-PL" b="1" dirty="0">
              <a:solidFill>
                <a:srgbClr val="800080"/>
              </a:solidFill>
              <a:latin typeface="Arial Narrow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57158" y="6072206"/>
            <a:ext cx="761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Arial Narrow" pitchFamily="34" charset="0"/>
              </a:rPr>
              <a:t>Udziały % węgla i wodoru w alkenach nie zmieniają się wraz z rosnącą liczbą węgli</a:t>
            </a:r>
            <a:endParaRPr lang="pl-PL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Graphic spid="10" grpId="0">
        <p:bldAsOne/>
      </p:bldGraphic>
      <p:bldGraphic spid="11" grpId="0">
        <p:bldAsOne/>
      </p:bldGraphic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285728"/>
            <a:ext cx="33009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l-P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węgiel </a:t>
            </a:r>
            <a:r>
              <a:rPr lang="pl-PL" sz="2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 cząsteczce </a:t>
            </a:r>
            <a:r>
              <a:rPr lang="pl-PL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ma</a:t>
            </a:r>
            <a:endParaRPr lang="pl-PL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500166" y="814312"/>
            <a:ext cx="10793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METAN</a:t>
            </a:r>
            <a:endParaRPr lang="pl-PL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142976" y="1714488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35136" y="1285860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714612" y="2428868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85918" y="335756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85786" y="2357430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32" y="4214818"/>
            <a:ext cx="45840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jest gazem cieplarnianym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jest produktem destylacji ropy naftowej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wybucha w kopalniach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wydziela się na torfowiskach i z pól ryżowych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wypełnia przewód pokarmowy przeżuwaczy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jest produktem rozkładu materii organicznej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286380" y="285728"/>
            <a:ext cx="3230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 węgle </a:t>
            </a:r>
            <a:r>
              <a:rPr lang="pl-PL" sz="2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 cząsteczce </a:t>
            </a:r>
            <a:r>
              <a:rPr lang="pl-PL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ma</a:t>
            </a:r>
            <a:endParaRPr lang="pl-PL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572264" y="785794"/>
            <a:ext cx="8661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ETAN</a:t>
            </a:r>
            <a:endParaRPr lang="pl-PL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417222" y="1571612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417354" y="1571612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6072198" y="114298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000892" y="114298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8021680" y="221455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072330" y="3214686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021416" y="3214686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072066" y="228599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897019" y="4821517"/>
            <a:ext cx="4104137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jest produktem destylacji ropy naftowej</a:t>
            </a:r>
          </a:p>
        </p:txBody>
      </p:sp>
      <p:pic>
        <p:nvPicPr>
          <p:cNvPr id="22" name="Obraz 21" descr="płomy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5348308"/>
            <a:ext cx="1071570" cy="1438278"/>
          </a:xfrm>
          <a:prstGeom prst="rect">
            <a:avLst/>
          </a:prstGeom>
        </p:spPr>
      </p:pic>
      <p:sp>
        <p:nvSpPr>
          <p:cNvPr id="23" name="Wybuch  2 22"/>
          <p:cNvSpPr/>
          <p:nvPr/>
        </p:nvSpPr>
        <p:spPr>
          <a:xfrm rot="-1560000">
            <a:off x="5000628" y="5646596"/>
            <a:ext cx="914400" cy="914400"/>
          </a:xfrm>
          <a:prstGeom prst="irregularSeal2">
            <a:avLst/>
          </a:prstGeom>
          <a:solidFill>
            <a:srgbClr val="6699FF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6072198" y="6140255"/>
            <a:ext cx="2503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</a:rPr>
              <a:t>wszystkie węglowodory 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</a:rPr>
              <a:t>są palne</a:t>
            </a:r>
          </a:p>
        </p:txBody>
      </p:sp>
      <p:sp>
        <p:nvSpPr>
          <p:cNvPr id="26" name="Prostokąt zaokrąglony 25"/>
          <p:cNvSpPr/>
          <p:nvPr/>
        </p:nvSpPr>
        <p:spPr>
          <a:xfrm>
            <a:off x="5072066" y="1214422"/>
            <a:ext cx="1714512" cy="27860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4473266" y="4139991"/>
            <a:ext cx="131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5214942" y="4139991"/>
            <a:ext cx="131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7865909" y="4214818"/>
            <a:ext cx="11352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baseline="-250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2643174" y="1500174"/>
            <a:ext cx="979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Prostokąt zaokrąglony 30"/>
          <p:cNvSpPr/>
          <p:nvPr/>
        </p:nvSpPr>
        <p:spPr>
          <a:xfrm>
            <a:off x="6929454" y="1214422"/>
            <a:ext cx="1714512" cy="278608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3" grpId="0" animBg="1"/>
      <p:bldP spid="24" grpId="0"/>
      <p:bldP spid="26" grpId="0" animBg="1"/>
      <p:bldP spid="27" grpId="0"/>
      <p:bldP spid="28" grpId="0"/>
      <p:bldP spid="29" grpId="0"/>
      <p:bldP spid="30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214290"/>
            <a:ext cx="1811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Alkan</a:t>
            </a:r>
            <a:endParaRPr lang="pl-PL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upa 17"/>
          <p:cNvGrpSpPr/>
          <p:nvPr/>
        </p:nvGrpSpPr>
        <p:grpSpPr>
          <a:xfrm>
            <a:off x="4286248" y="928670"/>
            <a:ext cx="3218796" cy="1107996"/>
            <a:chOff x="4286248" y="928670"/>
            <a:chExt cx="3218796" cy="1107996"/>
          </a:xfrm>
        </p:grpSpPr>
        <p:sp>
          <p:nvSpPr>
            <p:cNvPr id="4" name="Prostokąt 3"/>
            <p:cNvSpPr/>
            <p:nvPr/>
          </p:nvSpPr>
          <p:spPr>
            <a:xfrm>
              <a:off x="4286248" y="92867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5639484" y="92867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6786578" y="92867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8" name="Grupa 18"/>
          <p:cNvGrpSpPr/>
          <p:nvPr/>
        </p:nvGrpSpPr>
        <p:grpSpPr>
          <a:xfrm>
            <a:off x="4353600" y="3892640"/>
            <a:ext cx="3290234" cy="1107996"/>
            <a:chOff x="4353600" y="3892640"/>
            <a:chExt cx="3290234" cy="1107996"/>
          </a:xfrm>
        </p:grpSpPr>
        <p:sp>
          <p:nvSpPr>
            <p:cNvPr id="7" name="Prostokąt 6"/>
            <p:cNvSpPr/>
            <p:nvPr/>
          </p:nvSpPr>
          <p:spPr>
            <a:xfrm>
              <a:off x="4353600" y="389264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5710922" y="389264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6925368" y="389264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0" name="Prostokąt 9"/>
          <p:cNvSpPr/>
          <p:nvPr/>
        </p:nvSpPr>
        <p:spPr>
          <a:xfrm>
            <a:off x="357158" y="4286256"/>
            <a:ext cx="2247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72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r>
              <a:rPr lang="pl-PL" sz="7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72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2X</a:t>
            </a:r>
            <a:endParaRPr lang="pl-PL" sz="72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500298" y="4572008"/>
            <a:ext cx="9428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72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+ 2</a:t>
            </a:r>
            <a:endParaRPr lang="pl-PL" sz="72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067716" y="2428868"/>
            <a:ext cx="7184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072462" y="2428868"/>
            <a:ext cx="7184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71472" y="1714488"/>
            <a:ext cx="1589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 Black" pitchFamily="34" charset="0"/>
              </a:rPr>
              <a:t>PROP</a:t>
            </a:r>
            <a:r>
              <a:rPr lang="pl-PL" sz="2400" dirty="0" smtClean="0">
                <a:solidFill>
                  <a:srgbClr val="C00000"/>
                </a:solidFill>
                <a:latin typeface="Arial Black" pitchFamily="34" charset="0"/>
              </a:rPr>
              <a:t>AN</a:t>
            </a:r>
            <a:endParaRPr lang="pl-PL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3786182" y="2428868"/>
            <a:ext cx="43572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endParaRPr lang="pl-PL" sz="6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429124" y="1678062"/>
            <a:ext cx="29610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     </a:t>
            </a:r>
            <a:r>
              <a:rPr lang="pl-PL" sz="6600" b="1" cap="none" spc="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pl-PL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pl-PL" sz="66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500562" y="3178260"/>
            <a:ext cx="29610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     </a:t>
            </a:r>
            <a:r>
              <a:rPr lang="pl-PL" sz="6600" b="1" cap="none" spc="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pl-PL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pl-PL" sz="66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571736" y="5786454"/>
            <a:ext cx="5178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jest produktem destylacji ropy naftowej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wypełnia butle i zbiorniki gazowe (wraz z butanem)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401828" y="5072074"/>
            <a:ext cx="131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5544835" y="5072074"/>
            <a:ext cx="1313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6664079" y="5072074"/>
            <a:ext cx="979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3143240" y="1000108"/>
            <a:ext cx="2143140" cy="392909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zaokrąglony 24"/>
          <p:cNvSpPr/>
          <p:nvPr/>
        </p:nvSpPr>
        <p:spPr>
          <a:xfrm>
            <a:off x="5357818" y="1000108"/>
            <a:ext cx="1214446" cy="392909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zaokrąglony 25"/>
          <p:cNvSpPr/>
          <p:nvPr/>
        </p:nvSpPr>
        <p:spPr>
          <a:xfrm>
            <a:off x="6643702" y="1000108"/>
            <a:ext cx="2143140" cy="392909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785786" y="2857496"/>
            <a:ext cx="11352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baseline="-250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1000100" y="428604"/>
            <a:ext cx="33009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ma 4 węgle </a:t>
            </a:r>
            <a:r>
              <a:rPr lang="pl-PL" sz="2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 cząsteczce</a:t>
            </a:r>
            <a:endParaRPr lang="pl-PL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429024" y="1428736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4429156" y="1428736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5429288" y="1437205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6429420" y="1428736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4071966" y="1142984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5072098" y="1142984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6072230" y="1142984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8001056" y="2143116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7072362" y="1142984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7072330" y="3143248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6072198" y="3143248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5072066" y="3143248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4071934" y="3143248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3143272" y="2143116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9" name="Prostokąt zaokrąglony 38"/>
          <p:cNvSpPr/>
          <p:nvPr/>
        </p:nvSpPr>
        <p:spPr>
          <a:xfrm>
            <a:off x="3214710" y="1285860"/>
            <a:ext cx="1643042" cy="25717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zaokrąglony 39"/>
          <p:cNvSpPr/>
          <p:nvPr/>
        </p:nvSpPr>
        <p:spPr>
          <a:xfrm>
            <a:off x="4929222" y="1285860"/>
            <a:ext cx="928694" cy="25717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zaokrąglony 40"/>
          <p:cNvSpPr/>
          <p:nvPr/>
        </p:nvSpPr>
        <p:spPr>
          <a:xfrm>
            <a:off x="5857916" y="1285860"/>
            <a:ext cx="928694" cy="25717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zaokrąglony 41"/>
          <p:cNvSpPr/>
          <p:nvPr/>
        </p:nvSpPr>
        <p:spPr>
          <a:xfrm>
            <a:off x="6858016" y="1285860"/>
            <a:ext cx="1643074" cy="25717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rostokąt 42"/>
          <p:cNvSpPr/>
          <p:nvPr/>
        </p:nvSpPr>
        <p:spPr>
          <a:xfrm>
            <a:off x="3670602" y="4357694"/>
            <a:ext cx="131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4429123" y="4357694"/>
            <a:ext cx="1313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5429255" y="4357694"/>
            <a:ext cx="1313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6429388" y="4357694"/>
            <a:ext cx="131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571472" y="2857496"/>
            <a:ext cx="1290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baseline="-250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571472" y="1714488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 Black" pitchFamily="34" charset="0"/>
              </a:rPr>
              <a:t>BUT</a:t>
            </a:r>
            <a:r>
              <a:rPr lang="pl-PL" sz="2400" dirty="0" smtClean="0">
                <a:solidFill>
                  <a:srgbClr val="C00000"/>
                </a:solidFill>
                <a:latin typeface="Arial Black" pitchFamily="34" charset="0"/>
              </a:rPr>
              <a:t>AN</a:t>
            </a:r>
            <a:endParaRPr lang="pl-PL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2000232" y="5357826"/>
            <a:ext cx="5302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jest produktem destylacji ropy naftowej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dirty="0" smtClean="0"/>
              <a:t>wypełnia butle i zbiorniki gazowe (wraz z propanem)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285728"/>
            <a:ext cx="56762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Oktan to najlepszy alkan w benzynie </a:t>
            </a:r>
            <a:endParaRPr lang="pl-P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0034" y="1117571"/>
            <a:ext cx="9316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00100" y="1117571"/>
            <a:ext cx="9156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441786" y="1117571"/>
            <a:ext cx="9156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857356" y="1117571"/>
            <a:ext cx="9156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299042" y="1117571"/>
            <a:ext cx="9156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786050" y="1117571"/>
            <a:ext cx="9156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14678" y="1117571"/>
            <a:ext cx="91563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85786" y="957188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57158" y="1385816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285852" y="957188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85786" y="1785926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714480" y="957188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285852" y="1785926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153729" y="957188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714480" y="1785926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571736" y="957188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071802" y="957188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500430" y="957188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2143108" y="1785926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3071802" y="1785926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2571736" y="1785926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500430" y="1785926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3939679" y="1385816"/>
            <a:ext cx="3465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500034" y="2571744"/>
            <a:ext cx="6173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Comic Sans MS" pitchFamily="66" charset="0"/>
              </a:rPr>
              <a:t>CH</a:t>
            </a:r>
            <a:r>
              <a:rPr lang="pl-PL" sz="2000" b="1" baseline="-25000" dirty="0" smtClean="0">
                <a:solidFill>
                  <a:srgbClr val="C00000"/>
                </a:solidFill>
                <a:latin typeface="Comic Sans MS" pitchFamily="66" charset="0"/>
              </a:rPr>
              <a:t>3</a:t>
            </a:r>
            <a:r>
              <a:rPr lang="pl-PL" sz="2000" b="1" baseline="-25000" dirty="0" smtClean="0">
                <a:latin typeface="Comic Sans MS" pitchFamily="66" charset="0"/>
              </a:rPr>
              <a:t> </a:t>
            </a:r>
            <a:r>
              <a:rPr lang="pl-PL" sz="2000" b="1" dirty="0" smtClean="0">
                <a:solidFill>
                  <a:srgbClr val="C00000"/>
                </a:solidFill>
                <a:latin typeface="Comic Sans MS" pitchFamily="66" charset="0"/>
              </a:rPr>
              <a:t>–</a:t>
            </a:r>
            <a:r>
              <a:rPr lang="pl-PL" sz="2000" b="1" dirty="0" smtClean="0">
                <a:latin typeface="Comic Sans MS" pitchFamily="66" charset="0"/>
              </a:rPr>
              <a:t> CH</a:t>
            </a:r>
            <a:r>
              <a:rPr lang="pl-PL" sz="2000" b="1" baseline="-25000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pl-PL" sz="2000" b="1" dirty="0" smtClean="0">
                <a:solidFill>
                  <a:srgbClr val="C00000"/>
                </a:solidFill>
                <a:latin typeface="Comic Sans MS" pitchFamily="66" charset="0"/>
              </a:rPr>
              <a:t> –</a:t>
            </a:r>
            <a:r>
              <a:rPr lang="pl-PL" sz="2000" b="1" dirty="0" smtClean="0">
                <a:latin typeface="Comic Sans MS" pitchFamily="66" charset="0"/>
              </a:rPr>
              <a:t> </a:t>
            </a:r>
            <a:r>
              <a:rPr lang="pl-PL" sz="2000" b="1" dirty="0" err="1" smtClean="0">
                <a:latin typeface="Comic Sans MS" pitchFamily="66" charset="0"/>
              </a:rPr>
              <a:t>CH</a:t>
            </a:r>
            <a:r>
              <a:rPr lang="pl-PL" sz="2000" b="1" baseline="-25000" dirty="0" err="1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pl-PL" sz="2000" b="1" dirty="0" smtClean="0">
                <a:latin typeface="Comic Sans MS" pitchFamily="66" charset="0"/>
              </a:rPr>
              <a:t> </a:t>
            </a:r>
            <a:r>
              <a:rPr lang="pl-PL" sz="2000" b="1" dirty="0" smtClean="0">
                <a:solidFill>
                  <a:srgbClr val="C00000"/>
                </a:solidFill>
                <a:latin typeface="Comic Sans MS" pitchFamily="66" charset="0"/>
              </a:rPr>
              <a:t>–</a:t>
            </a:r>
            <a:r>
              <a:rPr lang="pl-PL" sz="2000" b="1" dirty="0" smtClean="0">
                <a:latin typeface="Comic Sans MS" pitchFamily="66" charset="0"/>
              </a:rPr>
              <a:t> </a:t>
            </a:r>
            <a:r>
              <a:rPr lang="pl-PL" sz="2000" b="1" dirty="0" err="1" smtClean="0">
                <a:latin typeface="Comic Sans MS" pitchFamily="66" charset="0"/>
              </a:rPr>
              <a:t>CH</a:t>
            </a:r>
            <a:r>
              <a:rPr lang="pl-PL" sz="2000" b="1" baseline="-25000" dirty="0" err="1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pl-PL" sz="2000" b="1" dirty="0" smtClean="0">
                <a:solidFill>
                  <a:srgbClr val="C00000"/>
                </a:solidFill>
                <a:latin typeface="Comic Sans MS" pitchFamily="66" charset="0"/>
              </a:rPr>
              <a:t> –</a:t>
            </a:r>
            <a:r>
              <a:rPr lang="pl-PL" sz="2000" b="1" dirty="0" smtClean="0">
                <a:latin typeface="Comic Sans MS" pitchFamily="66" charset="0"/>
              </a:rPr>
              <a:t> </a:t>
            </a:r>
            <a:r>
              <a:rPr lang="pl-PL" sz="2000" b="1" dirty="0" err="1" smtClean="0">
                <a:latin typeface="Comic Sans MS" pitchFamily="66" charset="0"/>
              </a:rPr>
              <a:t>CH</a:t>
            </a:r>
            <a:r>
              <a:rPr lang="pl-PL" sz="2000" b="1" baseline="-25000" dirty="0" err="1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pl-PL" sz="2000" b="1" dirty="0" smtClean="0">
                <a:latin typeface="Comic Sans MS" pitchFamily="66" charset="0"/>
              </a:rPr>
              <a:t> </a:t>
            </a:r>
            <a:r>
              <a:rPr lang="pl-PL" sz="2000" b="1" dirty="0" smtClean="0">
                <a:solidFill>
                  <a:srgbClr val="C00000"/>
                </a:solidFill>
                <a:latin typeface="Comic Sans MS" pitchFamily="66" charset="0"/>
              </a:rPr>
              <a:t>–</a:t>
            </a:r>
            <a:r>
              <a:rPr lang="pl-PL" sz="2000" b="1" dirty="0" smtClean="0">
                <a:latin typeface="Comic Sans MS" pitchFamily="66" charset="0"/>
              </a:rPr>
              <a:t> </a:t>
            </a:r>
            <a:r>
              <a:rPr lang="pl-PL" sz="2000" b="1" dirty="0" err="1" smtClean="0">
                <a:latin typeface="Comic Sans MS" pitchFamily="66" charset="0"/>
              </a:rPr>
              <a:t>CH</a:t>
            </a:r>
            <a:r>
              <a:rPr lang="pl-PL" sz="2000" b="1" baseline="-25000" dirty="0" err="1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pl-PL" sz="2000" b="1" dirty="0" smtClean="0">
                <a:latin typeface="Comic Sans MS" pitchFamily="66" charset="0"/>
              </a:rPr>
              <a:t> </a:t>
            </a:r>
            <a:r>
              <a:rPr lang="pl-PL" sz="2000" b="1" dirty="0" smtClean="0">
                <a:solidFill>
                  <a:srgbClr val="C00000"/>
                </a:solidFill>
                <a:latin typeface="Comic Sans MS" pitchFamily="66" charset="0"/>
              </a:rPr>
              <a:t>–</a:t>
            </a:r>
            <a:r>
              <a:rPr lang="pl-PL" sz="2000" b="1" dirty="0" smtClean="0">
                <a:latin typeface="Comic Sans MS" pitchFamily="66" charset="0"/>
              </a:rPr>
              <a:t> </a:t>
            </a:r>
            <a:r>
              <a:rPr lang="pl-PL" sz="2000" b="1" dirty="0" err="1" smtClean="0">
                <a:latin typeface="Comic Sans MS" pitchFamily="66" charset="0"/>
              </a:rPr>
              <a:t>CH</a:t>
            </a:r>
            <a:r>
              <a:rPr lang="pl-PL" sz="2000" b="1" baseline="-25000" dirty="0" err="1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pl-PL" sz="2000" b="1" dirty="0" smtClean="0">
                <a:solidFill>
                  <a:srgbClr val="C00000"/>
                </a:solidFill>
                <a:latin typeface="Comic Sans MS" pitchFamily="66" charset="0"/>
              </a:rPr>
              <a:t> –</a:t>
            </a:r>
            <a:r>
              <a:rPr lang="pl-PL" sz="2000" b="1" dirty="0" smtClean="0">
                <a:latin typeface="Comic Sans MS" pitchFamily="66" charset="0"/>
              </a:rPr>
              <a:t> CH</a:t>
            </a:r>
            <a:r>
              <a:rPr lang="pl-PL" sz="2000" b="1" baseline="-25000" dirty="0" smtClean="0">
                <a:solidFill>
                  <a:srgbClr val="C00000"/>
                </a:solidFill>
                <a:latin typeface="Comic Sans MS" pitchFamily="66" charset="0"/>
              </a:rPr>
              <a:t>3</a:t>
            </a:r>
            <a:endParaRPr lang="pl-PL" sz="2000" b="1" baseline="-25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5857884" y="1214422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Comic Sans MS" pitchFamily="66" charset="0"/>
              </a:rPr>
              <a:t>C</a:t>
            </a:r>
            <a:r>
              <a:rPr lang="pl-PL" sz="2800" b="1" baseline="-25000" dirty="0" smtClean="0">
                <a:solidFill>
                  <a:srgbClr val="C00000"/>
                </a:solidFill>
                <a:latin typeface="Comic Sans MS" pitchFamily="66" charset="0"/>
              </a:rPr>
              <a:t>8</a:t>
            </a:r>
            <a:r>
              <a:rPr lang="pl-PL" sz="2800" b="1" baseline="-25000" dirty="0" smtClean="0">
                <a:latin typeface="Comic Sans MS" pitchFamily="66" charset="0"/>
              </a:rPr>
              <a:t> </a:t>
            </a:r>
            <a:r>
              <a:rPr lang="pl-PL" sz="2800" b="1" dirty="0" smtClean="0">
                <a:latin typeface="Comic Sans MS" pitchFamily="66" charset="0"/>
              </a:rPr>
              <a:t>H</a:t>
            </a:r>
            <a:r>
              <a:rPr lang="pl-PL" sz="2800" b="1" baseline="-25000" dirty="0" smtClean="0">
                <a:solidFill>
                  <a:srgbClr val="C00000"/>
                </a:solidFill>
                <a:latin typeface="Comic Sans MS" pitchFamily="66" charset="0"/>
              </a:rPr>
              <a:t>18</a:t>
            </a:r>
            <a:endParaRPr lang="pl-PL" sz="2800" b="1" baseline="-25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642910" y="5917188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b="1" dirty="0" smtClean="0">
                <a:latin typeface="Comic Sans MS" pitchFamily="66" charset="0"/>
              </a:rPr>
              <a:t>C</a:t>
            </a:r>
            <a:r>
              <a:rPr lang="pl-PL" dirty="0" smtClean="0">
                <a:latin typeface="Comic Sans MS" pitchFamily="66" charset="0"/>
              </a:rPr>
              <a:t> – ET…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1142976" y="5417122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3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b="1" dirty="0" smtClean="0">
                <a:latin typeface="Comic Sans MS" pitchFamily="66" charset="0"/>
              </a:rPr>
              <a:t>C</a:t>
            </a:r>
            <a:r>
              <a:rPr lang="pl-PL" dirty="0" smtClean="0">
                <a:latin typeface="Comic Sans MS" pitchFamily="66" charset="0"/>
              </a:rPr>
              <a:t> – PROP…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42" name="pole tekstowe 41"/>
          <p:cNvSpPr txBox="1"/>
          <p:nvPr/>
        </p:nvSpPr>
        <p:spPr>
          <a:xfrm>
            <a:off x="1714480" y="4917056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4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b="1" dirty="0" smtClean="0">
                <a:latin typeface="Comic Sans MS" pitchFamily="66" charset="0"/>
              </a:rPr>
              <a:t>C</a:t>
            </a:r>
            <a:r>
              <a:rPr lang="pl-PL" dirty="0" smtClean="0">
                <a:latin typeface="Comic Sans MS" pitchFamily="66" charset="0"/>
              </a:rPr>
              <a:t> – BUT…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2214546" y="4416990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5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b="1" dirty="0" smtClean="0">
                <a:latin typeface="Comic Sans MS" pitchFamily="66" charset="0"/>
              </a:rPr>
              <a:t>C</a:t>
            </a:r>
            <a:r>
              <a:rPr lang="pl-PL" dirty="0" smtClean="0">
                <a:latin typeface="Comic Sans MS" pitchFamily="66" charset="0"/>
              </a:rPr>
              <a:t> – PENT…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3714744" y="407194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6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b="1" dirty="0" smtClean="0">
                <a:latin typeface="Comic Sans MS" pitchFamily="66" charset="0"/>
              </a:rPr>
              <a:t>C</a:t>
            </a:r>
            <a:r>
              <a:rPr lang="pl-PL" dirty="0" smtClean="0">
                <a:latin typeface="Comic Sans MS" pitchFamily="66" charset="0"/>
              </a:rPr>
              <a:t> – HEKS…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5214942" y="4572008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7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b="1" dirty="0" smtClean="0">
                <a:latin typeface="Comic Sans MS" pitchFamily="66" charset="0"/>
              </a:rPr>
              <a:t>C</a:t>
            </a:r>
            <a:r>
              <a:rPr lang="pl-PL" dirty="0" smtClean="0">
                <a:latin typeface="Comic Sans MS" pitchFamily="66" charset="0"/>
              </a:rPr>
              <a:t> – HEPT…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6072198" y="507207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8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b="1" dirty="0" smtClean="0">
                <a:latin typeface="Comic Sans MS" pitchFamily="66" charset="0"/>
              </a:rPr>
              <a:t>C</a:t>
            </a:r>
            <a:r>
              <a:rPr lang="pl-PL" dirty="0" smtClean="0">
                <a:latin typeface="Comic Sans MS" pitchFamily="66" charset="0"/>
              </a:rPr>
              <a:t> – OKT…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47" name="pole tekstowe 46"/>
          <p:cNvSpPr txBox="1"/>
          <p:nvPr/>
        </p:nvSpPr>
        <p:spPr>
          <a:xfrm>
            <a:off x="6786578" y="5643578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9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b="1" dirty="0" smtClean="0">
                <a:latin typeface="Comic Sans MS" pitchFamily="66" charset="0"/>
              </a:rPr>
              <a:t>C</a:t>
            </a:r>
            <a:r>
              <a:rPr lang="pl-PL" dirty="0" smtClean="0">
                <a:latin typeface="Comic Sans MS" pitchFamily="66" charset="0"/>
              </a:rPr>
              <a:t> – NON…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7286644" y="6143644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10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b="1" dirty="0" smtClean="0">
                <a:latin typeface="Comic Sans MS" pitchFamily="66" charset="0"/>
              </a:rPr>
              <a:t>C</a:t>
            </a:r>
            <a:r>
              <a:rPr lang="pl-PL" dirty="0" smtClean="0">
                <a:latin typeface="Comic Sans MS" pitchFamily="66" charset="0"/>
              </a:rPr>
              <a:t> – DEK…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49" name="pole tekstowe 48"/>
          <p:cNvSpPr txBox="1"/>
          <p:nvPr/>
        </p:nvSpPr>
        <p:spPr>
          <a:xfrm>
            <a:off x="142844" y="6417254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1</a:t>
            </a: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b="1" dirty="0" smtClean="0">
                <a:latin typeface="Comic Sans MS" pitchFamily="66" charset="0"/>
              </a:rPr>
              <a:t>C</a:t>
            </a:r>
            <a:r>
              <a:rPr lang="pl-PL" dirty="0" smtClean="0">
                <a:latin typeface="Comic Sans MS" pitchFamily="66" charset="0"/>
              </a:rPr>
              <a:t> – MET…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51" name="pole tekstowe 50"/>
          <p:cNvSpPr txBox="1"/>
          <p:nvPr/>
        </p:nvSpPr>
        <p:spPr>
          <a:xfrm>
            <a:off x="6715140" y="1928802"/>
            <a:ext cx="23070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kolejne </a:t>
            </a:r>
          </a:p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węglowodory</a:t>
            </a:r>
          </a:p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różniące się o </a:t>
            </a:r>
          </a:p>
          <a:p>
            <a:pPr algn="ctr"/>
            <a:r>
              <a:rPr lang="pl-PL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CH</a:t>
            </a:r>
            <a:r>
              <a:rPr lang="pl-PL" sz="20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</a:t>
            </a:r>
          </a:p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tworzą</a:t>
            </a:r>
          </a:p>
          <a:p>
            <a:pPr algn="ctr"/>
            <a:r>
              <a:rPr lang="pl-PL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szereg</a:t>
            </a:r>
          </a:p>
          <a:p>
            <a:pPr algn="ctr"/>
            <a:r>
              <a:rPr lang="pl-PL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HOMOLOGICZNY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714348" y="3143248"/>
            <a:ext cx="498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Szeregi  HOMOLOGICZNE  węglowodorów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zawierają w nazwach związków przedrostki: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pole tekstowe 52"/>
          <p:cNvSpPr txBox="1"/>
          <p:nvPr/>
        </p:nvSpPr>
        <p:spPr>
          <a:xfrm>
            <a:off x="3071802" y="5429264"/>
            <a:ext cx="2788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oraz odpowiednią 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końcówkę: AN , EN , YN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142852"/>
            <a:ext cx="31582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 węgli </a:t>
            </a:r>
            <a:r>
              <a:rPr lang="pl-PL" sz="2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 cząsteczce </a:t>
            </a:r>
            <a:r>
              <a:rPr lang="pl-PL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ma</a:t>
            </a:r>
            <a:endParaRPr lang="pl-PL" sz="2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45124" y="1240681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357290" y="1240681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57422" y="1240681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357554" y="1240681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357686" y="1240681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1406" y="1955061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3" name="Grupa 52"/>
          <p:cNvGrpSpPr/>
          <p:nvPr/>
        </p:nvGrpSpPr>
        <p:grpSpPr>
          <a:xfrm>
            <a:off x="1000100" y="2812317"/>
            <a:ext cx="4573121" cy="830997"/>
            <a:chOff x="1000100" y="2571744"/>
            <a:chExt cx="4573121" cy="830997"/>
          </a:xfrm>
        </p:grpSpPr>
        <p:sp>
          <p:nvSpPr>
            <p:cNvPr id="15" name="Prostokąt 14"/>
            <p:cNvSpPr/>
            <p:nvPr/>
          </p:nvSpPr>
          <p:spPr>
            <a:xfrm>
              <a:off x="1000100" y="2571744"/>
              <a:ext cx="57259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1999143" y="2571744"/>
              <a:ext cx="57259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3000364" y="2571744"/>
              <a:ext cx="57259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4000496" y="2571744"/>
              <a:ext cx="57259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5000628" y="2571744"/>
              <a:ext cx="57259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23" name="Prostokąt 22"/>
          <p:cNvSpPr/>
          <p:nvPr/>
        </p:nvSpPr>
        <p:spPr>
          <a:xfrm>
            <a:off x="5856795" y="1955061"/>
            <a:ext cx="572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9" name="Grupa 51"/>
          <p:cNvGrpSpPr/>
          <p:nvPr/>
        </p:nvGrpSpPr>
        <p:grpSpPr>
          <a:xfrm>
            <a:off x="1000100" y="1026367"/>
            <a:ext cx="4573121" cy="857256"/>
            <a:chOff x="1000100" y="785794"/>
            <a:chExt cx="4573121" cy="857256"/>
          </a:xfrm>
        </p:grpSpPr>
        <p:sp>
          <p:nvSpPr>
            <p:cNvPr id="17" name="Prostokąt 16"/>
            <p:cNvSpPr/>
            <p:nvPr/>
          </p:nvSpPr>
          <p:spPr>
            <a:xfrm>
              <a:off x="1000100" y="785794"/>
              <a:ext cx="57259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2071670" y="812053"/>
              <a:ext cx="42862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l-PL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3000364" y="785794"/>
              <a:ext cx="57259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5000628" y="785794"/>
              <a:ext cx="57259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4000496" y="812053"/>
              <a:ext cx="57259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38" name="Prostokąt 37"/>
          <p:cNvSpPr/>
          <p:nvPr/>
        </p:nvSpPr>
        <p:spPr>
          <a:xfrm>
            <a:off x="3857620" y="142852"/>
            <a:ext cx="131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4616141" y="142852"/>
            <a:ext cx="1313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5715008" y="139463"/>
            <a:ext cx="1313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6830719" y="142852"/>
            <a:ext cx="13131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7902290" y="142852"/>
            <a:ext cx="131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6929454" y="935164"/>
            <a:ext cx="14141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baseline="-250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pl-PL" sz="40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6858016" y="1928802"/>
            <a:ext cx="1584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 Black" pitchFamily="34" charset="0"/>
              </a:rPr>
              <a:t>PENT</a:t>
            </a:r>
            <a:r>
              <a:rPr lang="pl-PL" sz="2400" dirty="0" smtClean="0">
                <a:solidFill>
                  <a:srgbClr val="C00000"/>
                </a:solidFill>
                <a:latin typeface="Arial Black" pitchFamily="34" charset="0"/>
              </a:rPr>
              <a:t>AN</a:t>
            </a:r>
            <a:endParaRPr lang="pl-PL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9" name="pole tekstowe 58"/>
          <p:cNvSpPr txBox="1"/>
          <p:nvPr/>
        </p:nvSpPr>
        <p:spPr>
          <a:xfrm>
            <a:off x="6929454" y="3643314"/>
            <a:ext cx="1882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z 5 węgli </a:t>
            </a:r>
          </a:p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można zbudować</a:t>
            </a:r>
          </a:p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inną strukturę</a:t>
            </a:r>
            <a:endParaRPr lang="pl-PL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857224" y="4143380"/>
            <a:ext cx="1714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endParaRPr lang="pl-PL" sz="5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2143108" y="4143380"/>
            <a:ext cx="1714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endParaRPr lang="pl-PL" sz="5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Prostokąt 61"/>
          <p:cNvSpPr/>
          <p:nvPr/>
        </p:nvSpPr>
        <p:spPr>
          <a:xfrm>
            <a:off x="3428992" y="4143380"/>
            <a:ext cx="1714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endParaRPr lang="pl-PL" sz="5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4857752" y="4148744"/>
            <a:ext cx="857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pl-PL" sz="5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Prostokąt 63"/>
          <p:cNvSpPr/>
          <p:nvPr/>
        </p:nvSpPr>
        <p:spPr>
          <a:xfrm>
            <a:off x="1785918" y="5007130"/>
            <a:ext cx="1714512" cy="15286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0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8000" b="1" cap="none" spc="0" baseline="30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pl-PL" sz="8000" b="1" cap="none" spc="0" baseline="30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5" name="Prostokąt 64"/>
          <p:cNvSpPr/>
          <p:nvPr/>
        </p:nvSpPr>
        <p:spPr>
          <a:xfrm>
            <a:off x="4000496" y="4214818"/>
            <a:ext cx="7360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r>
              <a:rPr lang="pl-PL" sz="48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2</a:t>
            </a:r>
            <a:endParaRPr lang="pl-PL" sz="48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66" name="Prostokąt 65"/>
          <p:cNvSpPr/>
          <p:nvPr/>
        </p:nvSpPr>
        <p:spPr>
          <a:xfrm>
            <a:off x="1428728" y="4214818"/>
            <a:ext cx="7361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r>
              <a:rPr lang="pl-PL" sz="48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3</a:t>
            </a:r>
            <a:endParaRPr lang="pl-PL" sz="48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67" name="Prostokąt 66"/>
          <p:cNvSpPr/>
          <p:nvPr/>
        </p:nvSpPr>
        <p:spPr>
          <a:xfrm>
            <a:off x="2714612" y="4214818"/>
            <a:ext cx="548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endParaRPr lang="pl-PL" sz="48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68" name="Prostokąt 67"/>
          <p:cNvSpPr/>
          <p:nvPr/>
        </p:nvSpPr>
        <p:spPr>
          <a:xfrm>
            <a:off x="5357818" y="4214818"/>
            <a:ext cx="7361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r>
              <a:rPr lang="pl-PL" sz="48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3</a:t>
            </a:r>
            <a:endParaRPr lang="pl-PL" sz="48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69" name="Prostokąt 68"/>
          <p:cNvSpPr/>
          <p:nvPr/>
        </p:nvSpPr>
        <p:spPr>
          <a:xfrm>
            <a:off x="2714612" y="5357826"/>
            <a:ext cx="7361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r>
              <a:rPr lang="pl-PL" sz="48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3</a:t>
            </a:r>
            <a:endParaRPr lang="pl-PL" sz="48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70" name="Prostokąt zaokrąglony 69"/>
          <p:cNvSpPr/>
          <p:nvPr/>
        </p:nvSpPr>
        <p:spPr>
          <a:xfrm>
            <a:off x="1000100" y="4143380"/>
            <a:ext cx="5214974" cy="10001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ole tekstowe 70"/>
          <p:cNvSpPr txBox="1"/>
          <p:nvPr/>
        </p:nvSpPr>
        <p:spPr>
          <a:xfrm>
            <a:off x="4286248" y="6143644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2 – </a:t>
            </a:r>
            <a:r>
              <a:rPr lang="pl-PL" sz="2000" b="1" dirty="0" err="1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metylo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but</a:t>
            </a:r>
            <a:r>
              <a:rPr lang="pl-PL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</a:t>
            </a:r>
            <a:endParaRPr lang="pl-PL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4" grpId="0"/>
      <p:bldP spid="23" grpId="0"/>
      <p:bldP spid="38" grpId="0"/>
      <p:bldP spid="39" grpId="0"/>
      <p:bldP spid="40" grpId="0"/>
      <p:bldP spid="41" grpId="0"/>
      <p:bldP spid="42" grpId="0"/>
      <p:bldP spid="43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28926" y="2643182"/>
            <a:ext cx="1643074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 </a:t>
            </a:r>
            <a:endParaRPr lang="pl-PL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928926" y="35718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6</a:t>
            </a:r>
            <a:endParaRPr lang="pl-PL" sz="3600" b="1" dirty="0"/>
          </a:p>
        </p:txBody>
      </p:sp>
      <p:sp>
        <p:nvSpPr>
          <p:cNvPr id="4" name="Prostokąt 3"/>
          <p:cNvSpPr/>
          <p:nvPr/>
        </p:nvSpPr>
        <p:spPr>
          <a:xfrm>
            <a:off x="3503402" y="1883623"/>
            <a:ext cx="58549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pl-PL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rupa główna = 4 elektrony </a:t>
            </a:r>
          </a:p>
          <a:p>
            <a:pPr algn="ctr"/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</a:t>
            </a:r>
            <a:r>
              <a:rPr lang="pl-PL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 ostatniej powłoce</a:t>
            </a:r>
            <a:endParaRPr lang="pl-PL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536342" y="2928934"/>
            <a:ext cx="383649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okres = </a:t>
            </a:r>
            <a:r>
              <a:rPr lang="pl-PL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powłoki </a:t>
            </a:r>
          </a:p>
          <a:p>
            <a:pPr algn="ctr"/>
            <a:r>
              <a:rPr lang="pl-PL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elektronowe</a:t>
            </a:r>
            <a:endParaRPr lang="pl-PL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647723" y="385762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endParaRPr lang="pl-P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357554" y="1643050"/>
            <a:ext cx="777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IV</a:t>
            </a:r>
            <a:endParaRPr lang="pl-PL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8" name="Grupa 12"/>
          <p:cNvGrpSpPr/>
          <p:nvPr/>
        </p:nvGrpSpPr>
        <p:grpSpPr>
          <a:xfrm>
            <a:off x="2928926" y="1571612"/>
            <a:ext cx="1643868" cy="3285354"/>
            <a:chOff x="2928926" y="1571612"/>
            <a:chExt cx="1643868" cy="3285354"/>
          </a:xfrm>
        </p:grpSpPr>
        <p:cxnSp>
          <p:nvCxnSpPr>
            <p:cNvPr id="9" name="Łącznik prosty 8"/>
            <p:cNvCxnSpPr/>
            <p:nvPr/>
          </p:nvCxnSpPr>
          <p:spPr>
            <a:xfrm rot="5400000">
              <a:off x="1286646" y="3213892"/>
              <a:ext cx="3285354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5400000">
              <a:off x="2929720" y="3213892"/>
              <a:ext cx="3285354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a 13"/>
          <p:cNvGrpSpPr/>
          <p:nvPr/>
        </p:nvGrpSpPr>
        <p:grpSpPr>
          <a:xfrm rot="5400000">
            <a:off x="2857091" y="1786323"/>
            <a:ext cx="1571636" cy="3285354"/>
            <a:chOff x="2928926" y="1571612"/>
            <a:chExt cx="1643868" cy="3285354"/>
          </a:xfrm>
        </p:grpSpPr>
        <p:cxnSp>
          <p:nvCxnSpPr>
            <p:cNvPr id="15" name="Łącznik prosty 14"/>
            <p:cNvCxnSpPr/>
            <p:nvPr/>
          </p:nvCxnSpPr>
          <p:spPr>
            <a:xfrm rot="5400000">
              <a:off x="1286646" y="3213892"/>
              <a:ext cx="3285354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5400000">
              <a:off x="2929720" y="3213892"/>
              <a:ext cx="3285354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ole tekstowe 16"/>
          <p:cNvSpPr txBox="1"/>
          <p:nvPr/>
        </p:nvSpPr>
        <p:spPr>
          <a:xfrm>
            <a:off x="3286116" y="4786322"/>
            <a:ext cx="53085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elektronów krąży na </a:t>
            </a:r>
            <a:r>
              <a:rPr lang="pl-PL" sz="2800" b="1" dirty="0" smtClean="0"/>
              <a:t>dwóch</a:t>
            </a:r>
            <a:r>
              <a:rPr lang="pl-PL" sz="2400" b="1" dirty="0" smtClean="0"/>
              <a:t> powłokach</a:t>
            </a:r>
          </a:p>
          <a:p>
            <a:r>
              <a:rPr lang="pl-PL" sz="2400" b="1" dirty="0" smtClean="0"/>
              <a:t>protonów siedzi w jądrze atomu</a:t>
            </a:r>
            <a:endParaRPr lang="pl-PL" sz="2400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087331" y="5824855"/>
            <a:ext cx="4663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u  to średnia masa izotopów  węgla</a:t>
            </a:r>
            <a:endParaRPr lang="pl-P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0" y="77908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Informacje o </a:t>
            </a:r>
            <a:r>
              <a:rPr lang="pl-PL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atmie</a:t>
            </a:r>
            <a:r>
              <a:rPr lang="pl-PL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węgla z Układu Okresowego Pierwiastków.</a:t>
            </a:r>
            <a:endParaRPr lang="pl-PL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20259E-6 L -0.0007 0.194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1351E-6 L 0.00313 0.2920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5" grpId="0"/>
      <p:bldP spid="6" grpId="0"/>
      <p:bldP spid="6" grpId="1"/>
      <p:bldP spid="7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5774380" y="555103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71968" y="1563704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857884" y="2643182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449107" y="2269615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7060264" y="1555235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" name="Grupa 54"/>
          <p:cNvGrpSpPr/>
          <p:nvPr/>
        </p:nvGrpSpPr>
        <p:grpSpPr>
          <a:xfrm>
            <a:off x="7746211" y="1357298"/>
            <a:ext cx="1397789" cy="2539014"/>
            <a:chOff x="7746243" y="3445377"/>
            <a:chExt cx="1397789" cy="2539014"/>
          </a:xfrm>
        </p:grpSpPr>
        <p:sp>
          <p:nvSpPr>
            <p:cNvPr id="28" name="Prostokąt 27"/>
            <p:cNvSpPr/>
            <p:nvPr/>
          </p:nvSpPr>
          <p:spPr>
            <a:xfrm>
              <a:off x="7746243" y="3445377"/>
              <a:ext cx="54053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8603499" y="4374071"/>
              <a:ext cx="54053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30" name="Prostokąt 29"/>
            <p:cNvSpPr/>
            <p:nvPr/>
          </p:nvSpPr>
          <p:spPr>
            <a:xfrm>
              <a:off x="7746243" y="5214950"/>
              <a:ext cx="54053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3" name="Grupa 55"/>
          <p:cNvGrpSpPr/>
          <p:nvPr/>
        </p:nvGrpSpPr>
        <p:grpSpPr>
          <a:xfrm>
            <a:off x="5643570" y="3429000"/>
            <a:ext cx="2255045" cy="1643074"/>
            <a:chOff x="5541161" y="5357826"/>
            <a:chExt cx="2255045" cy="1643074"/>
          </a:xfrm>
        </p:grpSpPr>
        <p:sp>
          <p:nvSpPr>
            <p:cNvPr id="31" name="Prostokąt 30"/>
            <p:cNvSpPr/>
            <p:nvPr/>
          </p:nvSpPr>
          <p:spPr>
            <a:xfrm>
              <a:off x="7255673" y="5357826"/>
              <a:ext cx="54053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32" name="Prostokąt 31"/>
            <p:cNvSpPr/>
            <p:nvPr/>
          </p:nvSpPr>
          <p:spPr>
            <a:xfrm>
              <a:off x="6429388" y="6231459"/>
              <a:ext cx="54053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5541161" y="5357826"/>
              <a:ext cx="54053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4" name="Grupa 56"/>
          <p:cNvGrpSpPr/>
          <p:nvPr/>
        </p:nvGrpSpPr>
        <p:grpSpPr>
          <a:xfrm>
            <a:off x="4357654" y="1340921"/>
            <a:ext cx="1397789" cy="2555391"/>
            <a:chOff x="4357686" y="3429000"/>
            <a:chExt cx="1397789" cy="2555391"/>
          </a:xfrm>
        </p:grpSpPr>
        <p:sp>
          <p:nvSpPr>
            <p:cNvPr id="34" name="Prostokąt 33"/>
            <p:cNvSpPr/>
            <p:nvPr/>
          </p:nvSpPr>
          <p:spPr>
            <a:xfrm>
              <a:off x="5214942" y="5214950"/>
              <a:ext cx="54053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4357686" y="4429132"/>
              <a:ext cx="54053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5214942" y="3429000"/>
              <a:ext cx="54053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5" name="Grupa 53"/>
          <p:cNvGrpSpPr/>
          <p:nvPr/>
        </p:nvGrpSpPr>
        <p:grpSpPr>
          <a:xfrm>
            <a:off x="5572100" y="340789"/>
            <a:ext cx="2286016" cy="1769573"/>
            <a:chOff x="5572132" y="2428868"/>
            <a:chExt cx="2286016" cy="1769573"/>
          </a:xfrm>
        </p:grpSpPr>
        <p:sp>
          <p:nvSpPr>
            <p:cNvPr id="26" name="Prostokąt 25"/>
            <p:cNvSpPr/>
            <p:nvPr/>
          </p:nvSpPr>
          <p:spPr>
            <a:xfrm>
              <a:off x="6429388" y="2428868"/>
              <a:ext cx="54053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7317615" y="3429000"/>
              <a:ext cx="54053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37" name="Prostokąt 36"/>
            <p:cNvSpPr/>
            <p:nvPr/>
          </p:nvSpPr>
          <p:spPr>
            <a:xfrm>
              <a:off x="5572132" y="3429000"/>
              <a:ext cx="54053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43" name="Prostokąt 42"/>
          <p:cNvSpPr/>
          <p:nvPr/>
        </p:nvSpPr>
        <p:spPr>
          <a:xfrm>
            <a:off x="2786050" y="214290"/>
            <a:ext cx="14141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baseline="-250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pl-PL" sz="40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0" y="3071810"/>
            <a:ext cx="131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1527707" y="3071810"/>
            <a:ext cx="131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36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1027609" y="4071942"/>
            <a:ext cx="979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1099079" y="2535319"/>
            <a:ext cx="4283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</a:p>
          <a:p>
            <a:pPr algn="ctr"/>
            <a:r>
              <a:rPr lang="pl-PL" sz="36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</a:p>
          <a:p>
            <a:pPr algn="ctr"/>
            <a:r>
              <a:rPr lang="pl-PL" sz="3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pole tekstowe 48"/>
          <p:cNvSpPr txBox="1"/>
          <p:nvPr/>
        </p:nvSpPr>
        <p:spPr>
          <a:xfrm>
            <a:off x="2829979" y="513137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2,2 – </a:t>
            </a:r>
            <a:r>
              <a:rPr lang="pl-PL" sz="2000" b="1" dirty="0" err="1" smtClean="0">
                <a:latin typeface="Arial" pitchFamily="34" charset="0"/>
                <a:cs typeface="Arial" pitchFamily="34" charset="0"/>
              </a:rPr>
              <a:t>dwu</a:t>
            </a:r>
            <a:r>
              <a:rPr lang="pl-PL" sz="2000" b="1" dirty="0" err="1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metylo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prop</a:t>
            </a:r>
            <a:r>
              <a:rPr lang="pl-PL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</a:t>
            </a:r>
            <a:endParaRPr lang="pl-PL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Prostokąt zaokrąglony 49"/>
          <p:cNvSpPr/>
          <p:nvPr/>
        </p:nvSpPr>
        <p:spPr>
          <a:xfrm>
            <a:off x="4357622" y="2055301"/>
            <a:ext cx="4786346" cy="121444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/>
          <p:cNvSpPr/>
          <p:nvPr/>
        </p:nvSpPr>
        <p:spPr>
          <a:xfrm>
            <a:off x="1048018" y="2075067"/>
            <a:ext cx="979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pole tekstowe 58"/>
          <p:cNvSpPr txBox="1"/>
          <p:nvPr/>
        </p:nvSpPr>
        <p:spPr>
          <a:xfrm>
            <a:off x="285720" y="214290"/>
            <a:ext cx="1882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z 5 węgli </a:t>
            </a:r>
          </a:p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można zbudować</a:t>
            </a:r>
          </a:p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kolejną strukturę</a:t>
            </a:r>
            <a:endParaRPr lang="pl-PL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43" grpId="0" animBg="1"/>
      <p:bldP spid="44" grpId="0"/>
      <p:bldP spid="45" grpId="0"/>
      <p:bldP spid="47" grpId="0"/>
      <p:bldP spid="48" grpId="0"/>
      <p:bldP spid="49" grpId="0"/>
      <p:bldP spid="50" grpId="0" animBg="1"/>
      <p:bldP spid="51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06" y="71414"/>
            <a:ext cx="90688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IZOMERY</a:t>
            </a:r>
            <a:r>
              <a:rPr lang="pl-P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pl-P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związki organiczne</a:t>
            </a:r>
            <a:r>
              <a:rPr lang="pl-PL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k</a:t>
            </a:r>
            <a:r>
              <a:rPr lang="pl-PL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tóre mają </a:t>
            </a:r>
            <a:r>
              <a:rPr lang="pl-PL" sz="24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ten sam wzór sumaryczny</a:t>
            </a:r>
            <a:r>
              <a:rPr lang="pl-PL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pl-PL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lecz </a:t>
            </a:r>
            <a:r>
              <a:rPr lang="pl-PL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różnią się wzorem kreskowym</a:t>
            </a:r>
            <a:r>
              <a:rPr lang="pl-PL" sz="2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l-PL" sz="2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1472" y="1792420"/>
            <a:ext cx="35028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 </a:t>
            </a:r>
            <a:r>
              <a:rPr lang="pl-PL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endParaRPr lang="pl-PL" sz="4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14480" y="5884151"/>
            <a:ext cx="63255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p.</a:t>
            </a:r>
            <a:r>
              <a:rPr lang="pl-PL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wzór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pl-PL" sz="24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pasuje do następujących struktur </a:t>
            </a:r>
          </a:p>
          <a:p>
            <a:pPr algn="ctr"/>
            <a:r>
              <a:rPr lang="pl-PL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związków organicznych: </a:t>
            </a:r>
            <a:r>
              <a:rPr lang="pl-PL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pl-PL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lkenów i </a:t>
            </a:r>
            <a:r>
              <a:rPr lang="pl-PL" sz="24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cykloalkanów</a:t>
            </a:r>
            <a:endParaRPr lang="pl-PL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285852" y="1720982"/>
            <a:ext cx="4395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grpSp>
        <p:nvGrpSpPr>
          <p:cNvPr id="6" name="Grupa 15"/>
          <p:cNvGrpSpPr/>
          <p:nvPr/>
        </p:nvGrpSpPr>
        <p:grpSpPr>
          <a:xfrm flipV="1">
            <a:off x="2357422" y="928670"/>
            <a:ext cx="707886" cy="993638"/>
            <a:chOff x="1928794" y="4000504"/>
            <a:chExt cx="707886" cy="993638"/>
          </a:xfrm>
        </p:grpSpPr>
        <p:sp>
          <p:nvSpPr>
            <p:cNvPr id="17" name="Prostokąt 16"/>
            <p:cNvSpPr/>
            <p:nvPr/>
          </p:nvSpPr>
          <p:spPr>
            <a:xfrm>
              <a:off x="2000232" y="4286256"/>
              <a:ext cx="50847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8" name="Prostokąt 17"/>
            <p:cNvSpPr/>
            <p:nvPr/>
          </p:nvSpPr>
          <p:spPr>
            <a:xfrm rot="5400000">
              <a:off x="2062965" y="3866333"/>
              <a:ext cx="43954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4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</a:p>
          </p:txBody>
        </p:sp>
      </p:grpSp>
      <p:grpSp>
        <p:nvGrpSpPr>
          <p:cNvPr id="7" name="Grupa 18"/>
          <p:cNvGrpSpPr/>
          <p:nvPr/>
        </p:nvGrpSpPr>
        <p:grpSpPr>
          <a:xfrm>
            <a:off x="2357422" y="2428868"/>
            <a:ext cx="707886" cy="993638"/>
            <a:chOff x="1928794" y="4000504"/>
            <a:chExt cx="707886" cy="993638"/>
          </a:xfrm>
        </p:grpSpPr>
        <p:sp>
          <p:nvSpPr>
            <p:cNvPr id="20" name="Prostokąt 19"/>
            <p:cNvSpPr/>
            <p:nvPr/>
          </p:nvSpPr>
          <p:spPr>
            <a:xfrm>
              <a:off x="2000232" y="4286256"/>
              <a:ext cx="50847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 rot="5400000">
              <a:off x="2062965" y="3866333"/>
              <a:ext cx="43954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4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</a:p>
          </p:txBody>
        </p:sp>
      </p:grpSp>
      <p:grpSp>
        <p:nvGrpSpPr>
          <p:cNvPr id="8" name="Grupa 21"/>
          <p:cNvGrpSpPr/>
          <p:nvPr/>
        </p:nvGrpSpPr>
        <p:grpSpPr>
          <a:xfrm flipV="1">
            <a:off x="6143636" y="857232"/>
            <a:ext cx="707886" cy="993638"/>
            <a:chOff x="1928794" y="4000504"/>
            <a:chExt cx="707886" cy="993638"/>
          </a:xfrm>
        </p:grpSpPr>
        <p:sp>
          <p:nvSpPr>
            <p:cNvPr id="23" name="Prostokąt 22"/>
            <p:cNvSpPr/>
            <p:nvPr/>
          </p:nvSpPr>
          <p:spPr>
            <a:xfrm>
              <a:off x="2000232" y="4286256"/>
              <a:ext cx="50847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4" name="Prostokąt 23"/>
            <p:cNvSpPr/>
            <p:nvPr/>
          </p:nvSpPr>
          <p:spPr>
            <a:xfrm rot="5400000">
              <a:off x="2062965" y="3866333"/>
              <a:ext cx="43954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4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</a:p>
          </p:txBody>
        </p:sp>
      </p:grpSp>
      <p:grpSp>
        <p:nvGrpSpPr>
          <p:cNvPr id="9" name="Grupa 24"/>
          <p:cNvGrpSpPr/>
          <p:nvPr/>
        </p:nvGrpSpPr>
        <p:grpSpPr>
          <a:xfrm>
            <a:off x="3143240" y="2435362"/>
            <a:ext cx="707886" cy="993638"/>
            <a:chOff x="1928794" y="4000504"/>
            <a:chExt cx="707886" cy="993638"/>
          </a:xfrm>
        </p:grpSpPr>
        <p:sp>
          <p:nvSpPr>
            <p:cNvPr id="26" name="Prostokąt 25"/>
            <p:cNvSpPr/>
            <p:nvPr/>
          </p:nvSpPr>
          <p:spPr>
            <a:xfrm>
              <a:off x="2000232" y="4286256"/>
              <a:ext cx="50847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7" name="Prostokąt 26"/>
            <p:cNvSpPr/>
            <p:nvPr/>
          </p:nvSpPr>
          <p:spPr>
            <a:xfrm rot="5400000">
              <a:off x="2062965" y="3866333"/>
              <a:ext cx="43954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4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</a:p>
          </p:txBody>
        </p:sp>
      </p:grpSp>
      <p:sp>
        <p:nvSpPr>
          <p:cNvPr id="28" name="Prostokąt 27"/>
          <p:cNvSpPr/>
          <p:nvPr/>
        </p:nvSpPr>
        <p:spPr>
          <a:xfrm>
            <a:off x="142844" y="1863858"/>
            <a:ext cx="508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3929058" y="1857364"/>
            <a:ext cx="508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5141083" y="1720982"/>
            <a:ext cx="35028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 </a:t>
            </a:r>
            <a:r>
              <a:rPr lang="pl-PL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endParaRPr lang="pl-PL" sz="4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6632786" y="1649544"/>
            <a:ext cx="4395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4714876" y="1785926"/>
            <a:ext cx="508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10" name="Grupa 32"/>
          <p:cNvGrpSpPr/>
          <p:nvPr/>
        </p:nvGrpSpPr>
        <p:grpSpPr>
          <a:xfrm flipV="1">
            <a:off x="5357818" y="857232"/>
            <a:ext cx="707886" cy="993638"/>
            <a:chOff x="1928794" y="4000504"/>
            <a:chExt cx="707886" cy="993638"/>
          </a:xfrm>
        </p:grpSpPr>
        <p:sp>
          <p:nvSpPr>
            <p:cNvPr id="34" name="Prostokąt 33"/>
            <p:cNvSpPr/>
            <p:nvPr/>
          </p:nvSpPr>
          <p:spPr>
            <a:xfrm>
              <a:off x="2000232" y="4286256"/>
              <a:ext cx="50847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35" name="Prostokąt 34"/>
            <p:cNvSpPr/>
            <p:nvPr/>
          </p:nvSpPr>
          <p:spPr>
            <a:xfrm rot="5400000">
              <a:off x="2062965" y="3866333"/>
              <a:ext cx="43954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4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</a:p>
          </p:txBody>
        </p:sp>
      </p:grpSp>
      <p:grpSp>
        <p:nvGrpSpPr>
          <p:cNvPr id="11" name="Grupa 35"/>
          <p:cNvGrpSpPr/>
          <p:nvPr/>
        </p:nvGrpSpPr>
        <p:grpSpPr>
          <a:xfrm>
            <a:off x="5435750" y="2363924"/>
            <a:ext cx="707886" cy="993638"/>
            <a:chOff x="1928794" y="4000504"/>
            <a:chExt cx="707886" cy="993638"/>
          </a:xfrm>
        </p:grpSpPr>
        <p:sp>
          <p:nvSpPr>
            <p:cNvPr id="37" name="Prostokąt 36"/>
            <p:cNvSpPr/>
            <p:nvPr/>
          </p:nvSpPr>
          <p:spPr>
            <a:xfrm>
              <a:off x="2000232" y="4286256"/>
              <a:ext cx="50847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38" name="Prostokąt 37"/>
            <p:cNvSpPr/>
            <p:nvPr/>
          </p:nvSpPr>
          <p:spPr>
            <a:xfrm rot="5400000">
              <a:off x="2062965" y="3866333"/>
              <a:ext cx="43954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4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</a:p>
          </p:txBody>
        </p:sp>
      </p:grpSp>
      <p:grpSp>
        <p:nvGrpSpPr>
          <p:cNvPr id="12" name="Grupa 38"/>
          <p:cNvGrpSpPr/>
          <p:nvPr/>
        </p:nvGrpSpPr>
        <p:grpSpPr>
          <a:xfrm flipV="1">
            <a:off x="6929454" y="857232"/>
            <a:ext cx="707886" cy="993638"/>
            <a:chOff x="1928794" y="4000504"/>
            <a:chExt cx="707886" cy="993638"/>
          </a:xfrm>
        </p:grpSpPr>
        <p:sp>
          <p:nvSpPr>
            <p:cNvPr id="40" name="Prostokąt 39"/>
            <p:cNvSpPr/>
            <p:nvPr/>
          </p:nvSpPr>
          <p:spPr>
            <a:xfrm>
              <a:off x="2000232" y="4286256"/>
              <a:ext cx="50847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41" name="Prostokąt 40"/>
            <p:cNvSpPr/>
            <p:nvPr/>
          </p:nvSpPr>
          <p:spPr>
            <a:xfrm rot="5400000">
              <a:off x="2062965" y="3866333"/>
              <a:ext cx="43954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4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</a:p>
          </p:txBody>
        </p:sp>
      </p:grpSp>
      <p:grpSp>
        <p:nvGrpSpPr>
          <p:cNvPr id="13" name="Grupa 44"/>
          <p:cNvGrpSpPr/>
          <p:nvPr/>
        </p:nvGrpSpPr>
        <p:grpSpPr>
          <a:xfrm flipV="1">
            <a:off x="7721766" y="857232"/>
            <a:ext cx="707886" cy="993638"/>
            <a:chOff x="1928794" y="4000504"/>
            <a:chExt cx="707886" cy="993638"/>
          </a:xfrm>
        </p:grpSpPr>
        <p:sp>
          <p:nvSpPr>
            <p:cNvPr id="46" name="Prostokąt 45"/>
            <p:cNvSpPr/>
            <p:nvPr/>
          </p:nvSpPr>
          <p:spPr>
            <a:xfrm>
              <a:off x="2000232" y="4286256"/>
              <a:ext cx="50847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47" name="Prostokąt 46"/>
            <p:cNvSpPr/>
            <p:nvPr/>
          </p:nvSpPr>
          <p:spPr>
            <a:xfrm rot="5400000">
              <a:off x="2062965" y="3866333"/>
              <a:ext cx="43954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4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</a:p>
          </p:txBody>
        </p:sp>
      </p:grpSp>
      <p:grpSp>
        <p:nvGrpSpPr>
          <p:cNvPr id="14" name="Grupa 47"/>
          <p:cNvGrpSpPr/>
          <p:nvPr/>
        </p:nvGrpSpPr>
        <p:grpSpPr>
          <a:xfrm>
            <a:off x="7715272" y="2363924"/>
            <a:ext cx="707886" cy="993638"/>
            <a:chOff x="1928794" y="4000504"/>
            <a:chExt cx="707886" cy="993638"/>
          </a:xfrm>
        </p:grpSpPr>
        <p:sp>
          <p:nvSpPr>
            <p:cNvPr id="49" name="Prostokąt 48"/>
            <p:cNvSpPr/>
            <p:nvPr/>
          </p:nvSpPr>
          <p:spPr>
            <a:xfrm>
              <a:off x="2000232" y="4286256"/>
              <a:ext cx="50847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50" name="Prostokąt 49"/>
            <p:cNvSpPr/>
            <p:nvPr/>
          </p:nvSpPr>
          <p:spPr>
            <a:xfrm rot="5400000">
              <a:off x="2062965" y="3866333"/>
              <a:ext cx="43954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4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</a:p>
          </p:txBody>
        </p:sp>
      </p:grpSp>
      <p:sp>
        <p:nvSpPr>
          <p:cNvPr id="51" name="Prostokąt 50"/>
          <p:cNvSpPr/>
          <p:nvPr/>
        </p:nvSpPr>
        <p:spPr>
          <a:xfrm>
            <a:off x="8501090" y="1792420"/>
            <a:ext cx="508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2" name="Prostokąt 51"/>
          <p:cNvSpPr/>
          <p:nvPr/>
        </p:nvSpPr>
        <p:spPr>
          <a:xfrm>
            <a:off x="645441" y="3714752"/>
            <a:ext cx="2497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 </a:t>
            </a:r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 </a:t>
            </a:r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endParaRPr lang="pl-PL" sz="4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5" name="Grupa 69"/>
          <p:cNvGrpSpPr/>
          <p:nvPr/>
        </p:nvGrpSpPr>
        <p:grpSpPr>
          <a:xfrm>
            <a:off x="1500166" y="4357694"/>
            <a:ext cx="707886" cy="993638"/>
            <a:chOff x="1285852" y="5357826"/>
            <a:chExt cx="707886" cy="993638"/>
          </a:xfrm>
        </p:grpSpPr>
        <p:sp>
          <p:nvSpPr>
            <p:cNvPr id="56" name="Prostokąt 55"/>
            <p:cNvSpPr/>
            <p:nvPr/>
          </p:nvSpPr>
          <p:spPr>
            <a:xfrm rot="5400000">
              <a:off x="1420023" y="5223655"/>
              <a:ext cx="43954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4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</a:p>
          </p:txBody>
        </p:sp>
        <p:sp>
          <p:nvSpPr>
            <p:cNvPr id="57" name="Prostokąt 56"/>
            <p:cNvSpPr/>
            <p:nvPr/>
          </p:nvSpPr>
          <p:spPr>
            <a:xfrm>
              <a:off x="1357290" y="5643578"/>
              <a:ext cx="57099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 </a:t>
              </a:r>
              <a:endPara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60" name="Prostokąt 59"/>
          <p:cNvSpPr/>
          <p:nvPr/>
        </p:nvSpPr>
        <p:spPr>
          <a:xfrm>
            <a:off x="2285984" y="3643314"/>
            <a:ext cx="4395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grpSp>
        <p:nvGrpSpPr>
          <p:cNvPr id="16" name="Grupa 60"/>
          <p:cNvGrpSpPr/>
          <p:nvPr/>
        </p:nvGrpSpPr>
        <p:grpSpPr>
          <a:xfrm flipV="1">
            <a:off x="3143240" y="928670"/>
            <a:ext cx="707886" cy="993638"/>
            <a:chOff x="1928794" y="4000504"/>
            <a:chExt cx="707886" cy="993638"/>
          </a:xfrm>
        </p:grpSpPr>
        <p:sp>
          <p:nvSpPr>
            <p:cNvPr id="62" name="Prostokąt 61"/>
            <p:cNvSpPr/>
            <p:nvPr/>
          </p:nvSpPr>
          <p:spPr>
            <a:xfrm>
              <a:off x="2000232" y="4286256"/>
              <a:ext cx="50847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63" name="Prostokąt 62"/>
            <p:cNvSpPr/>
            <p:nvPr/>
          </p:nvSpPr>
          <p:spPr>
            <a:xfrm rot="5400000">
              <a:off x="2062965" y="3866333"/>
              <a:ext cx="43954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4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</a:p>
          </p:txBody>
        </p:sp>
      </p:grpSp>
      <p:grpSp>
        <p:nvGrpSpPr>
          <p:cNvPr id="19" name="Grupa 63"/>
          <p:cNvGrpSpPr/>
          <p:nvPr/>
        </p:nvGrpSpPr>
        <p:grpSpPr>
          <a:xfrm flipV="1">
            <a:off x="785786" y="928670"/>
            <a:ext cx="707886" cy="993638"/>
            <a:chOff x="1928794" y="4000504"/>
            <a:chExt cx="707886" cy="993638"/>
          </a:xfrm>
        </p:grpSpPr>
        <p:sp>
          <p:nvSpPr>
            <p:cNvPr id="65" name="Prostokąt 64"/>
            <p:cNvSpPr/>
            <p:nvPr/>
          </p:nvSpPr>
          <p:spPr>
            <a:xfrm>
              <a:off x="2000232" y="4286256"/>
              <a:ext cx="50847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66" name="Prostokąt 65"/>
            <p:cNvSpPr/>
            <p:nvPr/>
          </p:nvSpPr>
          <p:spPr>
            <a:xfrm rot="5400000">
              <a:off x="2062965" y="3866333"/>
              <a:ext cx="43954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4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</a:p>
          </p:txBody>
        </p:sp>
      </p:grpSp>
      <p:grpSp>
        <p:nvGrpSpPr>
          <p:cNvPr id="22" name="Grupa 66"/>
          <p:cNvGrpSpPr/>
          <p:nvPr/>
        </p:nvGrpSpPr>
        <p:grpSpPr>
          <a:xfrm flipV="1">
            <a:off x="1571604" y="928670"/>
            <a:ext cx="707886" cy="993638"/>
            <a:chOff x="1928794" y="4000504"/>
            <a:chExt cx="707886" cy="993638"/>
          </a:xfrm>
        </p:grpSpPr>
        <p:sp>
          <p:nvSpPr>
            <p:cNvPr id="68" name="Prostokąt 67"/>
            <p:cNvSpPr/>
            <p:nvPr/>
          </p:nvSpPr>
          <p:spPr>
            <a:xfrm>
              <a:off x="2000232" y="4286256"/>
              <a:ext cx="50847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69" name="Prostokąt 68"/>
            <p:cNvSpPr/>
            <p:nvPr/>
          </p:nvSpPr>
          <p:spPr>
            <a:xfrm rot="5400000">
              <a:off x="2062965" y="3866333"/>
              <a:ext cx="43954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4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</a:p>
          </p:txBody>
        </p:sp>
      </p:grpSp>
      <p:sp>
        <p:nvSpPr>
          <p:cNvPr id="71" name="Prostokąt 70"/>
          <p:cNvSpPr/>
          <p:nvPr/>
        </p:nvSpPr>
        <p:spPr>
          <a:xfrm>
            <a:off x="901925" y="3782801"/>
            <a:ext cx="5982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r>
              <a:rPr lang="pl-PL" sz="36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3</a:t>
            </a:r>
            <a:endParaRPr lang="pl-PL" sz="36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72" name="Prostokąt 71"/>
          <p:cNvSpPr/>
          <p:nvPr/>
        </p:nvSpPr>
        <p:spPr>
          <a:xfrm>
            <a:off x="2928926" y="3782801"/>
            <a:ext cx="598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r>
              <a:rPr lang="pl-PL" sz="36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2</a:t>
            </a:r>
            <a:endParaRPr lang="pl-PL" sz="36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73" name="Prostokąt 72"/>
          <p:cNvSpPr/>
          <p:nvPr/>
        </p:nvSpPr>
        <p:spPr>
          <a:xfrm>
            <a:off x="1857356" y="4711495"/>
            <a:ext cx="5982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r>
              <a:rPr lang="pl-PL" sz="36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3</a:t>
            </a:r>
            <a:endParaRPr lang="pl-PL" sz="36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74" name="pole tekstowe 73"/>
          <p:cNvSpPr txBox="1"/>
          <p:nvPr/>
        </p:nvSpPr>
        <p:spPr>
          <a:xfrm>
            <a:off x="500034" y="2643182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but – </a:t>
            </a:r>
            <a:r>
              <a:rPr lang="pl-PL" sz="2000" b="1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pl-PL" sz="2000" b="1" dirty="0" smtClean="0">
                <a:latin typeface="Arial Narrow" pitchFamily="34" charset="0"/>
              </a:rPr>
              <a:t> – </a:t>
            </a:r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en</a:t>
            </a:r>
            <a:r>
              <a:rPr lang="pl-PL" sz="2000" b="1" dirty="0" smtClean="0">
                <a:latin typeface="Arial Narrow" pitchFamily="34" charset="0"/>
              </a:rPr>
              <a:t> 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75" name="pole tekstowe 74"/>
          <p:cNvSpPr txBox="1"/>
          <p:nvPr/>
        </p:nvSpPr>
        <p:spPr>
          <a:xfrm>
            <a:off x="6286512" y="2528824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but – </a:t>
            </a:r>
            <a:r>
              <a:rPr lang="pl-PL" sz="2000" b="1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pl-PL" sz="2000" b="1" dirty="0" smtClean="0">
                <a:latin typeface="Arial Narrow" pitchFamily="34" charset="0"/>
              </a:rPr>
              <a:t> – </a:t>
            </a:r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en</a:t>
            </a:r>
            <a:r>
              <a:rPr lang="pl-PL" sz="2000" b="1" dirty="0" smtClean="0">
                <a:latin typeface="Arial Narrow" pitchFamily="34" charset="0"/>
              </a:rPr>
              <a:t> 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76" name="pole tekstowe 75"/>
          <p:cNvSpPr txBox="1"/>
          <p:nvPr/>
        </p:nvSpPr>
        <p:spPr>
          <a:xfrm>
            <a:off x="214282" y="5429264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pl-PL" sz="2000" b="1" dirty="0" smtClean="0">
                <a:latin typeface="Arial Narrow" pitchFamily="34" charset="0"/>
              </a:rPr>
              <a:t> – </a:t>
            </a:r>
            <a:r>
              <a:rPr lang="pl-PL" sz="2000" b="1" dirty="0" err="1" smtClean="0">
                <a:solidFill>
                  <a:srgbClr val="33CC33"/>
                </a:solidFill>
                <a:latin typeface="Arial Narrow" pitchFamily="34" charset="0"/>
              </a:rPr>
              <a:t>metylo</a:t>
            </a:r>
            <a:r>
              <a:rPr lang="pl-PL" sz="2000" b="1" dirty="0" smtClean="0">
                <a:latin typeface="Arial Narrow" pitchFamily="34" charset="0"/>
              </a:rPr>
              <a:t> prop</a:t>
            </a:r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en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7" name="Prostokąt 76"/>
          <p:cNvSpPr/>
          <p:nvPr/>
        </p:nvSpPr>
        <p:spPr>
          <a:xfrm>
            <a:off x="4000496" y="3286124"/>
            <a:ext cx="1609736" cy="18215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  </a:t>
            </a:r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endParaRPr lang="pl-PL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  </a:t>
            </a:r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 </a:t>
            </a:r>
            <a:r>
              <a:rPr lang="pl-PL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endParaRPr lang="pl-PL" sz="4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8" name="Prostokąt 77"/>
          <p:cNvSpPr/>
          <p:nvPr/>
        </p:nvSpPr>
        <p:spPr>
          <a:xfrm>
            <a:off x="5214942" y="3929066"/>
            <a:ext cx="320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4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4071934" y="3929066"/>
            <a:ext cx="320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4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Prostokąt 79"/>
          <p:cNvSpPr/>
          <p:nvPr/>
        </p:nvSpPr>
        <p:spPr>
          <a:xfrm>
            <a:off x="4286248" y="4425743"/>
            <a:ext cx="598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r>
              <a:rPr lang="pl-PL" sz="36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2</a:t>
            </a:r>
            <a:endParaRPr lang="pl-PL" sz="36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81" name="Prostokąt 80"/>
          <p:cNvSpPr/>
          <p:nvPr/>
        </p:nvSpPr>
        <p:spPr>
          <a:xfrm>
            <a:off x="5357818" y="4425743"/>
            <a:ext cx="598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r>
              <a:rPr lang="pl-PL" sz="36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2</a:t>
            </a:r>
            <a:endParaRPr lang="pl-PL" sz="36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82" name="Prostokąt 81"/>
          <p:cNvSpPr/>
          <p:nvPr/>
        </p:nvSpPr>
        <p:spPr>
          <a:xfrm>
            <a:off x="5357818" y="3500438"/>
            <a:ext cx="598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r>
              <a:rPr lang="pl-PL" sz="36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2</a:t>
            </a:r>
            <a:endParaRPr lang="pl-PL" sz="36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83" name="Prostokąt 82"/>
          <p:cNvSpPr/>
          <p:nvPr/>
        </p:nvSpPr>
        <p:spPr>
          <a:xfrm>
            <a:off x="4286248" y="3500438"/>
            <a:ext cx="598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r>
              <a:rPr lang="pl-PL" sz="36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2</a:t>
            </a:r>
            <a:endParaRPr lang="pl-PL" sz="36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84" name="pole tekstowe 83"/>
          <p:cNvSpPr txBox="1"/>
          <p:nvPr/>
        </p:nvSpPr>
        <p:spPr>
          <a:xfrm>
            <a:off x="4000496" y="5214950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>
                <a:solidFill>
                  <a:srgbClr val="800080"/>
                </a:solidFill>
                <a:latin typeface="Arial Narrow" pitchFamily="34" charset="0"/>
              </a:rPr>
              <a:t>cyklo</a:t>
            </a:r>
            <a:r>
              <a:rPr lang="pl-PL" sz="2000" b="1" dirty="0" smtClean="0">
                <a:latin typeface="Arial Narrow" pitchFamily="34" charset="0"/>
              </a:rPr>
              <a:t> but</a:t>
            </a:r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an</a:t>
            </a:r>
            <a:r>
              <a:rPr lang="pl-PL" sz="2000" b="1" dirty="0" smtClean="0">
                <a:latin typeface="Arial Narrow" pitchFamily="34" charset="0"/>
              </a:rPr>
              <a:t> 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87" name="Prostokąt 86"/>
          <p:cNvSpPr/>
          <p:nvPr/>
        </p:nvSpPr>
        <p:spPr>
          <a:xfrm>
            <a:off x="6357950" y="4649940"/>
            <a:ext cx="570990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endParaRPr lang="pl-PL" sz="40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Prostokąt 87"/>
          <p:cNvSpPr/>
          <p:nvPr/>
        </p:nvSpPr>
        <p:spPr>
          <a:xfrm>
            <a:off x="7572396" y="4643446"/>
            <a:ext cx="570990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endParaRPr lang="pl-PL" sz="40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9" name="Prostokąt 88"/>
          <p:cNvSpPr/>
          <p:nvPr/>
        </p:nvSpPr>
        <p:spPr>
          <a:xfrm>
            <a:off x="6929454" y="3714752"/>
            <a:ext cx="570990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endParaRPr lang="pl-PL" sz="40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Prostokąt 89"/>
          <p:cNvSpPr/>
          <p:nvPr/>
        </p:nvSpPr>
        <p:spPr>
          <a:xfrm>
            <a:off x="7929586" y="3500438"/>
            <a:ext cx="570990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endParaRPr lang="pl-PL" sz="4000" b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Prostokąt 90"/>
          <p:cNvSpPr/>
          <p:nvPr/>
        </p:nvSpPr>
        <p:spPr>
          <a:xfrm rot="1766446">
            <a:off x="6715140" y="4143380"/>
            <a:ext cx="320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4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Prostokąt 91"/>
          <p:cNvSpPr/>
          <p:nvPr/>
        </p:nvSpPr>
        <p:spPr>
          <a:xfrm rot="19374107">
            <a:off x="7324784" y="4196161"/>
            <a:ext cx="320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4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Prostokąt 92"/>
          <p:cNvSpPr/>
          <p:nvPr/>
        </p:nvSpPr>
        <p:spPr>
          <a:xfrm rot="5400000">
            <a:off x="7272306" y="4714884"/>
            <a:ext cx="320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4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Prostokąt 93"/>
          <p:cNvSpPr/>
          <p:nvPr/>
        </p:nvSpPr>
        <p:spPr>
          <a:xfrm rot="5400000">
            <a:off x="7629496" y="3557538"/>
            <a:ext cx="320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4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Prostokąt 94"/>
          <p:cNvSpPr/>
          <p:nvPr/>
        </p:nvSpPr>
        <p:spPr>
          <a:xfrm>
            <a:off x="7215206" y="3782801"/>
            <a:ext cx="457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endParaRPr lang="pl-PL" sz="36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96" name="Prostokąt 95"/>
          <p:cNvSpPr/>
          <p:nvPr/>
        </p:nvSpPr>
        <p:spPr>
          <a:xfrm>
            <a:off x="6643702" y="4711495"/>
            <a:ext cx="598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r>
              <a:rPr lang="pl-PL" sz="36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2</a:t>
            </a:r>
            <a:endParaRPr lang="pl-PL" sz="36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97" name="Prostokąt 96"/>
          <p:cNvSpPr/>
          <p:nvPr/>
        </p:nvSpPr>
        <p:spPr>
          <a:xfrm>
            <a:off x="7831411" y="4711495"/>
            <a:ext cx="598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r>
              <a:rPr lang="pl-PL" sz="36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2</a:t>
            </a:r>
            <a:endParaRPr lang="pl-PL" sz="36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98" name="Prostokąt 97"/>
          <p:cNvSpPr/>
          <p:nvPr/>
        </p:nvSpPr>
        <p:spPr>
          <a:xfrm>
            <a:off x="8215338" y="3643314"/>
            <a:ext cx="5982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H</a:t>
            </a:r>
            <a:r>
              <a:rPr lang="pl-PL" sz="36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3</a:t>
            </a:r>
            <a:endParaRPr lang="pl-PL" sz="36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Narrow" pitchFamily="34" charset="0"/>
            </a:endParaRPr>
          </a:p>
        </p:txBody>
      </p:sp>
      <p:sp>
        <p:nvSpPr>
          <p:cNvPr id="99" name="pole tekstowe 98"/>
          <p:cNvSpPr txBox="1"/>
          <p:nvPr/>
        </p:nvSpPr>
        <p:spPr>
          <a:xfrm>
            <a:off x="6500826" y="5357826"/>
            <a:ext cx="2284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>
                <a:solidFill>
                  <a:srgbClr val="33CC33"/>
                </a:solidFill>
                <a:latin typeface="Arial Narrow" pitchFamily="34" charset="0"/>
              </a:rPr>
              <a:t>metylo</a:t>
            </a:r>
            <a:r>
              <a:rPr lang="pl-PL" sz="2000" b="1" dirty="0" smtClean="0">
                <a:latin typeface="Arial Narrow" pitchFamily="34" charset="0"/>
              </a:rPr>
              <a:t> </a:t>
            </a:r>
            <a:r>
              <a:rPr lang="pl-PL" sz="2000" b="1" dirty="0" err="1" smtClean="0">
                <a:solidFill>
                  <a:srgbClr val="800080"/>
                </a:solidFill>
                <a:latin typeface="Arial Narrow" pitchFamily="34" charset="0"/>
              </a:rPr>
              <a:t>cyklo</a:t>
            </a:r>
            <a:r>
              <a:rPr lang="pl-PL" sz="2000" b="1" dirty="0" smtClean="0">
                <a:latin typeface="Arial Narrow" pitchFamily="34" charset="0"/>
              </a:rPr>
              <a:t> prop</a:t>
            </a:r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an</a:t>
            </a:r>
            <a:r>
              <a:rPr lang="pl-PL" sz="2000" b="1" dirty="0" smtClean="0">
                <a:latin typeface="Arial Narrow" pitchFamily="34" charset="0"/>
              </a:rPr>
              <a:t> </a:t>
            </a:r>
            <a:endParaRPr lang="pl-PL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8" grpId="0"/>
      <p:bldP spid="29" grpId="0"/>
      <p:bldP spid="30" grpId="0"/>
      <p:bldP spid="31" grpId="0"/>
      <p:bldP spid="32" grpId="0"/>
      <p:bldP spid="51" grpId="0"/>
      <p:bldP spid="52" grpId="0"/>
      <p:bldP spid="6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7" grpId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4357694"/>
            <a:ext cx="3724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1</a:t>
            </a:r>
            <a:r>
              <a:rPr lang="pl-PL" sz="2400" b="1" dirty="0" smtClean="0">
                <a:latin typeface="Arial Narrow" pitchFamily="34" charset="0"/>
                <a:ea typeface="Times New Roman"/>
                <a:cs typeface="Microsoft Sans Serif" pitchFamily="34" charset="0"/>
              </a:rPr>
              <a:t>-</a:t>
            </a:r>
            <a:r>
              <a:rPr lang="pl-PL" sz="2400" b="1" dirty="0" smtClean="0">
                <a:solidFill>
                  <a:srgbClr val="33CC33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metylo</a:t>
            </a:r>
            <a:r>
              <a:rPr lang="pl-PL" sz="2400" b="1" dirty="0" smtClean="0">
                <a:latin typeface="Arial Narrow" pitchFamily="34" charset="0"/>
                <a:ea typeface="Times New Roman"/>
                <a:cs typeface="Microsoft Sans Serif" pitchFamily="34" charset="0"/>
              </a:rPr>
              <a:t>, </a:t>
            </a:r>
            <a:r>
              <a:rPr lang="pl-PL" sz="2400" b="1" dirty="0" smtClean="0">
                <a:solidFill>
                  <a:srgbClr val="FF0000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3</a:t>
            </a:r>
            <a:r>
              <a:rPr lang="pl-PL" sz="2400" b="1" dirty="0" smtClean="0">
                <a:latin typeface="Arial Narrow" pitchFamily="34" charset="0"/>
                <a:ea typeface="Times New Roman"/>
                <a:cs typeface="Microsoft Sans Serif" pitchFamily="34" charset="0"/>
              </a:rPr>
              <a:t>- </a:t>
            </a:r>
            <a:r>
              <a:rPr lang="pl-PL" sz="2400" b="1" dirty="0" err="1" smtClean="0">
                <a:solidFill>
                  <a:srgbClr val="33CC33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etylo</a:t>
            </a:r>
            <a:r>
              <a:rPr lang="pl-PL" sz="2400" b="1" dirty="0" smtClean="0">
                <a:latin typeface="Arial Narrow" pitchFamily="34" charset="0"/>
                <a:ea typeface="Times New Roman"/>
                <a:cs typeface="Microsoft Sans Serif" pitchFamily="34" charset="0"/>
              </a:rPr>
              <a:t> </a:t>
            </a:r>
            <a:r>
              <a:rPr lang="pl-PL" sz="2400" b="1" dirty="0" err="1" smtClean="0">
                <a:solidFill>
                  <a:srgbClr val="990099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cyklo</a:t>
            </a:r>
            <a:r>
              <a:rPr lang="pl-PL" sz="2400" b="1" dirty="0" smtClean="0">
                <a:latin typeface="Arial Narrow" pitchFamily="34" charset="0"/>
                <a:ea typeface="Times New Roman"/>
                <a:cs typeface="Microsoft Sans Serif" pitchFamily="34" charset="0"/>
              </a:rPr>
              <a:t> </a:t>
            </a:r>
            <a:r>
              <a:rPr lang="pl-PL" sz="2400" b="1" dirty="0" smtClean="0">
                <a:solidFill>
                  <a:srgbClr val="990000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but</a:t>
            </a:r>
            <a:r>
              <a:rPr lang="pl-PL" sz="2400" b="1" dirty="0" smtClean="0">
                <a:solidFill>
                  <a:srgbClr val="C00000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an</a:t>
            </a:r>
            <a:endParaRPr lang="pl-PL" sz="2400" b="1" dirty="0">
              <a:solidFill>
                <a:srgbClr val="C00000"/>
              </a:solidFill>
              <a:latin typeface="Arial Narrow" pitchFamily="34" charset="0"/>
              <a:ea typeface="Times New Roman"/>
              <a:cs typeface="Microsoft Sans Serif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28596" y="159229"/>
            <a:ext cx="10294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grpSp>
        <p:nvGrpSpPr>
          <p:cNvPr id="5" name="Grupa 15"/>
          <p:cNvGrpSpPr/>
          <p:nvPr/>
        </p:nvGrpSpPr>
        <p:grpSpPr>
          <a:xfrm>
            <a:off x="285720" y="984577"/>
            <a:ext cx="1714512" cy="2015795"/>
            <a:chOff x="857224" y="1428736"/>
            <a:chExt cx="1714512" cy="2015795"/>
          </a:xfrm>
        </p:grpSpPr>
        <p:sp>
          <p:nvSpPr>
            <p:cNvPr id="7" name="Prostokąt 6"/>
            <p:cNvSpPr/>
            <p:nvPr/>
          </p:nvSpPr>
          <p:spPr>
            <a:xfrm>
              <a:off x="857224" y="1500174"/>
              <a:ext cx="5517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8" name="Prostokąt 7"/>
            <p:cNvSpPr/>
            <p:nvPr/>
          </p:nvSpPr>
          <p:spPr>
            <a:xfrm>
              <a:off x="2019982" y="1500174"/>
              <a:ext cx="5517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9" name="Prostokąt 8"/>
            <p:cNvSpPr/>
            <p:nvPr/>
          </p:nvSpPr>
          <p:spPr>
            <a:xfrm>
              <a:off x="857224" y="2505670"/>
              <a:ext cx="5517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2019982" y="2505670"/>
              <a:ext cx="5517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1646762" y="1428736"/>
              <a:ext cx="567784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6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1646762" y="2428868"/>
              <a:ext cx="567784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6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2131286" y="2000240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54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</a:t>
              </a: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1059716" y="2000240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54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</a:t>
              </a:r>
            </a:p>
          </p:txBody>
        </p:sp>
      </p:grpSp>
      <p:sp>
        <p:nvSpPr>
          <p:cNvPr id="17" name="Prostokąt 16"/>
          <p:cNvSpPr/>
          <p:nvPr/>
        </p:nvSpPr>
        <p:spPr>
          <a:xfrm>
            <a:off x="488212" y="561313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2146828" y="1984709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2542836" y="2153844"/>
            <a:ext cx="12202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642910" y="1127453"/>
            <a:ext cx="5180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642910" y="2143962"/>
            <a:ext cx="6896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lang="pl-PL" sz="4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2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1785918" y="2143962"/>
            <a:ext cx="5180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1810686" y="1127453"/>
            <a:ext cx="6896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lang="pl-PL" sz="4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2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4719391" y="4643446"/>
            <a:ext cx="4424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1</a:t>
            </a:r>
            <a:r>
              <a:rPr lang="pl-PL" sz="2400" b="1" dirty="0" smtClean="0">
                <a:latin typeface="Arial Narrow" pitchFamily="34" charset="0"/>
                <a:ea typeface="Times New Roman"/>
                <a:cs typeface="Microsoft Sans Serif" pitchFamily="34" charset="0"/>
              </a:rPr>
              <a:t>-</a:t>
            </a:r>
            <a:r>
              <a:rPr lang="pl-PL" sz="2400" b="1" dirty="0" smtClean="0">
                <a:solidFill>
                  <a:srgbClr val="33CC33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chloro</a:t>
            </a:r>
            <a:r>
              <a:rPr lang="pl-PL" sz="2400" b="1" dirty="0" smtClean="0">
                <a:latin typeface="Arial Narrow" pitchFamily="34" charset="0"/>
                <a:ea typeface="Times New Roman"/>
                <a:cs typeface="Microsoft Sans Serif" pitchFamily="34" charset="0"/>
              </a:rPr>
              <a:t>, </a:t>
            </a:r>
            <a:r>
              <a:rPr lang="pl-PL" sz="2400" b="1" dirty="0" smtClean="0">
                <a:solidFill>
                  <a:srgbClr val="FF0000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2</a:t>
            </a:r>
            <a:r>
              <a:rPr lang="pl-PL" sz="2400" b="1" dirty="0" smtClean="0">
                <a:latin typeface="Arial Narrow" pitchFamily="34" charset="0"/>
                <a:ea typeface="Times New Roman"/>
                <a:cs typeface="Microsoft Sans Serif" pitchFamily="34" charset="0"/>
              </a:rPr>
              <a:t>- </a:t>
            </a:r>
            <a:r>
              <a:rPr lang="pl-PL" sz="2400" b="1" dirty="0" err="1" smtClean="0">
                <a:solidFill>
                  <a:srgbClr val="33CC33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metylo</a:t>
            </a:r>
            <a:r>
              <a:rPr lang="pl-PL" sz="2400" b="1" dirty="0" smtClean="0">
                <a:solidFill>
                  <a:srgbClr val="33CC33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 </a:t>
            </a:r>
            <a:r>
              <a:rPr lang="pl-PL" sz="2400" b="1" dirty="0" err="1" smtClean="0">
                <a:solidFill>
                  <a:srgbClr val="990099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cyklo</a:t>
            </a:r>
            <a:r>
              <a:rPr lang="pl-PL" sz="2400" b="1" dirty="0" smtClean="0">
                <a:solidFill>
                  <a:srgbClr val="990099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 </a:t>
            </a:r>
            <a:r>
              <a:rPr lang="pl-PL" sz="2400" b="1" dirty="0" err="1" smtClean="0">
                <a:solidFill>
                  <a:srgbClr val="990000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pent</a:t>
            </a:r>
            <a:r>
              <a:rPr lang="pl-PL" sz="2400" b="1" dirty="0" smtClean="0">
                <a:solidFill>
                  <a:srgbClr val="990000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 -</a:t>
            </a:r>
            <a:r>
              <a:rPr lang="pl-PL" sz="2400" b="1" dirty="0" smtClean="0">
                <a:solidFill>
                  <a:srgbClr val="FF0000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1</a:t>
            </a:r>
            <a:r>
              <a:rPr lang="pl-PL" sz="2400" b="1" dirty="0" smtClean="0">
                <a:solidFill>
                  <a:srgbClr val="990000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-</a:t>
            </a:r>
            <a:r>
              <a:rPr lang="pl-PL" sz="2400" b="1" dirty="0" smtClean="0">
                <a:solidFill>
                  <a:srgbClr val="C00000"/>
                </a:solidFill>
                <a:latin typeface="Arial Narrow" pitchFamily="34" charset="0"/>
                <a:ea typeface="Times New Roman"/>
                <a:cs typeface="Microsoft Sans Serif" pitchFamily="34" charset="0"/>
              </a:rPr>
              <a:t>en</a:t>
            </a:r>
            <a:endParaRPr lang="pl-PL" sz="2400" b="1" dirty="0">
              <a:solidFill>
                <a:srgbClr val="C00000"/>
              </a:solidFill>
              <a:latin typeface="Arial Narrow" pitchFamily="34" charset="0"/>
              <a:ea typeface="Times New Roman"/>
              <a:cs typeface="Microsoft Sans Serif" pitchFamily="34" charset="0"/>
            </a:endParaRPr>
          </a:p>
        </p:txBody>
      </p:sp>
      <p:grpSp>
        <p:nvGrpSpPr>
          <p:cNvPr id="16" name="Grupa 32"/>
          <p:cNvGrpSpPr/>
          <p:nvPr/>
        </p:nvGrpSpPr>
        <p:grpSpPr>
          <a:xfrm>
            <a:off x="6663452" y="71414"/>
            <a:ext cx="1980514" cy="2944489"/>
            <a:chOff x="5163254" y="3214686"/>
            <a:chExt cx="1980514" cy="2944489"/>
          </a:xfrm>
        </p:grpSpPr>
        <p:sp>
          <p:nvSpPr>
            <p:cNvPr id="3" name="Prostokąt 2"/>
            <p:cNvSpPr/>
            <p:nvPr/>
          </p:nvSpPr>
          <p:spPr>
            <a:xfrm>
              <a:off x="5857884" y="3214686"/>
              <a:ext cx="5517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4" name="Prostokąt 3"/>
            <p:cNvSpPr/>
            <p:nvPr/>
          </p:nvSpPr>
          <p:spPr>
            <a:xfrm>
              <a:off x="5274558" y="4643446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54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</a:t>
              </a:r>
            </a:p>
          </p:txBody>
        </p:sp>
        <p:sp>
          <p:nvSpPr>
            <p:cNvPr id="6" name="Prostokąt 5"/>
            <p:cNvSpPr/>
            <p:nvPr/>
          </p:nvSpPr>
          <p:spPr>
            <a:xfrm>
              <a:off x="5929322" y="5143512"/>
              <a:ext cx="567784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60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=</a:t>
              </a:r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6500826" y="4071942"/>
              <a:ext cx="5517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5163254" y="4071942"/>
              <a:ext cx="5517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6592014" y="5143512"/>
              <a:ext cx="5517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5214942" y="5143512"/>
              <a:ext cx="5517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54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30" name="Prostokąt 29"/>
            <p:cNvSpPr/>
            <p:nvPr/>
          </p:nvSpPr>
          <p:spPr>
            <a:xfrm>
              <a:off x="6643702" y="4643446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54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</a:t>
              </a:r>
            </a:p>
          </p:txBody>
        </p:sp>
        <p:sp>
          <p:nvSpPr>
            <p:cNvPr id="31" name="Prostokąt 30"/>
            <p:cNvSpPr/>
            <p:nvPr/>
          </p:nvSpPr>
          <p:spPr>
            <a:xfrm rot="2700000">
              <a:off x="5605378" y="3581993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54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</a:t>
              </a:r>
            </a:p>
          </p:txBody>
        </p:sp>
        <p:sp>
          <p:nvSpPr>
            <p:cNvPr id="32" name="Prostokąt 31"/>
            <p:cNvSpPr/>
            <p:nvPr/>
          </p:nvSpPr>
          <p:spPr>
            <a:xfrm rot="18900000">
              <a:off x="6359474" y="3567123"/>
              <a:ext cx="3690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5400" b="1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I</a:t>
              </a:r>
            </a:p>
          </p:txBody>
        </p:sp>
      </p:grpSp>
      <p:sp>
        <p:nvSpPr>
          <p:cNvPr id="34" name="Prostokąt 33"/>
          <p:cNvSpPr/>
          <p:nvPr/>
        </p:nvSpPr>
        <p:spPr>
          <a:xfrm rot="2700000">
            <a:off x="6430912" y="2352677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786446" y="2714620"/>
            <a:ext cx="6463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Cl</a:t>
            </a:r>
          </a:p>
        </p:txBody>
      </p:sp>
      <p:sp>
        <p:nvSpPr>
          <p:cNvPr id="36" name="Prostokąt 35"/>
          <p:cNvSpPr/>
          <p:nvPr/>
        </p:nvSpPr>
        <p:spPr>
          <a:xfrm rot="12078820">
            <a:off x="8048332" y="2541620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37" name="Prostokąt 36"/>
          <p:cNvSpPr/>
          <p:nvPr/>
        </p:nvSpPr>
        <p:spPr>
          <a:xfrm>
            <a:off x="7828831" y="3071810"/>
            <a:ext cx="10294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38" name="Prostokąt 37"/>
          <p:cNvSpPr/>
          <p:nvPr/>
        </p:nvSpPr>
        <p:spPr>
          <a:xfrm>
            <a:off x="7000892" y="1016485"/>
            <a:ext cx="6896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lang="pl-PL" sz="4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2</a:t>
            </a:r>
          </a:p>
        </p:txBody>
      </p:sp>
      <p:sp>
        <p:nvSpPr>
          <p:cNvPr id="42" name="Prostokąt 41"/>
          <p:cNvSpPr/>
          <p:nvPr/>
        </p:nvSpPr>
        <p:spPr>
          <a:xfrm>
            <a:off x="8382982" y="1016485"/>
            <a:ext cx="6896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lang="pl-PL" sz="4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2</a:t>
            </a:r>
          </a:p>
        </p:txBody>
      </p:sp>
      <p:sp>
        <p:nvSpPr>
          <p:cNvPr id="43" name="Prostokąt 42"/>
          <p:cNvSpPr/>
          <p:nvPr/>
        </p:nvSpPr>
        <p:spPr>
          <a:xfrm>
            <a:off x="1214414" y="3357562"/>
            <a:ext cx="14975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pl-PL" sz="40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pl-PL" sz="40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</a:t>
            </a:r>
            <a:endParaRPr lang="pl-PL" sz="4000" b="1" cap="none" spc="0" baseline="-25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4643438" y="3714752"/>
            <a:ext cx="1819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pl-PL" sz="40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pl-PL" sz="40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r>
              <a:rPr lang="pl-PL" sz="40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</a:t>
            </a:r>
            <a:endParaRPr lang="pl-PL" sz="40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7715272" y="71414"/>
            <a:ext cx="6896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lang="pl-PL" sz="4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2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214314" y="5643578"/>
            <a:ext cx="850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1,2,3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to numeracja atomów węgla. Należy tak numerować atomy węgla, aby w nazwie pojawiły się jak najmniejsze liczby.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87847" y="142852"/>
            <a:ext cx="62131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ZWIĄZKI ORGANICZNE SPALAJĄ SIĘ PRZY UDZIALE TLENU</a:t>
            </a:r>
          </a:p>
          <a:p>
            <a:pPr algn="ctr"/>
            <a:r>
              <a:rPr lang="pl-PL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 TRZY SPOSOBY</a:t>
            </a:r>
            <a:endParaRPr lang="pl-PL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Obraz 2" descr="grillowani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8" y="928670"/>
            <a:ext cx="1285884" cy="928694"/>
          </a:xfrm>
          <a:prstGeom prst="rect">
            <a:avLst/>
          </a:prstGeom>
        </p:spPr>
      </p:pic>
      <p:pic>
        <p:nvPicPr>
          <p:cNvPr id="4" name="Obraz 3" descr="świeczk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681"/>
            <a:ext cx="1000100" cy="116678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357290" y="714356"/>
            <a:ext cx="6869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</a:rPr>
              <a:t>W  KAŻDYM  Z  TYCH  SPALAŃ  JEDNYM  Z  PRODUKTÓW  JEST  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solidFill>
                  <a:srgbClr val="000099"/>
                </a:solidFill>
                <a:latin typeface="Arial Narrow" pitchFamily="34" charset="0"/>
              </a:rPr>
              <a:t>2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O ,</a:t>
            </a:r>
            <a:endParaRPr lang="pl-PL" sz="28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143240" y="1142984"/>
            <a:ext cx="3782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</a:rPr>
              <a:t>A  DRUGIM  PRODUKTEM  MOŻE  BYĆ :</a:t>
            </a:r>
            <a:endParaRPr lang="pl-PL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71472" y="2202412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DWUTLENEK  WĘGLA</a:t>
            </a:r>
            <a:endParaRPr lang="pl-PL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286248" y="2202412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CZAD</a:t>
            </a:r>
            <a:endParaRPr lang="pl-PL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80234" y="221455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lub   SADZA</a:t>
            </a:r>
            <a:endParaRPr lang="pl-PL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058159" y="263104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Arial Narrow" pitchFamily="34" charset="0"/>
              </a:rPr>
              <a:t>półspalanie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85786" y="263104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Arial Narrow" pitchFamily="34" charset="0"/>
              </a:rPr>
              <a:t>spalanie całkowite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286512" y="2631040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Arial Narrow" pitchFamily="34" charset="0"/>
              </a:rPr>
              <a:t>spalanie </a:t>
            </a:r>
            <a:r>
              <a:rPr lang="pl-PL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nie</a:t>
            </a:r>
            <a:r>
              <a:rPr lang="pl-PL" b="1" dirty="0" smtClean="0">
                <a:latin typeface="Arial Narrow" pitchFamily="34" charset="0"/>
              </a:rPr>
              <a:t>całkowite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285852" y="1643050"/>
            <a:ext cx="817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CO</a:t>
            </a:r>
            <a:r>
              <a:rPr lang="pl-PL" sz="2800" b="1" baseline="-25000" dirty="0" smtClean="0">
                <a:latin typeface="Arial Narrow" pitchFamily="34" charset="0"/>
              </a:rPr>
              <a:t>2</a:t>
            </a:r>
            <a:r>
              <a:rPr lang="pl-PL" sz="2800" b="1" dirty="0" smtClean="0">
                <a:latin typeface="Arial Narrow" pitchFamily="34" charset="0"/>
              </a:rPr>
              <a:t> </a:t>
            </a:r>
            <a:endParaRPr lang="pl-PL" sz="2800" dirty="0"/>
          </a:p>
        </p:txBody>
      </p:sp>
      <p:sp>
        <p:nvSpPr>
          <p:cNvPr id="16" name="Prostokąt 15"/>
          <p:cNvSpPr/>
          <p:nvPr/>
        </p:nvSpPr>
        <p:spPr>
          <a:xfrm>
            <a:off x="4286248" y="1643050"/>
            <a:ext cx="627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CO</a:t>
            </a:r>
            <a:endParaRPr lang="pl-PL" sz="2800" dirty="0"/>
          </a:p>
        </p:txBody>
      </p:sp>
      <p:sp>
        <p:nvSpPr>
          <p:cNvPr id="17" name="Prostokąt 16"/>
          <p:cNvSpPr/>
          <p:nvPr/>
        </p:nvSpPr>
        <p:spPr>
          <a:xfrm>
            <a:off x="6929454" y="1643050"/>
            <a:ext cx="397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C</a:t>
            </a:r>
            <a:endParaRPr lang="pl-PL" sz="28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85786" y="3571876"/>
            <a:ext cx="5424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C</a:t>
            </a:r>
            <a:r>
              <a:rPr lang="pl-PL" sz="2800" b="1" dirty="0" smtClean="0">
                <a:solidFill>
                  <a:srgbClr val="00B0F0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latin typeface="Arial Narrow" pitchFamily="34" charset="0"/>
              </a:rPr>
              <a:t>4</a:t>
            </a:r>
            <a:r>
              <a:rPr lang="pl-PL" sz="2800" b="1" dirty="0" smtClean="0">
                <a:latin typeface="Arial Narrow" pitchFamily="34" charset="0"/>
              </a:rPr>
              <a:t>   +        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O</a:t>
            </a:r>
            <a:r>
              <a:rPr lang="pl-PL" sz="2800" b="1" baseline="-25000" dirty="0" smtClean="0">
                <a:latin typeface="Arial Narrow" pitchFamily="34" charset="0"/>
              </a:rPr>
              <a:t>2 </a:t>
            </a:r>
            <a:r>
              <a:rPr lang="pl-PL" sz="2800" b="1" dirty="0" smtClean="0">
                <a:latin typeface="Arial Narrow" pitchFamily="34" charset="0"/>
              </a:rPr>
              <a:t>    →     C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O</a:t>
            </a:r>
            <a:r>
              <a:rPr lang="pl-PL" sz="2800" b="1" baseline="-25000" dirty="0" smtClean="0">
                <a:latin typeface="Arial Narrow" pitchFamily="34" charset="0"/>
              </a:rPr>
              <a:t>2    </a:t>
            </a:r>
            <a:r>
              <a:rPr lang="pl-PL" sz="2800" b="1" dirty="0" smtClean="0">
                <a:latin typeface="Arial Narrow" pitchFamily="34" charset="0"/>
              </a:rPr>
              <a:t>+      </a:t>
            </a:r>
            <a:r>
              <a:rPr lang="pl-PL" sz="2800" b="1" dirty="0" smtClean="0">
                <a:solidFill>
                  <a:srgbClr val="00B0F0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latin typeface="Arial Narrow" pitchFamily="34" charset="0"/>
              </a:rPr>
              <a:t>2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O</a:t>
            </a:r>
            <a:endParaRPr lang="pl-PL" sz="28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929190" y="3571876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2071670" y="3571876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785786" y="4500570"/>
            <a:ext cx="5152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C</a:t>
            </a:r>
            <a:r>
              <a:rPr lang="pl-PL" sz="2800" b="1" dirty="0" smtClean="0">
                <a:solidFill>
                  <a:srgbClr val="00B0F0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latin typeface="Arial Narrow" pitchFamily="34" charset="0"/>
              </a:rPr>
              <a:t>4</a:t>
            </a:r>
            <a:r>
              <a:rPr lang="pl-PL" sz="2800" b="1" dirty="0" smtClean="0">
                <a:latin typeface="Arial Narrow" pitchFamily="34" charset="0"/>
              </a:rPr>
              <a:t>   +        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O</a:t>
            </a:r>
            <a:r>
              <a:rPr lang="pl-PL" sz="2800" b="1" baseline="-25000" dirty="0" smtClean="0">
                <a:latin typeface="Arial Narrow" pitchFamily="34" charset="0"/>
              </a:rPr>
              <a:t>2 </a:t>
            </a:r>
            <a:r>
              <a:rPr lang="pl-PL" sz="2800" b="1" dirty="0" smtClean="0">
                <a:latin typeface="Arial Narrow" pitchFamily="34" charset="0"/>
              </a:rPr>
              <a:t>    →     C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O</a:t>
            </a:r>
            <a:r>
              <a:rPr lang="pl-PL" sz="2800" b="1" baseline="-25000" dirty="0" smtClean="0">
                <a:latin typeface="Arial Narrow" pitchFamily="34" charset="0"/>
              </a:rPr>
              <a:t>    </a:t>
            </a:r>
            <a:r>
              <a:rPr lang="pl-PL" sz="2800" b="1" dirty="0" smtClean="0">
                <a:latin typeface="Arial Narrow" pitchFamily="34" charset="0"/>
              </a:rPr>
              <a:t>+      </a:t>
            </a:r>
            <a:r>
              <a:rPr lang="pl-PL" sz="2800" b="1" dirty="0" smtClean="0">
                <a:solidFill>
                  <a:srgbClr val="00B0F0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latin typeface="Arial Narrow" pitchFamily="34" charset="0"/>
              </a:rPr>
              <a:t>2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O</a:t>
            </a:r>
            <a:endParaRPr lang="pl-PL" sz="28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4857752" y="4446638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857356" y="4518076"/>
            <a:ext cx="6222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pl-PL" sz="3000" b="1" dirty="0" smtClean="0">
                <a:solidFill>
                  <a:srgbClr val="C00000"/>
                </a:solidFill>
                <a:latin typeface="Calibri"/>
              </a:rPr>
              <a:t>½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4857752" y="4500570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4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3571868" y="4500570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00034" y="4518076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2071670" y="4500570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642910" y="5429264"/>
            <a:ext cx="4923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C</a:t>
            </a:r>
            <a:r>
              <a:rPr lang="pl-PL" sz="2800" b="1" dirty="0" smtClean="0">
                <a:solidFill>
                  <a:srgbClr val="00B0F0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latin typeface="Arial Narrow" pitchFamily="34" charset="0"/>
              </a:rPr>
              <a:t>4</a:t>
            </a:r>
            <a:r>
              <a:rPr lang="pl-PL" sz="2800" b="1" dirty="0" smtClean="0">
                <a:latin typeface="Arial Narrow" pitchFamily="34" charset="0"/>
              </a:rPr>
              <a:t>   +        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O</a:t>
            </a:r>
            <a:r>
              <a:rPr lang="pl-PL" sz="2800" b="1" baseline="-25000" dirty="0" smtClean="0">
                <a:latin typeface="Arial Narrow" pitchFamily="34" charset="0"/>
              </a:rPr>
              <a:t>2 </a:t>
            </a:r>
            <a:r>
              <a:rPr lang="pl-PL" sz="2800" b="1" dirty="0" smtClean="0">
                <a:latin typeface="Arial Narrow" pitchFamily="34" charset="0"/>
              </a:rPr>
              <a:t>    →     C</a:t>
            </a:r>
            <a:r>
              <a:rPr lang="pl-PL" sz="2800" b="1" baseline="-25000" dirty="0" smtClean="0">
                <a:latin typeface="Arial Narrow" pitchFamily="34" charset="0"/>
              </a:rPr>
              <a:t>    </a:t>
            </a:r>
            <a:r>
              <a:rPr lang="pl-PL" sz="2800" b="1" dirty="0" smtClean="0">
                <a:latin typeface="Arial Narrow" pitchFamily="34" charset="0"/>
              </a:rPr>
              <a:t>+      </a:t>
            </a:r>
            <a:r>
              <a:rPr lang="pl-PL" sz="2800" b="1" dirty="0" smtClean="0">
                <a:solidFill>
                  <a:srgbClr val="00B0F0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latin typeface="Arial Narrow" pitchFamily="34" charset="0"/>
              </a:rPr>
              <a:t>2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O</a:t>
            </a:r>
            <a:endParaRPr lang="pl-PL" sz="28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4500562" y="5429264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86 0.02659 C 0.12361 0.04787 0.24236 0.06915 0.27517 0.11286 C 0.30798 0.15656 0.21423 0.25994 0.20208 0.28931 " pathEditMode="relative" rAng="0" ptsTypes="aaA">
                                      <p:cBhvr>
                                        <p:cTn id="1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469 0.02659 C 0.3474 0.03885 0.64028 0.05111 0.72657 0.07169 C 0.81285 0.09227 0.59844 0.13737 0.57292 0.15055 " pathEditMode="relative" rAng="0" ptsTypes="aaA">
                                      <p:cBhvr>
                                        <p:cTn id="1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732 2.99722E-6 C 0.08142 0.11702 0.12569 0.23404 0.10954 0.30319 C 0.0934 0.37211 -0.03143 0.39616 -0.05955 0.41466 " pathEditMode="relative" rAng="0" ptsTypes="aaA">
                                      <p:cBhvr>
                                        <p:cTn id="2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0" grpId="1"/>
      <p:bldP spid="11" grpId="0"/>
      <p:bldP spid="11" grpId="1"/>
      <p:bldP spid="12" grpId="0"/>
      <p:bldP spid="12" grpId="1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8" grpId="0"/>
      <p:bldP spid="29" grpId="0"/>
      <p:bldP spid="30" grpId="0"/>
      <p:bldP spid="31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214942" y="714356"/>
            <a:ext cx="34419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OTRZYMYWANIE  </a:t>
            </a:r>
          </a:p>
          <a:p>
            <a:pPr algn="ctr"/>
            <a:r>
              <a:rPr lang="pl-PL" sz="2400" b="1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TWORZYW  SZTUCZNYCH </a:t>
            </a:r>
          </a:p>
          <a:p>
            <a:pPr algn="ctr"/>
            <a:r>
              <a:rPr lang="pl-PL" sz="2400" b="1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PRZEZ  POLIMERYZACJĘ</a:t>
            </a:r>
            <a:endParaRPr lang="pl-PL" sz="2400" b="1" cap="none" spc="0" dirty="0">
              <a:ln w="11430"/>
              <a:solidFill>
                <a:srgbClr val="CC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14414" y="1500174"/>
            <a:ext cx="15327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pl-PL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pl-PL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274030" y="928670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6" name="Prostokąt 5"/>
          <p:cNvSpPr/>
          <p:nvPr/>
        </p:nvSpPr>
        <p:spPr>
          <a:xfrm>
            <a:off x="2274162" y="928670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7" name="Prostokąt 6"/>
          <p:cNvSpPr/>
          <p:nvPr/>
        </p:nvSpPr>
        <p:spPr>
          <a:xfrm>
            <a:off x="1285852" y="1928802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8" name="Prostokąt 7"/>
          <p:cNvSpPr/>
          <p:nvPr/>
        </p:nvSpPr>
        <p:spPr>
          <a:xfrm>
            <a:off x="2285984" y="1928802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9" name="Prostokąt 8"/>
          <p:cNvSpPr/>
          <p:nvPr/>
        </p:nvSpPr>
        <p:spPr>
          <a:xfrm>
            <a:off x="1714480" y="1428736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714480" y="1285860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214546" y="2428868"/>
            <a:ext cx="5180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196389" y="571480"/>
            <a:ext cx="5180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196521" y="571480"/>
            <a:ext cx="5180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214414" y="2428868"/>
            <a:ext cx="5180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714612" y="1428736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718068" y="1428736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17" name="Nawias otwierający 16"/>
          <p:cNvSpPr/>
          <p:nvPr/>
        </p:nvSpPr>
        <p:spPr>
          <a:xfrm>
            <a:off x="357158" y="1214422"/>
            <a:ext cx="214314" cy="1428760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CC3300"/>
              </a:solidFill>
            </a:endParaRPr>
          </a:p>
        </p:txBody>
      </p:sp>
      <p:sp>
        <p:nvSpPr>
          <p:cNvPr id="18" name="Nawias zamykający 17"/>
          <p:cNvSpPr/>
          <p:nvPr/>
        </p:nvSpPr>
        <p:spPr>
          <a:xfrm>
            <a:off x="3428992" y="1214422"/>
            <a:ext cx="216028" cy="1414466"/>
          </a:xfrm>
          <a:prstGeom prst="righ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14282" y="2000240"/>
            <a:ext cx="5982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Handwriting" pitchFamily="66" charset="0"/>
              </a:rPr>
              <a:t>n</a:t>
            </a:r>
            <a:endParaRPr lang="pl-PL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428728" y="3429000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latin typeface="Comic Sans MS" pitchFamily="66" charset="0"/>
              </a:rPr>
              <a:t>eten</a:t>
            </a:r>
            <a:endParaRPr lang="pl-PL" sz="2800" dirty="0">
              <a:latin typeface="Comic Sans MS" pitchFamily="66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71472" y="3905912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latin typeface="Comic Sans MS" pitchFamily="66" charset="0"/>
              </a:rPr>
              <a:t>polieten</a:t>
            </a:r>
            <a:r>
              <a:rPr lang="pl-PL" sz="2800" dirty="0" smtClean="0">
                <a:latin typeface="Comic Sans MS" pitchFamily="66" charset="0"/>
              </a:rPr>
              <a:t>  (PE)</a:t>
            </a:r>
            <a:endParaRPr lang="pl-PL" sz="2800" dirty="0">
              <a:latin typeface="Comic Sans MS" pitchFamily="66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5294219" y="4178331"/>
            <a:ext cx="3492623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Jest używany do produkcji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woreczków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toreb na zakupy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opakowań plastikowych</a:t>
            </a:r>
            <a:endParaRPr lang="pl-PL" sz="24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3214678" y="3110211"/>
            <a:ext cx="50962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n </a:t>
            </a:r>
            <a:r>
              <a:rPr lang="pl-PL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CH</a:t>
            </a:r>
            <a:r>
              <a:rPr lang="pl-PL" sz="2800" b="1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 = </a:t>
            </a:r>
            <a:r>
              <a:rPr lang="pl-PL" sz="2800" b="1" dirty="0" err="1" smtClean="0">
                <a:latin typeface="Arial Narrow" pitchFamily="34" charset="0"/>
                <a:cs typeface="Arial" pitchFamily="34" charset="0"/>
              </a:rPr>
              <a:t>CH</a:t>
            </a:r>
            <a:r>
              <a:rPr lang="pl-PL" sz="2800" b="1" baseline="-25000" dirty="0" err="1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  </a:t>
            </a:r>
            <a:r>
              <a:rPr lang="pl-PL" sz="2800" dirty="0" smtClean="0">
                <a:latin typeface="Arial Narrow" pitchFamily="34" charset="0"/>
                <a:cs typeface="Arial" pitchFamily="34" charset="0"/>
              </a:rPr>
              <a:t>→  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[ 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– CH</a:t>
            </a:r>
            <a:r>
              <a:rPr lang="pl-PL" sz="2800" b="1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 – </a:t>
            </a:r>
            <a:r>
              <a:rPr lang="pl-PL" sz="2800" b="1" dirty="0" err="1" smtClean="0">
                <a:latin typeface="Arial Narrow" pitchFamily="34" charset="0"/>
                <a:cs typeface="Arial" pitchFamily="34" charset="0"/>
              </a:rPr>
              <a:t>CH</a:t>
            </a:r>
            <a:r>
              <a:rPr lang="pl-PL" sz="2800" b="1" baseline="-25000" dirty="0" err="1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 – 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]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n</a:t>
            </a:r>
          </a:p>
          <a:p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wiele cząsteczek </a:t>
            </a:r>
            <a:r>
              <a:rPr lang="pl-PL" b="1" dirty="0" err="1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etenu</a:t>
            </a:r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                 łańcuch </a:t>
            </a:r>
            <a:r>
              <a:rPr lang="pl-PL" b="1" dirty="0" err="1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polietenu</a:t>
            </a:r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pl-PL" dirty="0">
              <a:solidFill>
                <a:srgbClr val="000099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00034" y="5000636"/>
            <a:ext cx="309892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Polimeryzacja zachodzi :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przy udziale katalizatora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w podwyższonym ciśnieniu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i wysokiej temperaturze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2729E-7 L 0.3651 -0.0006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214942" y="857232"/>
            <a:ext cx="34419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OTRZYMYWANIE  </a:t>
            </a:r>
          </a:p>
          <a:p>
            <a:pPr algn="ctr"/>
            <a:r>
              <a:rPr lang="pl-PL" sz="2400" b="1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TWORZYW  SZTUCZNYCH </a:t>
            </a:r>
          </a:p>
          <a:p>
            <a:pPr algn="ctr"/>
            <a:r>
              <a:rPr lang="pl-PL" sz="2400" b="1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PRZEZ  POLIMERYZACJĘ</a:t>
            </a:r>
            <a:endParaRPr lang="pl-PL" sz="2400" b="1" cap="none" spc="0" dirty="0">
              <a:ln w="11430"/>
              <a:solidFill>
                <a:srgbClr val="CC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14414" y="1500174"/>
            <a:ext cx="15327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pl-PL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pl-PL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274030" y="928670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6" name="Prostokąt 5"/>
          <p:cNvSpPr/>
          <p:nvPr/>
        </p:nvSpPr>
        <p:spPr>
          <a:xfrm>
            <a:off x="2274162" y="928670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7" name="Prostokąt 6"/>
          <p:cNvSpPr/>
          <p:nvPr/>
        </p:nvSpPr>
        <p:spPr>
          <a:xfrm>
            <a:off x="1285852" y="1928802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8" name="Prostokąt 7"/>
          <p:cNvSpPr/>
          <p:nvPr/>
        </p:nvSpPr>
        <p:spPr>
          <a:xfrm>
            <a:off x="2285984" y="1928802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9" name="Prostokąt 8"/>
          <p:cNvSpPr/>
          <p:nvPr/>
        </p:nvSpPr>
        <p:spPr>
          <a:xfrm>
            <a:off x="1714480" y="1428736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714480" y="1285860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214546" y="2428868"/>
            <a:ext cx="6463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Cl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196389" y="571480"/>
            <a:ext cx="5180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196521" y="571480"/>
            <a:ext cx="5180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214414" y="2428868"/>
            <a:ext cx="5180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714612" y="1428736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718068" y="1428736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17" name="Nawias otwierający 16"/>
          <p:cNvSpPr/>
          <p:nvPr/>
        </p:nvSpPr>
        <p:spPr>
          <a:xfrm>
            <a:off x="357158" y="1214422"/>
            <a:ext cx="214314" cy="1428760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CC3300"/>
              </a:solidFill>
            </a:endParaRPr>
          </a:p>
        </p:txBody>
      </p:sp>
      <p:sp>
        <p:nvSpPr>
          <p:cNvPr id="18" name="Nawias zamykający 17"/>
          <p:cNvSpPr/>
          <p:nvPr/>
        </p:nvSpPr>
        <p:spPr>
          <a:xfrm>
            <a:off x="3428992" y="1214422"/>
            <a:ext cx="216028" cy="1414466"/>
          </a:xfrm>
          <a:prstGeom prst="righ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14282" y="2000240"/>
            <a:ext cx="5982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Handwriting" pitchFamily="66" charset="0"/>
              </a:rPr>
              <a:t>n</a:t>
            </a:r>
            <a:endParaRPr lang="pl-PL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785786" y="3834474"/>
            <a:ext cx="197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latin typeface="Comic Sans MS" pitchFamily="66" charset="0"/>
              </a:rPr>
              <a:t>chloroeten</a:t>
            </a:r>
            <a:endParaRPr lang="pl-PL" sz="2800" dirty="0">
              <a:latin typeface="Comic Sans MS" pitchFamily="66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42844" y="4477416"/>
            <a:ext cx="3672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latin typeface="Comic Sans MS" pitchFamily="66" charset="0"/>
              </a:rPr>
              <a:t>polichloroeten</a:t>
            </a:r>
            <a:r>
              <a:rPr lang="pl-PL" sz="2800" dirty="0" smtClean="0">
                <a:latin typeface="Comic Sans MS" pitchFamily="66" charset="0"/>
              </a:rPr>
              <a:t>  (PCV)</a:t>
            </a:r>
            <a:endParaRPr lang="pl-PL" sz="2800" dirty="0">
              <a:latin typeface="Comic Sans MS" pitchFamily="66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5214942" y="4000504"/>
            <a:ext cx="38217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Jest używany do produkcji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wykładzin podłogowych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rur kanalizacyjnych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ram okiennych i drzwiowych</a:t>
            </a:r>
          </a:p>
          <a:p>
            <a:pPr>
              <a:lnSpc>
                <a:spcPct val="150000"/>
              </a:lnSpc>
            </a:pPr>
            <a:endParaRPr lang="pl-PL" sz="2400" dirty="0" smtClean="0"/>
          </a:p>
        </p:txBody>
      </p:sp>
      <p:sp>
        <p:nvSpPr>
          <p:cNvPr id="23" name="pole tekstowe 22"/>
          <p:cNvSpPr txBox="1"/>
          <p:nvPr/>
        </p:nvSpPr>
        <p:spPr>
          <a:xfrm>
            <a:off x="3214678" y="3071810"/>
            <a:ext cx="6078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    n </a:t>
            </a:r>
            <a:r>
              <a:rPr lang="pl-PL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CH</a:t>
            </a:r>
            <a:r>
              <a:rPr lang="pl-PL" sz="2800" b="1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 = </a:t>
            </a:r>
            <a:r>
              <a:rPr lang="pl-PL" sz="2800" b="1" dirty="0" err="1" smtClean="0">
                <a:latin typeface="Arial Narrow" pitchFamily="34" charset="0"/>
                <a:cs typeface="Arial" pitchFamily="34" charset="0"/>
              </a:rPr>
              <a:t>CH</a:t>
            </a:r>
            <a:r>
              <a:rPr lang="pl-PL" sz="2800" b="1" dirty="0" err="1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Cl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  </a:t>
            </a:r>
            <a:r>
              <a:rPr lang="pl-PL" sz="2800" dirty="0" smtClean="0">
                <a:latin typeface="Arial Narrow" pitchFamily="34" charset="0"/>
                <a:cs typeface="Arial" pitchFamily="34" charset="0"/>
              </a:rPr>
              <a:t>→  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[ 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– CH</a:t>
            </a:r>
            <a:r>
              <a:rPr lang="pl-PL" sz="2800" b="1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 – </a:t>
            </a:r>
            <a:r>
              <a:rPr lang="pl-PL" sz="2800" b="1" dirty="0" err="1" smtClean="0">
                <a:latin typeface="Arial Narrow" pitchFamily="34" charset="0"/>
                <a:cs typeface="Arial" pitchFamily="34" charset="0"/>
              </a:rPr>
              <a:t>CH</a:t>
            </a:r>
            <a:r>
              <a:rPr lang="pl-PL" sz="2800" b="1" dirty="0" err="1" smtClean="0">
                <a:solidFill>
                  <a:srgbClr val="006600"/>
                </a:solidFill>
                <a:latin typeface="Arial Narrow" pitchFamily="34" charset="0"/>
                <a:cs typeface="Arial" pitchFamily="34" charset="0"/>
              </a:rPr>
              <a:t>Cl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 – 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]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n</a:t>
            </a:r>
          </a:p>
          <a:p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wiele cząsteczek </a:t>
            </a:r>
            <a:r>
              <a:rPr lang="pl-PL" b="1" dirty="0" err="1" smtClean="0">
                <a:solidFill>
                  <a:srgbClr val="33CC33"/>
                </a:solidFill>
                <a:latin typeface="Arial Narrow" pitchFamily="34" charset="0"/>
                <a:cs typeface="Arial" pitchFamily="34" charset="0"/>
              </a:rPr>
              <a:t>chloro</a:t>
            </a:r>
            <a:r>
              <a:rPr lang="pl-PL" b="1" dirty="0" err="1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etenu</a:t>
            </a:r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                 łańcuch </a:t>
            </a:r>
            <a:r>
              <a:rPr lang="pl-PL" b="1" dirty="0" err="1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poli</a:t>
            </a:r>
            <a:r>
              <a:rPr lang="pl-PL" b="1" dirty="0" err="1" smtClean="0">
                <a:solidFill>
                  <a:srgbClr val="33CC33"/>
                </a:solidFill>
                <a:latin typeface="Arial Narrow" pitchFamily="34" charset="0"/>
                <a:cs typeface="Arial" pitchFamily="34" charset="0"/>
              </a:rPr>
              <a:t>chloro</a:t>
            </a:r>
            <a:r>
              <a:rPr lang="pl-PL" b="1" dirty="0" err="1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etenu</a:t>
            </a:r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r>
              <a:rPr lang="pl-PL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 Narrow" pitchFamily="34" charset="0"/>
                <a:cs typeface="Arial" pitchFamily="34" charset="0"/>
              </a:rPr>
              <a:t> </a:t>
            </a:r>
            <a:endParaRPr lang="pl-PL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2729E-7 L 0.3651 -0.0006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429256" y="214290"/>
            <a:ext cx="34419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OTRZYMYWANIE  </a:t>
            </a:r>
          </a:p>
          <a:p>
            <a:pPr algn="ctr"/>
            <a:r>
              <a:rPr lang="pl-PL" sz="2400" b="1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TWORZYW  SZTUCZNYCH </a:t>
            </a:r>
          </a:p>
          <a:p>
            <a:pPr algn="ctr"/>
            <a:r>
              <a:rPr lang="pl-PL" sz="2400" b="1" dirty="0" smtClean="0">
                <a:ln w="11430"/>
                <a:solidFill>
                  <a:srgbClr val="CC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PRZEZ  POLIMERYZACJĘ</a:t>
            </a:r>
            <a:endParaRPr lang="pl-PL" sz="2400" b="1" cap="none" spc="0" dirty="0">
              <a:ln w="11430"/>
              <a:solidFill>
                <a:srgbClr val="CC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214414" y="1500174"/>
            <a:ext cx="15327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pl-PL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pl-PL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274030" y="928670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6" name="Prostokąt 5"/>
          <p:cNvSpPr/>
          <p:nvPr/>
        </p:nvSpPr>
        <p:spPr>
          <a:xfrm>
            <a:off x="2274162" y="928670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7" name="Prostokąt 6"/>
          <p:cNvSpPr/>
          <p:nvPr/>
        </p:nvSpPr>
        <p:spPr>
          <a:xfrm>
            <a:off x="1285852" y="1928802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8" name="Prostokąt 7"/>
          <p:cNvSpPr/>
          <p:nvPr/>
        </p:nvSpPr>
        <p:spPr>
          <a:xfrm>
            <a:off x="2285984" y="1928802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9" name="Prostokąt 8"/>
          <p:cNvSpPr/>
          <p:nvPr/>
        </p:nvSpPr>
        <p:spPr>
          <a:xfrm>
            <a:off x="1714480" y="1428736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714480" y="1285860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214546" y="2428868"/>
            <a:ext cx="466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F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196389" y="571480"/>
            <a:ext cx="466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F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196521" y="571480"/>
            <a:ext cx="466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F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214414" y="2428868"/>
            <a:ext cx="466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F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714612" y="1428736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718068" y="1428736"/>
            <a:ext cx="56778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6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</a:p>
        </p:txBody>
      </p:sp>
      <p:sp>
        <p:nvSpPr>
          <p:cNvPr id="17" name="Nawias otwierający 16"/>
          <p:cNvSpPr/>
          <p:nvPr/>
        </p:nvSpPr>
        <p:spPr>
          <a:xfrm>
            <a:off x="357158" y="1214422"/>
            <a:ext cx="214314" cy="1428760"/>
          </a:xfrm>
          <a:prstGeom prst="lef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CC3300"/>
              </a:solidFill>
            </a:endParaRPr>
          </a:p>
        </p:txBody>
      </p:sp>
      <p:sp>
        <p:nvSpPr>
          <p:cNvPr id="18" name="Nawias zamykający 17"/>
          <p:cNvSpPr/>
          <p:nvPr/>
        </p:nvSpPr>
        <p:spPr>
          <a:xfrm>
            <a:off x="3428992" y="1214422"/>
            <a:ext cx="216028" cy="1414466"/>
          </a:xfrm>
          <a:prstGeom prst="righ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14282" y="2000240"/>
            <a:ext cx="5982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Handwriting" pitchFamily="66" charset="0"/>
              </a:rPr>
              <a:t>n</a:t>
            </a:r>
            <a:endParaRPr lang="pl-PL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428728" y="3429000"/>
            <a:ext cx="2848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latin typeface="Comic Sans MS" pitchFamily="66" charset="0"/>
              </a:rPr>
              <a:t>tetrafluoroeten</a:t>
            </a:r>
            <a:endParaRPr lang="pl-PL" sz="2800" dirty="0">
              <a:latin typeface="Comic Sans MS" pitchFamily="66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71472" y="3905912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latin typeface="Comic Sans MS" pitchFamily="66" charset="0"/>
              </a:rPr>
              <a:t>politetrafluoroeten</a:t>
            </a:r>
            <a:r>
              <a:rPr lang="pl-PL" sz="2800" dirty="0" smtClean="0">
                <a:latin typeface="Comic Sans MS" pitchFamily="66" charset="0"/>
              </a:rPr>
              <a:t> </a:t>
            </a:r>
            <a:endParaRPr lang="pl-PL" sz="2800" dirty="0">
              <a:latin typeface="Comic Sans MS" pitchFamily="66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5294219" y="3929066"/>
            <a:ext cx="3492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/>
              <a:t>Jest używany do produkcji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patelni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rondli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foremek do ciasta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 smtClean="0"/>
              <a:t>łożysk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4080033" y="1500174"/>
            <a:ext cx="496161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n </a:t>
            </a:r>
            <a:r>
              <a:rPr lang="pl-PL" sz="2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CF</a:t>
            </a:r>
            <a:r>
              <a:rPr lang="pl-PL" sz="2800" b="1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 = </a:t>
            </a:r>
            <a:r>
              <a:rPr lang="pl-PL" sz="2800" b="1" dirty="0" err="1" smtClean="0">
                <a:latin typeface="Arial Narrow" pitchFamily="34" charset="0"/>
                <a:cs typeface="Arial" pitchFamily="34" charset="0"/>
              </a:rPr>
              <a:t>CF</a:t>
            </a:r>
            <a:r>
              <a:rPr lang="pl-PL" sz="2800" b="1" baseline="-25000" dirty="0" err="1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  </a:t>
            </a:r>
            <a:r>
              <a:rPr lang="pl-PL" sz="2800" dirty="0" smtClean="0">
                <a:latin typeface="Arial Narrow" pitchFamily="34" charset="0"/>
                <a:cs typeface="Arial" pitchFamily="34" charset="0"/>
              </a:rPr>
              <a:t>→  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[ 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– CF</a:t>
            </a:r>
            <a:r>
              <a:rPr lang="pl-PL" sz="2800" b="1" baseline="-25000" dirty="0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 – </a:t>
            </a:r>
            <a:r>
              <a:rPr lang="pl-PL" sz="2800" b="1" dirty="0" err="1" smtClean="0">
                <a:latin typeface="Arial Narrow" pitchFamily="34" charset="0"/>
                <a:cs typeface="Arial" pitchFamily="34" charset="0"/>
              </a:rPr>
              <a:t>CF</a:t>
            </a:r>
            <a:r>
              <a:rPr lang="pl-PL" sz="2800" b="1" baseline="-25000" dirty="0" err="1" smtClean="0">
                <a:latin typeface="Arial Narrow" pitchFamily="34" charset="0"/>
                <a:cs typeface="Arial" pitchFamily="34" charset="0"/>
              </a:rPr>
              <a:t>2</a:t>
            </a:r>
            <a:r>
              <a:rPr lang="pl-PL" sz="2800" b="1" dirty="0" smtClean="0">
                <a:latin typeface="Arial Narrow" pitchFamily="34" charset="0"/>
                <a:cs typeface="Arial" pitchFamily="34" charset="0"/>
              </a:rPr>
              <a:t> – 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]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n</a:t>
            </a:r>
          </a:p>
          <a:p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wiele cząsteczek                                łańcuch</a:t>
            </a:r>
          </a:p>
          <a:p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tetra </a:t>
            </a:r>
            <a:r>
              <a:rPr lang="pl-PL" b="1" dirty="0" err="1" smtClean="0">
                <a:solidFill>
                  <a:srgbClr val="33CC33"/>
                </a:solidFill>
                <a:latin typeface="Arial Narrow" pitchFamily="34" charset="0"/>
                <a:cs typeface="Arial" pitchFamily="34" charset="0"/>
              </a:rPr>
              <a:t>fluoro</a:t>
            </a:r>
            <a:r>
              <a:rPr lang="pl-PL" b="1" dirty="0" smtClean="0">
                <a:solidFill>
                  <a:srgbClr val="33CC33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etenu</a:t>
            </a:r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         </a:t>
            </a:r>
            <a:r>
              <a:rPr lang="pl-PL" b="1" dirty="0" err="1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poli</a:t>
            </a:r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tetra </a:t>
            </a:r>
            <a:r>
              <a:rPr lang="pl-PL" b="1" dirty="0" err="1" smtClean="0">
                <a:solidFill>
                  <a:srgbClr val="33CC33"/>
                </a:solidFill>
                <a:latin typeface="Arial Narrow" pitchFamily="34" charset="0"/>
                <a:cs typeface="Arial" pitchFamily="34" charset="0"/>
              </a:rPr>
              <a:t>fluoro</a:t>
            </a:r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etenu</a:t>
            </a:r>
            <a:r>
              <a:rPr lang="pl-PL" dirty="0" smtClean="0">
                <a:solidFill>
                  <a:srgbClr val="000099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pl-PL" dirty="0">
              <a:solidFill>
                <a:srgbClr val="000099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2729E-7 L 0.3651 -0.0006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uszka 28"/>
          <p:cNvSpPr/>
          <p:nvPr/>
        </p:nvSpPr>
        <p:spPr>
          <a:xfrm>
            <a:off x="1844767" y="1357298"/>
            <a:ext cx="928694" cy="3786214"/>
          </a:xfrm>
          <a:prstGeom prst="can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uszka 1"/>
          <p:cNvSpPr/>
          <p:nvPr/>
        </p:nvSpPr>
        <p:spPr>
          <a:xfrm>
            <a:off x="1844767" y="1357298"/>
            <a:ext cx="928694" cy="3786214"/>
          </a:xfrm>
          <a:prstGeom prst="can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uszka 2"/>
          <p:cNvSpPr/>
          <p:nvPr/>
        </p:nvSpPr>
        <p:spPr>
          <a:xfrm>
            <a:off x="1844767" y="1000108"/>
            <a:ext cx="928694" cy="571504"/>
          </a:xfrm>
          <a:prstGeom prst="ca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łowa ramki 3"/>
          <p:cNvSpPr/>
          <p:nvPr/>
        </p:nvSpPr>
        <p:spPr>
          <a:xfrm>
            <a:off x="2273395" y="642918"/>
            <a:ext cx="428628" cy="1928826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Minus 4"/>
          <p:cNvSpPr/>
          <p:nvPr/>
        </p:nvSpPr>
        <p:spPr>
          <a:xfrm rot="5400000">
            <a:off x="1987643" y="1000108"/>
            <a:ext cx="714380" cy="571504"/>
          </a:xfrm>
          <a:prstGeom prst="mathMinu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uszka 6"/>
          <p:cNvSpPr/>
          <p:nvPr/>
        </p:nvSpPr>
        <p:spPr>
          <a:xfrm rot="5400000">
            <a:off x="4095917" y="-893852"/>
            <a:ext cx="142876" cy="3216416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uszka 8"/>
          <p:cNvSpPr/>
          <p:nvPr/>
        </p:nvSpPr>
        <p:spPr>
          <a:xfrm>
            <a:off x="5630981" y="1357298"/>
            <a:ext cx="928694" cy="3786214"/>
          </a:xfrm>
          <a:prstGeom prst="ca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uszka 9"/>
          <p:cNvSpPr/>
          <p:nvPr/>
        </p:nvSpPr>
        <p:spPr>
          <a:xfrm>
            <a:off x="5630981" y="1000108"/>
            <a:ext cx="928694" cy="571504"/>
          </a:xfrm>
          <a:prstGeom prst="ca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łowa ramki 7"/>
          <p:cNvSpPr/>
          <p:nvPr/>
        </p:nvSpPr>
        <p:spPr>
          <a:xfrm flipH="1">
            <a:off x="5702419" y="642918"/>
            <a:ext cx="428628" cy="1928826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 rot="5400000">
            <a:off x="5702419" y="1071546"/>
            <a:ext cx="714380" cy="571504"/>
          </a:xfrm>
          <a:prstGeom prst="mathMinu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 rot="16200000" flipH="1">
            <a:off x="1023230" y="2964653"/>
            <a:ext cx="1428760" cy="10715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4773725" y="3286124"/>
            <a:ext cx="1214446" cy="10715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chemat blokowy: łącznik 16"/>
          <p:cNvSpPr/>
          <p:nvPr/>
        </p:nvSpPr>
        <p:spPr>
          <a:xfrm>
            <a:off x="2416271" y="2428868"/>
            <a:ext cx="142876" cy="142876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łącznik 18"/>
          <p:cNvSpPr/>
          <p:nvPr/>
        </p:nvSpPr>
        <p:spPr>
          <a:xfrm>
            <a:off x="2559147" y="2643182"/>
            <a:ext cx="142876" cy="142876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3161699" y="4357694"/>
            <a:ext cx="232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karbid </a:t>
            </a:r>
            <a:r>
              <a:rPr lang="pl-PL" sz="2800" dirty="0" smtClean="0"/>
              <a:t> + </a:t>
            </a:r>
            <a:r>
              <a:rPr lang="pl-PL" sz="2800" dirty="0" smtClean="0">
                <a:solidFill>
                  <a:srgbClr val="000099"/>
                </a:solidFill>
              </a:rPr>
              <a:t>woda</a:t>
            </a:r>
            <a:endParaRPr lang="pl-PL" sz="2800" dirty="0">
              <a:solidFill>
                <a:srgbClr val="000099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3559279" y="1571612"/>
            <a:ext cx="83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/>
              <a:t>etyn</a:t>
            </a:r>
            <a:endParaRPr lang="pl-PL" sz="2800" dirty="0"/>
          </a:p>
        </p:txBody>
      </p:sp>
      <p:cxnSp>
        <p:nvCxnSpPr>
          <p:cNvPr id="27" name="Łącznik prosty ze strzałką 26"/>
          <p:cNvCxnSpPr>
            <a:stCxn id="23" idx="0"/>
          </p:cNvCxnSpPr>
          <p:nvPr/>
        </p:nvCxnSpPr>
        <p:spPr>
          <a:xfrm rot="5400000" flipH="1" flipV="1">
            <a:off x="4088740" y="743751"/>
            <a:ext cx="714380" cy="9413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133598" y="1643050"/>
            <a:ext cx="15808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woda </a:t>
            </a:r>
          </a:p>
          <a:p>
            <a:pPr algn="ctr"/>
            <a:r>
              <a:rPr lang="pl-PL" sz="2800" dirty="0" smtClean="0"/>
              <a:t>bromowa</a:t>
            </a:r>
            <a:endParaRPr lang="pl-PL" sz="2800" dirty="0"/>
          </a:p>
        </p:txBody>
      </p:sp>
      <p:sp>
        <p:nvSpPr>
          <p:cNvPr id="20" name="Schemat blokowy: łącznik 19"/>
          <p:cNvSpPr/>
          <p:nvPr/>
        </p:nvSpPr>
        <p:spPr>
          <a:xfrm>
            <a:off x="2344833" y="3357562"/>
            <a:ext cx="142876" cy="142876"/>
          </a:xfrm>
          <a:prstGeom prst="flowChartConnector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łącznik 20"/>
          <p:cNvSpPr/>
          <p:nvPr/>
        </p:nvSpPr>
        <p:spPr>
          <a:xfrm>
            <a:off x="2344833" y="2786058"/>
            <a:ext cx="142876" cy="142876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chemat blokowy: łącznik 23"/>
          <p:cNvSpPr/>
          <p:nvPr/>
        </p:nvSpPr>
        <p:spPr>
          <a:xfrm>
            <a:off x="2487709" y="3071810"/>
            <a:ext cx="142876" cy="142876"/>
          </a:xfrm>
          <a:prstGeom prst="flowChartConnector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4988039" y="557214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+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7416931" y="5214950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H  – </a:t>
            </a:r>
            <a:endParaRPr lang="pl-PL" sz="24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7416931" y="5929330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H  – </a:t>
            </a:r>
            <a:endParaRPr lang="pl-PL" sz="24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8059873" y="5929330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00FF"/>
                </a:solidFill>
              </a:rPr>
              <a:t>O – H </a:t>
            </a:r>
            <a:endParaRPr lang="pl-PL" sz="2400" dirty="0">
              <a:solidFill>
                <a:srgbClr val="0000FF"/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8059873" y="5214950"/>
            <a:ext cx="94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00FF"/>
                </a:solidFill>
              </a:rPr>
              <a:t>O – H </a:t>
            </a:r>
            <a:endParaRPr lang="pl-PL" sz="2400" dirty="0">
              <a:solidFill>
                <a:srgbClr val="0000FF"/>
              </a:solidFill>
            </a:endParaRPr>
          </a:p>
        </p:txBody>
      </p:sp>
      <p:grpSp>
        <p:nvGrpSpPr>
          <p:cNvPr id="6" name="Grupa 47"/>
          <p:cNvGrpSpPr/>
          <p:nvPr/>
        </p:nvGrpSpPr>
        <p:grpSpPr>
          <a:xfrm>
            <a:off x="3059213" y="2181517"/>
            <a:ext cx="2169184" cy="461665"/>
            <a:chOff x="285720" y="5643578"/>
            <a:chExt cx="2169184" cy="461665"/>
          </a:xfrm>
        </p:grpSpPr>
        <p:sp>
          <p:nvSpPr>
            <p:cNvPr id="40" name="pole tekstowe 39"/>
            <p:cNvSpPr txBox="1"/>
            <p:nvPr/>
          </p:nvSpPr>
          <p:spPr>
            <a:xfrm>
              <a:off x="285720" y="5643578"/>
              <a:ext cx="2169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1" dirty="0" smtClean="0"/>
                <a:t>H – C         </a:t>
              </a:r>
              <a:r>
                <a:rPr lang="pl-PL" sz="2400" b="1" dirty="0" err="1" smtClean="0"/>
                <a:t>C</a:t>
              </a:r>
              <a:r>
                <a:rPr lang="pl-PL" sz="2400" b="1" dirty="0" smtClean="0"/>
                <a:t> – H </a:t>
              </a:r>
              <a:endParaRPr lang="pl-PL" sz="2400" b="1" dirty="0"/>
            </a:p>
          </p:txBody>
        </p:sp>
        <p:grpSp>
          <p:nvGrpSpPr>
            <p:cNvPr id="12" name="Grupa 46"/>
            <p:cNvGrpSpPr/>
            <p:nvPr/>
          </p:nvGrpSpPr>
          <p:grpSpPr>
            <a:xfrm>
              <a:off x="1071538" y="5786454"/>
              <a:ext cx="428628" cy="144464"/>
              <a:chOff x="928662" y="5715016"/>
              <a:chExt cx="428628" cy="144464"/>
            </a:xfrm>
          </p:grpSpPr>
          <p:cxnSp>
            <p:nvCxnSpPr>
              <p:cNvPr id="44" name="Łącznik prosty 43"/>
              <p:cNvCxnSpPr/>
              <p:nvPr/>
            </p:nvCxnSpPr>
            <p:spPr>
              <a:xfrm>
                <a:off x="928662" y="5715016"/>
                <a:ext cx="42862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>
              <a:xfrm>
                <a:off x="928662" y="5786454"/>
                <a:ext cx="42862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>
              <a:xfrm>
                <a:off x="928662" y="5857892"/>
                <a:ext cx="42862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upa 60"/>
          <p:cNvGrpSpPr/>
          <p:nvPr/>
        </p:nvGrpSpPr>
        <p:grpSpPr>
          <a:xfrm>
            <a:off x="3130651" y="5476560"/>
            <a:ext cx="785818" cy="667084"/>
            <a:chOff x="3000364" y="5476560"/>
            <a:chExt cx="785818" cy="667084"/>
          </a:xfrm>
        </p:grpSpPr>
        <p:sp>
          <p:nvSpPr>
            <p:cNvPr id="51" name="pole tekstowe 50"/>
            <p:cNvSpPr txBox="1"/>
            <p:nvPr/>
          </p:nvSpPr>
          <p:spPr>
            <a:xfrm>
              <a:off x="3000364" y="5643578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>
                  <a:solidFill>
                    <a:srgbClr val="0033CC"/>
                  </a:solidFill>
                </a:rPr>
                <a:t>Ca</a:t>
              </a:r>
              <a:endParaRPr lang="pl-PL" sz="2400" dirty="0">
                <a:solidFill>
                  <a:srgbClr val="0033CC"/>
                </a:solidFill>
              </a:endParaRPr>
            </a:p>
          </p:txBody>
        </p:sp>
        <p:cxnSp>
          <p:nvCxnSpPr>
            <p:cNvPr id="53" name="Łącznik prosty 52"/>
            <p:cNvCxnSpPr/>
            <p:nvPr/>
          </p:nvCxnSpPr>
          <p:spPr>
            <a:xfrm>
              <a:off x="3428992" y="6000768"/>
              <a:ext cx="357190" cy="142876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y 55"/>
            <p:cNvCxnSpPr/>
            <p:nvPr/>
          </p:nvCxnSpPr>
          <p:spPr>
            <a:xfrm rot="11160000" flipV="1">
              <a:off x="3413773" y="5476560"/>
              <a:ext cx="357190" cy="309894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a 48"/>
          <p:cNvGrpSpPr/>
          <p:nvPr/>
        </p:nvGrpSpPr>
        <p:grpSpPr>
          <a:xfrm>
            <a:off x="3845031" y="5214950"/>
            <a:ext cx="375424" cy="1237600"/>
            <a:chOff x="3786182" y="5072074"/>
            <a:chExt cx="375424" cy="1237600"/>
          </a:xfrm>
        </p:grpSpPr>
        <p:sp>
          <p:nvSpPr>
            <p:cNvPr id="62" name="pole tekstowe 61"/>
            <p:cNvSpPr txBox="1"/>
            <p:nvPr/>
          </p:nvSpPr>
          <p:spPr>
            <a:xfrm>
              <a:off x="3786182" y="5786454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/>
                <a:t>C</a:t>
              </a:r>
              <a:endParaRPr lang="pl-PL" sz="2800" dirty="0"/>
            </a:p>
          </p:txBody>
        </p:sp>
        <p:sp>
          <p:nvSpPr>
            <p:cNvPr id="64" name="pole tekstowe 63"/>
            <p:cNvSpPr txBox="1"/>
            <p:nvPr/>
          </p:nvSpPr>
          <p:spPr>
            <a:xfrm>
              <a:off x="3786182" y="5072074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/>
                <a:t>C</a:t>
              </a:r>
              <a:endParaRPr lang="pl-PL" sz="2800" dirty="0"/>
            </a:p>
          </p:txBody>
        </p:sp>
        <p:grpSp>
          <p:nvGrpSpPr>
            <p:cNvPr id="18" name="Grupa 42"/>
            <p:cNvGrpSpPr/>
            <p:nvPr/>
          </p:nvGrpSpPr>
          <p:grpSpPr>
            <a:xfrm rot="-5400000">
              <a:off x="3786976" y="5642784"/>
              <a:ext cx="428628" cy="144464"/>
              <a:chOff x="3857620" y="2786058"/>
              <a:chExt cx="428628" cy="144464"/>
            </a:xfrm>
          </p:grpSpPr>
          <p:cxnSp>
            <p:nvCxnSpPr>
              <p:cNvPr id="67" name="Łącznik prosty 66"/>
              <p:cNvCxnSpPr/>
              <p:nvPr/>
            </p:nvCxnSpPr>
            <p:spPr>
              <a:xfrm>
                <a:off x="3857620" y="2786058"/>
                <a:ext cx="42862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Łącznik prosty 67"/>
              <p:cNvCxnSpPr/>
              <p:nvPr/>
            </p:nvCxnSpPr>
            <p:spPr>
              <a:xfrm>
                <a:off x="3857620" y="2857496"/>
                <a:ext cx="42862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Łącznik prosty 68"/>
              <p:cNvCxnSpPr/>
              <p:nvPr/>
            </p:nvCxnSpPr>
            <p:spPr>
              <a:xfrm>
                <a:off x="3857620" y="2928934"/>
                <a:ext cx="428628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pole tekstowe 53"/>
          <p:cNvSpPr txBox="1"/>
          <p:nvPr/>
        </p:nvSpPr>
        <p:spPr>
          <a:xfrm>
            <a:off x="4636377" y="627437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wodorotlenek wapnia</a:t>
            </a:r>
            <a:endParaRPr lang="pl-PL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142844" y="71414"/>
            <a:ext cx="26003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otrzymywanie </a:t>
            </a:r>
            <a:r>
              <a:rPr lang="pl-PL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etynu</a:t>
            </a:r>
            <a:endParaRPr lang="pl-PL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48" name="Obraz 47" descr="spawacz spaw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168" y="-24"/>
            <a:ext cx="2409832" cy="1937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lenie gaz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0074E-6 L 0.00608 0.3029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704E-6 L -3.88889E-6 0.3330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0426E-6 L 0.00591 0.1047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3201E-6 L -0.11563 -0.00439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3247E-6 L -0.56546 -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23774E-6 L -0.56546 0.000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2183E-6 L 0.2 -0.00092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22" grpId="0"/>
      <p:bldP spid="23" grpId="0"/>
      <p:bldP spid="28" grpId="0"/>
      <p:bldP spid="20" grpId="0" animBg="1"/>
      <p:bldP spid="20" grpId="1" animBg="1"/>
      <p:bldP spid="20" grpId="2" animBg="1"/>
      <p:bldP spid="21" grpId="0" animBg="1"/>
      <p:bldP spid="21" grpId="1" animBg="1"/>
      <p:bldP spid="24" grpId="0" animBg="1"/>
      <p:bldP spid="24" grpId="1" animBg="1"/>
      <p:bldP spid="33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184358"/>
            <a:ext cx="806932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dirty="0" err="1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Etyn</a:t>
            </a:r>
            <a:r>
              <a:rPr lang="pl-PL" sz="28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 a także  inne  węglowodory</a:t>
            </a:r>
          </a:p>
          <a:p>
            <a:pPr algn="ctr"/>
            <a:r>
              <a:rPr lang="pl-PL" sz="28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  wiązaniem  wielokrotnym  </a:t>
            </a:r>
            <a:r>
              <a:rPr lang="pl-PL" sz="2800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odbarwiają </a:t>
            </a:r>
          </a:p>
          <a:p>
            <a:pPr algn="ctr"/>
            <a:r>
              <a:rPr lang="pl-PL" sz="2800" dirty="0" smtClean="0">
                <a:ln w="1905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wodę  bromową  </a:t>
            </a:r>
            <a:r>
              <a:rPr lang="pl-PL" sz="28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ponieważ  ich  cząsteczki </a:t>
            </a:r>
          </a:p>
          <a:p>
            <a:pPr algn="ctr"/>
            <a:r>
              <a:rPr lang="pl-PL" sz="28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przyłączają  </a:t>
            </a:r>
            <a:r>
              <a:rPr lang="pl-PL" sz="28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brom</a:t>
            </a:r>
            <a:r>
              <a:rPr lang="pl-PL" sz="280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rozpuszczony  w  wodzie  bromowej</a:t>
            </a:r>
          </a:p>
        </p:txBody>
      </p:sp>
      <p:sp>
        <p:nvSpPr>
          <p:cNvPr id="3" name="Prostokąt 2"/>
          <p:cNvSpPr/>
          <p:nvPr/>
        </p:nvSpPr>
        <p:spPr>
          <a:xfrm>
            <a:off x="2000232" y="3291488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4" name="Minus 3"/>
          <p:cNvSpPr/>
          <p:nvPr/>
        </p:nvSpPr>
        <p:spPr>
          <a:xfrm>
            <a:off x="2571736" y="357724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357554" y="329148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7" name="Minus 6"/>
          <p:cNvSpPr/>
          <p:nvPr/>
        </p:nvSpPr>
        <p:spPr>
          <a:xfrm>
            <a:off x="2571736" y="372011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inus 7"/>
          <p:cNvSpPr/>
          <p:nvPr/>
        </p:nvSpPr>
        <p:spPr>
          <a:xfrm>
            <a:off x="2571736" y="386299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inus 8"/>
          <p:cNvSpPr/>
          <p:nvPr/>
        </p:nvSpPr>
        <p:spPr>
          <a:xfrm>
            <a:off x="6572264" y="279142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Minus 9"/>
          <p:cNvSpPr/>
          <p:nvPr/>
        </p:nvSpPr>
        <p:spPr>
          <a:xfrm>
            <a:off x="1357290" y="372011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inus 10"/>
          <p:cNvSpPr/>
          <p:nvPr/>
        </p:nvSpPr>
        <p:spPr>
          <a:xfrm>
            <a:off x="3714744" y="372011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Minus 11"/>
          <p:cNvSpPr/>
          <p:nvPr/>
        </p:nvSpPr>
        <p:spPr>
          <a:xfrm>
            <a:off x="6572264" y="479168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4429124" y="3291488"/>
            <a:ext cx="6222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</a:p>
          <a:p>
            <a:pPr algn="ctr"/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85786" y="3291488"/>
            <a:ext cx="6222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</a:p>
          <a:p>
            <a:pPr algn="ctr"/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143768" y="4291620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857884" y="4291620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215206" y="2291356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854685" y="2291356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9" name="Minus 18"/>
          <p:cNvSpPr/>
          <p:nvPr/>
        </p:nvSpPr>
        <p:spPr>
          <a:xfrm rot="5400000">
            <a:off x="1928794" y="307717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Minus 19"/>
          <p:cNvSpPr/>
          <p:nvPr/>
        </p:nvSpPr>
        <p:spPr>
          <a:xfrm rot="5400000">
            <a:off x="1928794" y="429162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Minus 20"/>
          <p:cNvSpPr/>
          <p:nvPr/>
        </p:nvSpPr>
        <p:spPr>
          <a:xfrm rot="5400000">
            <a:off x="3286116" y="307717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Minus 21"/>
          <p:cNvSpPr/>
          <p:nvPr/>
        </p:nvSpPr>
        <p:spPr>
          <a:xfrm rot="5400000">
            <a:off x="3286116" y="429162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500166" y="5143512"/>
            <a:ext cx="83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/>
              <a:t>et</a:t>
            </a:r>
            <a:r>
              <a:rPr lang="pl-PL" sz="2800" dirty="0" err="1" smtClean="0">
                <a:solidFill>
                  <a:srgbClr val="C00000"/>
                </a:solidFill>
              </a:rPr>
              <a:t>yn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643174" y="5548986"/>
            <a:ext cx="4583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– cztero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bromo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et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7835E-6 L -0.43698 -0.0166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7835E-6 L -0.43628 -0.016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55412E-6 L -0.44219 0.0067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52359E-6 L -0.43628 0.006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9" grpId="1" animBg="1"/>
      <p:bldP spid="12" grpId="0" animBg="1"/>
      <p:bldP spid="12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20" grpId="0" animBg="1"/>
      <p:bldP spid="21" grpId="0" animBg="1"/>
      <p:bldP spid="22" grpId="0" animBg="1"/>
      <p:bldP spid="23" grpId="0"/>
      <p:bldP spid="23" grpId="1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285728"/>
            <a:ext cx="62451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Alkiny  przyłączają  </a:t>
            </a:r>
            <a:r>
              <a:rPr lang="pl-PL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wodór</a:t>
            </a:r>
            <a:endParaRPr lang="pl-PL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00232" y="2928934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" name="Minus 3"/>
          <p:cNvSpPr/>
          <p:nvPr/>
        </p:nvSpPr>
        <p:spPr>
          <a:xfrm>
            <a:off x="2571736" y="321468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357554" y="292893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7" name="Minus 6"/>
          <p:cNvSpPr/>
          <p:nvPr/>
        </p:nvSpPr>
        <p:spPr>
          <a:xfrm>
            <a:off x="2571736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inus 7"/>
          <p:cNvSpPr/>
          <p:nvPr/>
        </p:nvSpPr>
        <p:spPr>
          <a:xfrm>
            <a:off x="2571736" y="350043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inus 8"/>
          <p:cNvSpPr/>
          <p:nvPr/>
        </p:nvSpPr>
        <p:spPr>
          <a:xfrm>
            <a:off x="6572264" y="235743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Minus 9"/>
          <p:cNvSpPr/>
          <p:nvPr/>
        </p:nvSpPr>
        <p:spPr>
          <a:xfrm>
            <a:off x="1357290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inus 10"/>
          <p:cNvSpPr/>
          <p:nvPr/>
        </p:nvSpPr>
        <p:spPr>
          <a:xfrm>
            <a:off x="3714744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Minus 11"/>
          <p:cNvSpPr/>
          <p:nvPr/>
        </p:nvSpPr>
        <p:spPr>
          <a:xfrm>
            <a:off x="6572264" y="421481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4429124" y="292893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85786" y="292893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143768" y="3857628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6072198" y="3857628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143768" y="192880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072198" y="192880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Minus 18"/>
          <p:cNvSpPr/>
          <p:nvPr/>
        </p:nvSpPr>
        <p:spPr>
          <a:xfrm rot="5400000">
            <a:off x="1928794" y="271462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Minus 19"/>
          <p:cNvSpPr/>
          <p:nvPr/>
        </p:nvSpPr>
        <p:spPr>
          <a:xfrm rot="5400000">
            <a:off x="1928794" y="392906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Minus 20"/>
          <p:cNvSpPr/>
          <p:nvPr/>
        </p:nvSpPr>
        <p:spPr>
          <a:xfrm rot="5400000">
            <a:off x="3286116" y="271462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Minus 21"/>
          <p:cNvSpPr/>
          <p:nvPr/>
        </p:nvSpPr>
        <p:spPr>
          <a:xfrm rot="5400000">
            <a:off x="3286116" y="392906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500166" y="5143512"/>
            <a:ext cx="83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/>
              <a:t>et</a:t>
            </a:r>
            <a:r>
              <a:rPr lang="pl-PL" sz="2800" dirty="0" err="1" smtClean="0">
                <a:solidFill>
                  <a:srgbClr val="C00000"/>
                </a:solidFill>
              </a:rPr>
              <a:t>yn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643174" y="5214950"/>
            <a:ext cx="83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et</a:t>
            </a:r>
            <a:r>
              <a:rPr lang="pl-PL" sz="2800" dirty="0" smtClean="0">
                <a:solidFill>
                  <a:srgbClr val="C00000"/>
                </a:solidFill>
              </a:rPr>
              <a:t>an</a:t>
            </a:r>
            <a:endParaRPr lang="pl-PL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7835E-6 L -0.45 -0.0166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37835E-6 L -0.41771 -0.016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55412E-6 L -0.45 0.0067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55412E-6 L -0.41771 0.0067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9" grpId="1" animBg="1"/>
      <p:bldP spid="12" grpId="0" animBg="1"/>
      <p:bldP spid="12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20" grpId="0" animBg="1"/>
      <p:bldP spid="21" grpId="0" animBg="1"/>
      <p:bldP spid="22" grpId="0" animBg="1"/>
      <p:bldP spid="23" grpId="0"/>
      <p:bldP spid="23" grpId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1440" y="4879985"/>
          <a:ext cx="9001154" cy="1477973"/>
        </p:xfrm>
        <a:graphic>
          <a:graphicData uri="http://schemas.openxmlformats.org/drawingml/2006/table">
            <a:tbl>
              <a:tblPr/>
              <a:tblGrid>
                <a:gridCol w="714346"/>
                <a:gridCol w="642942"/>
                <a:gridCol w="642942"/>
                <a:gridCol w="1066297"/>
                <a:gridCol w="919321"/>
                <a:gridCol w="886553"/>
                <a:gridCol w="902937"/>
                <a:gridCol w="768224"/>
                <a:gridCol w="1167811"/>
                <a:gridCol w="1289781"/>
              </a:tblGrid>
              <a:tr h="746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nr </a:t>
                      </a:r>
                      <a:r>
                        <a:rPr lang="pl-PL" sz="1300" b="1" baseline="0" dirty="0" smtClean="0">
                          <a:latin typeface="Arial Narrow" pitchFamily="34" charset="0"/>
                          <a:ea typeface="Calibri"/>
                          <a:cs typeface="Shruti"/>
                        </a:rPr>
                        <a:t>grupy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 smtClean="0">
                          <a:latin typeface="Arial Narrow" pitchFamily="34" charset="0"/>
                          <a:ea typeface="Calibri"/>
                          <a:cs typeface="Shruti"/>
                        </a:rPr>
                        <a:t>głównej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nr okresu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liczba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powłok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liczba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elektronów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walencyjnych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liczba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elektronów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liczba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protonów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liczba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neutronów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masa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atomu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wartościowość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ujemna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wartościowość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r>
                        <a:rPr lang="pl-PL" sz="1300" b="1" baseline="0" dirty="0">
                          <a:latin typeface="Arial Narrow" pitchFamily="34" charset="0"/>
                          <a:ea typeface="Calibri"/>
                          <a:cs typeface="Shruti"/>
                        </a:rPr>
                        <a:t>dodatnia</a:t>
                      </a:r>
                      <a:endParaRPr lang="pl-PL" sz="1300" b="1" baseline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endParaRPr lang="pl-PL" sz="3200" baseline="0" dirty="0">
                        <a:latin typeface="Arial Narrow"/>
                        <a:ea typeface="Calibri"/>
                        <a:cs typeface="Shruti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endParaRPr lang="pl-PL" sz="3200" baseline="0" dirty="0">
                        <a:latin typeface="Arial Narrow"/>
                        <a:ea typeface="Calibri"/>
                        <a:cs typeface="Shruti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endParaRPr lang="pl-PL" sz="3200" baseline="0" dirty="0">
                        <a:latin typeface="Arial Narrow"/>
                        <a:ea typeface="Calibri"/>
                        <a:cs typeface="Shruti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endParaRPr lang="pl-PL" sz="3200" baseline="0" dirty="0">
                        <a:latin typeface="Arial Narrow"/>
                        <a:ea typeface="Calibri"/>
                        <a:cs typeface="Shruti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endParaRPr lang="pl-PL" sz="3200" baseline="0" dirty="0">
                        <a:latin typeface="Arial Narrow"/>
                        <a:ea typeface="Calibri"/>
                        <a:cs typeface="Shruti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endParaRPr lang="pl-PL" sz="3200" baseline="0" dirty="0">
                        <a:latin typeface="Arial Narrow"/>
                        <a:ea typeface="Calibri"/>
                        <a:cs typeface="Shruti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endParaRPr lang="pl-PL" sz="3200" baseline="0" dirty="0">
                        <a:latin typeface="Arial Narrow"/>
                        <a:ea typeface="Calibri"/>
                        <a:cs typeface="Shruti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endParaRPr lang="pl-PL" sz="3200" baseline="0" dirty="0">
                        <a:latin typeface="Arial Narrow"/>
                        <a:ea typeface="Calibri"/>
                        <a:cs typeface="Shruti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endParaRPr lang="pl-PL" sz="3200" baseline="0" dirty="0">
                        <a:latin typeface="Arial Narrow"/>
                        <a:ea typeface="Calibri"/>
                        <a:cs typeface="Shruti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520690" algn="l"/>
                        </a:tabLst>
                      </a:pPr>
                      <a:endParaRPr lang="pl-PL" sz="3200" baseline="0" dirty="0">
                        <a:latin typeface="Arial Narrow"/>
                        <a:ea typeface="Calibri"/>
                        <a:cs typeface="Shruti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357158" y="1359273"/>
            <a:ext cx="1714512" cy="1631216"/>
          </a:xfrm>
          <a:prstGeom prst="rect">
            <a:avLst/>
          </a:prstGeom>
          <a:solidFill>
            <a:srgbClr val="FC78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l-PL" sz="2800" b="1" baseline="30000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pl-PL" sz="2800" b="1" dirty="0" smtClean="0">
                <a:solidFill>
                  <a:srgbClr val="000066"/>
                </a:solidFill>
                <a:latin typeface="Arial Narrow" pitchFamily="34" charset="0"/>
              </a:rPr>
              <a:t>      </a:t>
            </a:r>
          </a:p>
          <a:p>
            <a:r>
              <a:rPr lang="pl-PL" sz="2800" b="1" dirty="0" smtClean="0">
                <a:solidFill>
                  <a:srgbClr val="000066"/>
                </a:solidFill>
                <a:latin typeface="Arial Narrow" pitchFamily="34" charset="0"/>
              </a:rPr>
              <a:t>       </a:t>
            </a:r>
            <a:r>
              <a:rPr lang="pl-PL" sz="3600" b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C</a:t>
            </a:r>
            <a:endParaRPr lang="pl-PL" sz="36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endParaRPr lang="pl-PL" sz="36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102092" y="93403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latin typeface="Arial Narrow" pitchFamily="34" charset="0"/>
              </a:rPr>
              <a:t>IV</a:t>
            </a:r>
            <a:endParaRPr lang="pl-PL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143108" y="193416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33CC"/>
                </a:solidFill>
                <a:latin typeface="Arial Narrow" pitchFamily="34" charset="0"/>
              </a:rPr>
              <a:t>2</a:t>
            </a:r>
            <a:endParaRPr lang="pl-PL" sz="2400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61868" y="1576976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13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75717" y="214848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6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14282" y="571501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latin typeface="Arial Narrow" pitchFamily="34" charset="0"/>
              </a:rPr>
              <a:t>IV</a:t>
            </a:r>
            <a:endParaRPr lang="pl-PL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857224" y="571501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33CC"/>
                </a:solidFill>
                <a:latin typeface="Arial Narrow" pitchFamily="34" charset="0"/>
              </a:rPr>
              <a:t>2</a:t>
            </a:r>
            <a:endParaRPr lang="pl-PL" sz="2400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500166" y="571501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33CC"/>
                </a:solidFill>
                <a:latin typeface="Arial Narrow" pitchFamily="34" charset="0"/>
              </a:rPr>
              <a:t>2</a:t>
            </a:r>
            <a:endParaRPr lang="pl-PL" sz="2400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428860" y="571501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latin typeface="Arial Narrow" pitchFamily="34" charset="0"/>
              </a:rPr>
              <a:t>4</a:t>
            </a:r>
            <a:endParaRPr lang="pl-PL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357554" y="571501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6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286248" y="571501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6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14282" y="3362926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13 – 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785786" y="3362926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6  =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1357290" y="336292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7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143504" y="571501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7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5929322" y="5715016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13 u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6858016" y="5715016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Arial Narrow" pitchFamily="34" charset="0"/>
              </a:rPr>
              <a:t> – IV </a:t>
            </a:r>
            <a:endParaRPr lang="pl-PL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8143900" y="5572140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latin typeface="Arial Narrow" pitchFamily="34" charset="0"/>
              </a:rPr>
              <a:t>+ IV</a:t>
            </a:r>
          </a:p>
        </p:txBody>
      </p:sp>
      <p:sp>
        <p:nvSpPr>
          <p:cNvPr id="28" name="Elipsa 27"/>
          <p:cNvSpPr/>
          <p:nvPr/>
        </p:nvSpPr>
        <p:spPr>
          <a:xfrm>
            <a:off x="2928926" y="2077042"/>
            <a:ext cx="1285884" cy="12858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Łuk 28"/>
          <p:cNvSpPr/>
          <p:nvPr/>
        </p:nvSpPr>
        <p:spPr>
          <a:xfrm rot="2700000">
            <a:off x="3030262" y="1850778"/>
            <a:ext cx="1869029" cy="1666972"/>
          </a:xfrm>
          <a:prstGeom prst="arc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/>
          <p:cNvSpPr txBox="1"/>
          <p:nvPr/>
        </p:nvSpPr>
        <p:spPr>
          <a:xfrm>
            <a:off x="3143240" y="2317615"/>
            <a:ext cx="86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6 p(+)</a:t>
            </a:r>
          </a:p>
          <a:p>
            <a:r>
              <a:rPr lang="pl-PL" sz="2400" b="1" dirty="0" smtClean="0">
                <a:latin typeface="Arial Narrow" pitchFamily="34" charset="0"/>
              </a:rPr>
              <a:t>7n(0)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4357686" y="1648414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2e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4929190" y="1648414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latin typeface="Arial Narrow" pitchFamily="34" charset="0"/>
              </a:rPr>
              <a:t>4 </a:t>
            </a:r>
            <a:r>
              <a:rPr lang="pl-PL" sz="2400" b="1" dirty="0" err="1" smtClean="0">
                <a:solidFill>
                  <a:srgbClr val="C00000"/>
                </a:solidFill>
                <a:latin typeface="Arial Narrow" pitchFamily="34" charset="0"/>
              </a:rPr>
              <a:t>ew</a:t>
            </a:r>
            <a:endParaRPr lang="pl-PL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6460914" y="4429132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Arial Narrow" pitchFamily="34" charset="0"/>
              </a:rPr>
              <a:t>VIII  –  IV  =  </a:t>
            </a:r>
            <a:r>
              <a:rPr lang="pl-PL" b="1" dirty="0" err="1" smtClean="0">
                <a:solidFill>
                  <a:srgbClr val="FF0000"/>
                </a:solidFill>
                <a:latin typeface="Arial Narrow" pitchFamily="34" charset="0"/>
              </a:rPr>
              <a:t>IV</a:t>
            </a:r>
            <a:endParaRPr lang="pl-PL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7572396" y="2219918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endParaRPr lang="pl-PL" sz="6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6142889" y="1002083"/>
            <a:ext cx="3001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latin typeface="Arial Narrow" pitchFamily="34" charset="0"/>
              </a:rPr>
              <a:t>s</a:t>
            </a:r>
            <a:r>
              <a:rPr lang="pl-PL" b="1" dirty="0" smtClean="0">
                <a:latin typeface="Arial Narrow" pitchFamily="34" charset="0"/>
              </a:rPr>
              <a:t>ymbol elektronowy węgla</a:t>
            </a:r>
          </a:p>
          <a:p>
            <a:pPr algn="ctr"/>
            <a:r>
              <a:rPr lang="pl-PL" b="1" dirty="0">
                <a:latin typeface="Arial Narrow" pitchFamily="34" charset="0"/>
              </a:rPr>
              <a:t>u</a:t>
            </a:r>
            <a:r>
              <a:rPr lang="pl-PL" b="1" dirty="0" smtClean="0">
                <a:latin typeface="Arial Narrow" pitchFamily="34" charset="0"/>
              </a:rPr>
              <a:t>kazuje 4 elektrony walencyjne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4214810" y="3505802"/>
            <a:ext cx="1636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pl-PL" sz="5400" b="1" baseline="30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  </a:t>
            </a:r>
            <a:r>
              <a:rPr lang="pl-PL" sz="54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pl-PL" sz="5400" b="1" baseline="30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pl-PL" sz="5400" b="1" cap="none" spc="0" baseline="30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8143900" y="5929330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latin typeface="Arial Narrow" pitchFamily="34" charset="0"/>
              </a:rPr>
              <a:t>+ II</a:t>
            </a:r>
            <a:endParaRPr lang="pl-PL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9" name="Łuk 48"/>
          <p:cNvSpPr/>
          <p:nvPr/>
        </p:nvSpPr>
        <p:spPr>
          <a:xfrm rot="2700000">
            <a:off x="3744643" y="1850779"/>
            <a:ext cx="1869029" cy="1666972"/>
          </a:xfrm>
          <a:prstGeom prst="arc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Elipsa 50"/>
          <p:cNvSpPr/>
          <p:nvPr/>
        </p:nvSpPr>
        <p:spPr>
          <a:xfrm>
            <a:off x="4714876" y="2362794"/>
            <a:ext cx="214314" cy="21431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52" name="Elipsa 51"/>
          <p:cNvSpPr/>
          <p:nvPr/>
        </p:nvSpPr>
        <p:spPr>
          <a:xfrm>
            <a:off x="4714876" y="2791422"/>
            <a:ext cx="214314" cy="21431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53" name="Elipsa 52"/>
          <p:cNvSpPr/>
          <p:nvPr/>
        </p:nvSpPr>
        <p:spPr>
          <a:xfrm>
            <a:off x="5214942" y="2219918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55" name="Elipsa 54"/>
          <p:cNvSpPr/>
          <p:nvPr/>
        </p:nvSpPr>
        <p:spPr>
          <a:xfrm>
            <a:off x="5572132" y="2505670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56" name="Elipsa 55"/>
          <p:cNvSpPr/>
          <p:nvPr/>
        </p:nvSpPr>
        <p:spPr>
          <a:xfrm>
            <a:off x="5572132" y="2791422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57" name="Elipsa 56"/>
          <p:cNvSpPr/>
          <p:nvPr/>
        </p:nvSpPr>
        <p:spPr>
          <a:xfrm>
            <a:off x="5286380" y="3005736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43" name="Elipsa 42"/>
          <p:cNvSpPr/>
          <p:nvPr/>
        </p:nvSpPr>
        <p:spPr>
          <a:xfrm>
            <a:off x="7929586" y="3220050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47" name="Elipsa 46"/>
          <p:cNvSpPr/>
          <p:nvPr/>
        </p:nvSpPr>
        <p:spPr>
          <a:xfrm>
            <a:off x="7358082" y="2719984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50" name="Elipsa 49"/>
          <p:cNvSpPr/>
          <p:nvPr/>
        </p:nvSpPr>
        <p:spPr>
          <a:xfrm>
            <a:off x="7858148" y="2077042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54" name="Elipsa 53"/>
          <p:cNvSpPr/>
          <p:nvPr/>
        </p:nvSpPr>
        <p:spPr>
          <a:xfrm>
            <a:off x="8358214" y="2719984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59" name="Prostokąt 58"/>
          <p:cNvSpPr/>
          <p:nvPr/>
        </p:nvSpPr>
        <p:spPr>
          <a:xfrm>
            <a:off x="1071538" y="77908"/>
            <a:ext cx="3491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Model atomu węgla </a:t>
            </a:r>
            <a:r>
              <a:rPr lang="pl-PL" sz="2800" b="1" baseline="30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13</a:t>
            </a:r>
            <a:r>
              <a:rPr lang="pl-PL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285728"/>
            <a:ext cx="8658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0">
                  <a:solidFill>
                    <a:srgbClr val="669900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Alkiny przyłączają  </a:t>
            </a:r>
            <a:r>
              <a:rPr lang="pl-PL" sz="4400" b="1" dirty="0" smtClean="0">
                <a:ln w="19050">
                  <a:solidFill>
                    <a:srgbClr val="6699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brom</a:t>
            </a:r>
            <a:r>
              <a:rPr lang="pl-PL" sz="4400" b="1" dirty="0" smtClean="0">
                <a:ln w="19050">
                  <a:solidFill>
                    <a:srgbClr val="669900"/>
                  </a:solidFill>
                  <a:prstDash val="solid"/>
                </a:ln>
                <a:solidFill>
                  <a:srgbClr val="12CC6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 chlor, </a:t>
            </a:r>
            <a:r>
              <a:rPr lang="pl-PL" sz="4400" b="1" dirty="0" smtClean="0">
                <a:ln w="19050">
                  <a:solidFill>
                    <a:srgbClr val="6699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fluor</a:t>
            </a:r>
            <a:endParaRPr lang="pl-PL" sz="4400" b="1" cap="none" spc="0" dirty="0">
              <a:ln w="19050">
                <a:solidFill>
                  <a:srgbClr val="66990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00232" y="2928934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4" name="Minus 3"/>
          <p:cNvSpPr/>
          <p:nvPr/>
        </p:nvSpPr>
        <p:spPr>
          <a:xfrm>
            <a:off x="2571736" y="321468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357554" y="292893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7" name="Minus 6"/>
          <p:cNvSpPr/>
          <p:nvPr/>
        </p:nvSpPr>
        <p:spPr>
          <a:xfrm>
            <a:off x="2571736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inus 7"/>
          <p:cNvSpPr/>
          <p:nvPr/>
        </p:nvSpPr>
        <p:spPr>
          <a:xfrm>
            <a:off x="2571736" y="350043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inus 8"/>
          <p:cNvSpPr/>
          <p:nvPr/>
        </p:nvSpPr>
        <p:spPr>
          <a:xfrm>
            <a:off x="6572264" y="235743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Minus 9"/>
          <p:cNvSpPr/>
          <p:nvPr/>
        </p:nvSpPr>
        <p:spPr>
          <a:xfrm>
            <a:off x="1357290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inus 10"/>
          <p:cNvSpPr/>
          <p:nvPr/>
        </p:nvSpPr>
        <p:spPr>
          <a:xfrm>
            <a:off x="3714744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Minus 11"/>
          <p:cNvSpPr/>
          <p:nvPr/>
        </p:nvSpPr>
        <p:spPr>
          <a:xfrm>
            <a:off x="6500826" y="428625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4429124" y="292893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85786" y="292893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072330" y="3929066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endParaRPr lang="pl-PL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8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6141641" y="3929066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80"/>
              </a:solidFill>
              <a:effectLst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143768" y="1928802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80"/>
              </a:solidFill>
              <a:effectLst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141641" y="1928802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solidFill>
                  <a:srgbClr val="8000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80"/>
              </a:solidFill>
              <a:effectLst/>
            </a:endParaRPr>
          </a:p>
        </p:txBody>
      </p:sp>
      <p:sp>
        <p:nvSpPr>
          <p:cNvPr id="19" name="Minus 18"/>
          <p:cNvSpPr/>
          <p:nvPr/>
        </p:nvSpPr>
        <p:spPr>
          <a:xfrm rot="5400000">
            <a:off x="1928794" y="271462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Minus 19"/>
          <p:cNvSpPr/>
          <p:nvPr/>
        </p:nvSpPr>
        <p:spPr>
          <a:xfrm rot="5400000">
            <a:off x="1928794" y="392906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Minus 20"/>
          <p:cNvSpPr/>
          <p:nvPr/>
        </p:nvSpPr>
        <p:spPr>
          <a:xfrm rot="5400000">
            <a:off x="3286116" y="271462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Minus 21"/>
          <p:cNvSpPr/>
          <p:nvPr/>
        </p:nvSpPr>
        <p:spPr>
          <a:xfrm rot="5400000">
            <a:off x="3286116" y="392906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500166" y="5143512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etyn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643174" y="521495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1,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1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, 2,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- cztero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fluoro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et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7835E-6 L -0.45104 -0.0166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37835E-6 L -0.41111 -0.016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2359E-6 L -0.44323 0.017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2359E-6 L -0.4033 0.0171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9" grpId="1" animBg="1"/>
      <p:bldP spid="12" grpId="0" animBg="1"/>
      <p:bldP spid="12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20" grpId="0" animBg="1"/>
      <p:bldP spid="21" grpId="0" animBg="1"/>
      <p:bldP spid="22" grpId="0" animBg="1"/>
      <p:bldP spid="23" grpId="0"/>
      <p:bldP spid="23" grpId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285728"/>
            <a:ext cx="76529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Alkiny przyłączają </a:t>
            </a:r>
            <a:r>
              <a:rPr lang="pl-PL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2CC6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bromowodór</a:t>
            </a:r>
            <a:endParaRPr lang="pl-PL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00232" y="2928934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4" name="Minus 3"/>
          <p:cNvSpPr/>
          <p:nvPr/>
        </p:nvSpPr>
        <p:spPr>
          <a:xfrm>
            <a:off x="2571736" y="321468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357554" y="292893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7" name="Minus 6"/>
          <p:cNvSpPr/>
          <p:nvPr/>
        </p:nvSpPr>
        <p:spPr>
          <a:xfrm>
            <a:off x="2571736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inus 7"/>
          <p:cNvSpPr/>
          <p:nvPr/>
        </p:nvSpPr>
        <p:spPr>
          <a:xfrm>
            <a:off x="2571736" y="350043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inus 8"/>
          <p:cNvSpPr/>
          <p:nvPr/>
        </p:nvSpPr>
        <p:spPr>
          <a:xfrm>
            <a:off x="6572264" y="235743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Minus 9"/>
          <p:cNvSpPr/>
          <p:nvPr/>
        </p:nvSpPr>
        <p:spPr>
          <a:xfrm>
            <a:off x="1357290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inus 10"/>
          <p:cNvSpPr/>
          <p:nvPr/>
        </p:nvSpPr>
        <p:spPr>
          <a:xfrm>
            <a:off x="3714744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Minus 11"/>
          <p:cNvSpPr/>
          <p:nvPr/>
        </p:nvSpPr>
        <p:spPr>
          <a:xfrm>
            <a:off x="6572264" y="435769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4429124" y="292893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85786" y="292893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143768" y="3929066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6000760" y="3929066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143768" y="1928802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072198" y="192880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Minus 18"/>
          <p:cNvSpPr/>
          <p:nvPr/>
        </p:nvSpPr>
        <p:spPr>
          <a:xfrm rot="5400000">
            <a:off x="1928794" y="271462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Minus 19"/>
          <p:cNvSpPr/>
          <p:nvPr/>
        </p:nvSpPr>
        <p:spPr>
          <a:xfrm rot="5400000">
            <a:off x="1928794" y="392906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Minus 20"/>
          <p:cNvSpPr/>
          <p:nvPr/>
        </p:nvSpPr>
        <p:spPr>
          <a:xfrm rot="5400000">
            <a:off x="3286116" y="271462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Minus 21"/>
          <p:cNvSpPr/>
          <p:nvPr/>
        </p:nvSpPr>
        <p:spPr>
          <a:xfrm rot="5400000">
            <a:off x="3286116" y="392906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142976" y="4786322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l-PL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yn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643174" y="5214950"/>
            <a:ext cx="3466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dwubromoet</a:t>
            </a:r>
            <a:r>
              <a:rPr lang="pl-PL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7835E-6 L -0.45 -0.0166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37835E-6 L -0.42552 -0.016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55412E-6 L -0.44219 0.0067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42847 0.0067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9" grpId="1" animBg="1"/>
      <p:bldP spid="12" grpId="0" animBg="1"/>
      <p:bldP spid="12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20" grpId="0" animBg="1"/>
      <p:bldP spid="21" grpId="0" animBg="1"/>
      <p:bldP spid="22" grpId="0" animBg="1"/>
      <p:bldP spid="23" grpId="0"/>
      <p:bldP spid="23" grpId="1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285728"/>
            <a:ext cx="76766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Alkiny przyłączają  </a:t>
            </a:r>
            <a:r>
              <a:rPr lang="pl-PL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2CC6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bromowodór</a:t>
            </a:r>
            <a:endParaRPr lang="pl-PL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00232" y="2928934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" name="Minus 3"/>
          <p:cNvSpPr/>
          <p:nvPr/>
        </p:nvSpPr>
        <p:spPr>
          <a:xfrm>
            <a:off x="2571736" y="321468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357554" y="292893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7" name="Minus 6"/>
          <p:cNvSpPr/>
          <p:nvPr/>
        </p:nvSpPr>
        <p:spPr>
          <a:xfrm>
            <a:off x="2571736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inus 7"/>
          <p:cNvSpPr/>
          <p:nvPr/>
        </p:nvSpPr>
        <p:spPr>
          <a:xfrm>
            <a:off x="2571736" y="350043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inus 8"/>
          <p:cNvSpPr/>
          <p:nvPr/>
        </p:nvSpPr>
        <p:spPr>
          <a:xfrm>
            <a:off x="6572264" y="235743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Minus 9"/>
          <p:cNvSpPr/>
          <p:nvPr/>
        </p:nvSpPr>
        <p:spPr>
          <a:xfrm>
            <a:off x="1357290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inus 10"/>
          <p:cNvSpPr/>
          <p:nvPr/>
        </p:nvSpPr>
        <p:spPr>
          <a:xfrm>
            <a:off x="3714744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Minus 11"/>
          <p:cNvSpPr/>
          <p:nvPr/>
        </p:nvSpPr>
        <p:spPr>
          <a:xfrm>
            <a:off x="6643702" y="435769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4429124" y="292893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85786" y="292893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215206" y="3929066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CC"/>
                </a:solidFill>
                <a:effectLst/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CC"/>
              </a:solidFill>
              <a:effectLst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929322" y="3929066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143768" y="1928802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072198" y="192880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Minus 18"/>
          <p:cNvSpPr/>
          <p:nvPr/>
        </p:nvSpPr>
        <p:spPr>
          <a:xfrm rot="5400000">
            <a:off x="1928794" y="271462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Minus 19"/>
          <p:cNvSpPr/>
          <p:nvPr/>
        </p:nvSpPr>
        <p:spPr>
          <a:xfrm rot="5400000">
            <a:off x="1928794" y="392906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Minus 20"/>
          <p:cNvSpPr/>
          <p:nvPr/>
        </p:nvSpPr>
        <p:spPr>
          <a:xfrm rot="5400000">
            <a:off x="3286116" y="271462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Minus 21"/>
          <p:cNvSpPr/>
          <p:nvPr/>
        </p:nvSpPr>
        <p:spPr>
          <a:xfrm rot="5400000">
            <a:off x="3286116" y="392906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500166" y="5143512"/>
            <a:ext cx="83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/>
              <a:t>et</a:t>
            </a:r>
            <a:r>
              <a:rPr lang="pl-PL" sz="2800" dirty="0" err="1" smtClean="0">
                <a:solidFill>
                  <a:srgbClr val="C00000"/>
                </a:solidFill>
              </a:rPr>
              <a:t>yn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643174" y="5214950"/>
            <a:ext cx="3243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1,2 – </a:t>
            </a:r>
            <a:r>
              <a:rPr lang="pl-PL" sz="2800" dirty="0" err="1" smtClean="0"/>
              <a:t>dwubromoet</a:t>
            </a:r>
            <a:r>
              <a:rPr lang="pl-PL" sz="2800" dirty="0" err="1" smtClean="0">
                <a:solidFill>
                  <a:srgbClr val="C00000"/>
                </a:solidFill>
              </a:rPr>
              <a:t>an</a:t>
            </a:r>
            <a:endParaRPr lang="pl-PL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7835E-6 L -0.45 -0.0166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37835E-6 L -0.42552 -0.016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52359E-6 L -0.44514 0.017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2359E-6 L -0.42552 0.0171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9" grpId="1" animBg="1"/>
      <p:bldP spid="12" grpId="0" animBg="1"/>
      <p:bldP spid="12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20" grpId="0" animBg="1"/>
      <p:bldP spid="21" grpId="0" animBg="1"/>
      <p:bldP spid="22" grpId="0" animBg="1"/>
      <p:bldP spid="23" grpId="0"/>
      <p:bldP spid="23" grpId="1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285728"/>
            <a:ext cx="57690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Alkiny przyłączają </a:t>
            </a:r>
            <a:r>
              <a:rPr lang="pl-PL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wodę</a:t>
            </a:r>
            <a:endParaRPr lang="pl-PL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00232" y="2928934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4" name="Minus 3"/>
          <p:cNvSpPr/>
          <p:nvPr/>
        </p:nvSpPr>
        <p:spPr>
          <a:xfrm>
            <a:off x="2571736" y="321468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357554" y="292893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7" name="Minus 6"/>
          <p:cNvSpPr/>
          <p:nvPr/>
        </p:nvSpPr>
        <p:spPr>
          <a:xfrm>
            <a:off x="2571736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Minus 7"/>
          <p:cNvSpPr/>
          <p:nvPr/>
        </p:nvSpPr>
        <p:spPr>
          <a:xfrm>
            <a:off x="2571736" y="350043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Minus 8"/>
          <p:cNvSpPr/>
          <p:nvPr/>
        </p:nvSpPr>
        <p:spPr>
          <a:xfrm>
            <a:off x="6572264" y="235743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Minus 9"/>
          <p:cNvSpPr/>
          <p:nvPr/>
        </p:nvSpPr>
        <p:spPr>
          <a:xfrm>
            <a:off x="1357290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Minus 10"/>
          <p:cNvSpPr/>
          <p:nvPr/>
        </p:nvSpPr>
        <p:spPr>
          <a:xfrm>
            <a:off x="3714744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Minus 11"/>
          <p:cNvSpPr/>
          <p:nvPr/>
        </p:nvSpPr>
        <p:spPr>
          <a:xfrm>
            <a:off x="6786578" y="435769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4429124" y="292893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85786" y="292893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429520" y="4000504"/>
            <a:ext cx="6222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33FF"/>
              </a:solidFill>
              <a:effectLst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857884" y="4000504"/>
            <a:ext cx="109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effectLst/>
              </a:rPr>
              <a:t>OH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33FF"/>
              </a:solidFill>
              <a:effectLst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143768" y="1928802"/>
            <a:ext cx="109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</a:rPr>
              <a:t>OH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33FF"/>
              </a:solidFill>
              <a:effectLst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072198" y="192880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Minus 18"/>
          <p:cNvSpPr/>
          <p:nvPr/>
        </p:nvSpPr>
        <p:spPr>
          <a:xfrm rot="5400000">
            <a:off x="1928794" y="271462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Minus 19"/>
          <p:cNvSpPr/>
          <p:nvPr/>
        </p:nvSpPr>
        <p:spPr>
          <a:xfrm rot="5400000">
            <a:off x="1928794" y="392906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Minus 20"/>
          <p:cNvSpPr/>
          <p:nvPr/>
        </p:nvSpPr>
        <p:spPr>
          <a:xfrm rot="5400000">
            <a:off x="3286116" y="271462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Minus 21"/>
          <p:cNvSpPr/>
          <p:nvPr/>
        </p:nvSpPr>
        <p:spPr>
          <a:xfrm rot="5400000">
            <a:off x="3286116" y="392906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500166" y="5143512"/>
            <a:ext cx="83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/>
              <a:t>et</a:t>
            </a:r>
            <a:r>
              <a:rPr lang="pl-PL" sz="2800" dirty="0" err="1" smtClean="0">
                <a:solidFill>
                  <a:srgbClr val="C00000"/>
                </a:solidFill>
              </a:rPr>
              <a:t>yn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643174" y="5214950"/>
            <a:ext cx="27446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et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pl-PL" sz="28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ol</a:t>
            </a:r>
            <a:endParaRPr lang="pl-PL" sz="28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800" dirty="0" smtClean="0">
                <a:latin typeface="Arial" pitchFamily="34" charset="0"/>
                <a:cs typeface="Arial" pitchFamily="34" charset="0"/>
              </a:rPr>
              <a:t>glikol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7835E-6 L -0.45 -0.0166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7835E-6 L -0.41163 -0.016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37 L -0.42066 0.00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0694E-6 L -0.44896 -0.003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9" grpId="1" animBg="1"/>
      <p:bldP spid="12" grpId="0" animBg="1"/>
      <p:bldP spid="12" grpId="1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20" grpId="0" animBg="1"/>
      <p:bldP spid="21" grpId="0" animBg="1"/>
      <p:bldP spid="22" grpId="0" animBg="1"/>
      <p:bldP spid="23" grpId="0"/>
      <p:bldP spid="23" grpId="1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85720" y="357166"/>
            <a:ext cx="86611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Alkeny przyłączają brom, chlor, fluor</a:t>
            </a:r>
            <a:endParaRPr lang="pl-PL" sz="4400" b="1" cap="none" spc="0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0066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71736" y="2571744"/>
            <a:ext cx="55175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00430" y="257174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noFill/>
                  <a:prstDash val="solid"/>
                </a:ln>
                <a:effectLst/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71604" y="2571744"/>
            <a:ext cx="55175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71472" y="264318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571604" y="150017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571736" y="150017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Minus 11"/>
          <p:cNvSpPr/>
          <p:nvPr/>
        </p:nvSpPr>
        <p:spPr>
          <a:xfrm rot="5400000">
            <a:off x="1500166" y="242886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Minus 13"/>
          <p:cNvSpPr/>
          <p:nvPr/>
        </p:nvSpPr>
        <p:spPr>
          <a:xfrm rot="10800000">
            <a:off x="2000232" y="307181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Minus 14"/>
          <p:cNvSpPr/>
          <p:nvPr/>
        </p:nvSpPr>
        <p:spPr>
          <a:xfrm>
            <a:off x="1000100" y="300037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Minus 15"/>
          <p:cNvSpPr/>
          <p:nvPr/>
        </p:nvSpPr>
        <p:spPr>
          <a:xfrm rot="5400000">
            <a:off x="2500298" y="242886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Minus 16"/>
          <p:cNvSpPr/>
          <p:nvPr/>
        </p:nvSpPr>
        <p:spPr>
          <a:xfrm>
            <a:off x="2928926" y="300037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Minus 17"/>
          <p:cNvSpPr/>
          <p:nvPr/>
        </p:nvSpPr>
        <p:spPr>
          <a:xfrm>
            <a:off x="2000232" y="292893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5643570" y="2857496"/>
            <a:ext cx="819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Minus 21"/>
          <p:cNvSpPr/>
          <p:nvPr/>
        </p:nvSpPr>
        <p:spPr>
          <a:xfrm>
            <a:off x="6286512" y="335756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Minus 22"/>
          <p:cNvSpPr/>
          <p:nvPr/>
        </p:nvSpPr>
        <p:spPr>
          <a:xfrm rot="5400000">
            <a:off x="2500298" y="357187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Minus 23"/>
          <p:cNvSpPr/>
          <p:nvPr/>
        </p:nvSpPr>
        <p:spPr>
          <a:xfrm rot="5400000">
            <a:off x="1500166" y="357187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Minus 24"/>
          <p:cNvSpPr/>
          <p:nvPr/>
        </p:nvSpPr>
        <p:spPr>
          <a:xfrm rot="5400000">
            <a:off x="3428992" y="242886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Minus 28"/>
          <p:cNvSpPr/>
          <p:nvPr/>
        </p:nvSpPr>
        <p:spPr>
          <a:xfrm rot="5400000">
            <a:off x="3428992" y="357187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Minus 29"/>
          <p:cNvSpPr/>
          <p:nvPr/>
        </p:nvSpPr>
        <p:spPr>
          <a:xfrm>
            <a:off x="3857620" y="300037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6858016" y="2857496"/>
            <a:ext cx="819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500430" y="371475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4357686" y="257174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3500430" y="150017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4500562" y="164305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prop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5072066" y="221455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dwubromo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prop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1714480" y="285749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1</a:t>
            </a:r>
            <a:endParaRPr lang="pl-PL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2714612" y="285749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</a:t>
            </a:r>
            <a:endParaRPr lang="pl-PL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3643306" y="285749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3</a:t>
            </a:r>
            <a:endParaRPr lang="pl-PL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014E-8 L -0.46129 0.1209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014E-8 L -0.48385 0.1209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57224" y="428604"/>
            <a:ext cx="7468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31550" cmpd="sng">
                  <a:solidFill>
                    <a:srgbClr val="003399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Alkeny przyłączają wodór</a:t>
            </a:r>
            <a:endParaRPr lang="pl-PL" sz="5400" b="1" cap="none" spc="0" dirty="0">
              <a:ln w="31550" cmpd="sng">
                <a:solidFill>
                  <a:srgbClr val="003399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092855" y="2857496"/>
            <a:ext cx="62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endParaRPr lang="pl-PL" sz="5400" b="1" cap="none" spc="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FFFF"/>
              </a:soli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71736" y="2571744"/>
            <a:ext cx="55175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00430" y="264318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71604" y="2571744"/>
            <a:ext cx="55175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71472" y="264318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571604" y="150017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571736" y="150017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Minus 11"/>
          <p:cNvSpPr/>
          <p:nvPr/>
        </p:nvSpPr>
        <p:spPr>
          <a:xfrm rot="5400000">
            <a:off x="1500166" y="242886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Minus 13"/>
          <p:cNvSpPr/>
          <p:nvPr/>
        </p:nvSpPr>
        <p:spPr>
          <a:xfrm rot="10800000">
            <a:off x="2000232" y="307181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Minus 14"/>
          <p:cNvSpPr/>
          <p:nvPr/>
        </p:nvSpPr>
        <p:spPr>
          <a:xfrm>
            <a:off x="1000100" y="300037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Minus 15"/>
          <p:cNvSpPr/>
          <p:nvPr/>
        </p:nvSpPr>
        <p:spPr>
          <a:xfrm rot="5400000">
            <a:off x="2500298" y="242886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Minus 16"/>
          <p:cNvSpPr/>
          <p:nvPr/>
        </p:nvSpPr>
        <p:spPr>
          <a:xfrm>
            <a:off x="2928926" y="300037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Minus 17"/>
          <p:cNvSpPr/>
          <p:nvPr/>
        </p:nvSpPr>
        <p:spPr>
          <a:xfrm>
            <a:off x="2000232" y="292893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4806971" y="2857496"/>
            <a:ext cx="62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endParaRPr lang="pl-PL" sz="5400" b="1" cap="none" spc="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FFFF"/>
              </a:solidFill>
              <a:effectLst/>
            </a:endParaRPr>
          </a:p>
        </p:txBody>
      </p:sp>
      <p:sp>
        <p:nvSpPr>
          <p:cNvPr id="22" name="Minus 21"/>
          <p:cNvSpPr/>
          <p:nvPr/>
        </p:nvSpPr>
        <p:spPr>
          <a:xfrm>
            <a:off x="5429256" y="321468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Minus 22"/>
          <p:cNvSpPr/>
          <p:nvPr/>
        </p:nvSpPr>
        <p:spPr>
          <a:xfrm rot="5400000">
            <a:off x="2500298" y="357187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Minus 23"/>
          <p:cNvSpPr/>
          <p:nvPr/>
        </p:nvSpPr>
        <p:spPr>
          <a:xfrm rot="5400000">
            <a:off x="1500166" y="357187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214282" y="157161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l-PL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3857620" y="178592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et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35973 0.1210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9556E-7 L -0.3901 0.123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0" grpId="1"/>
      <p:bldP spid="14" grpId="0" animBg="1"/>
      <p:bldP spid="21" grpId="0"/>
      <p:bldP spid="21" grpId="1"/>
      <p:bldP spid="22" grpId="0" animBg="1"/>
      <p:bldP spid="22" grpId="1" animBg="1"/>
      <p:bldP spid="23" grpId="0" animBg="1"/>
      <p:bldP spid="24" grpId="0" animBg="1"/>
      <p:bldP spid="27" grpId="0"/>
      <p:bldP spid="27" grpId="1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85720" y="357166"/>
            <a:ext cx="82705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Alkeny przyłączają </a:t>
            </a:r>
            <a:r>
              <a:rPr lang="pl-PL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6699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chloro</a:t>
            </a:r>
            <a:r>
              <a:rPr lang="pl-PL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wodór</a:t>
            </a:r>
            <a:endParaRPr lang="pl-PL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71736" y="2571744"/>
            <a:ext cx="55175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00430" y="257174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noFill/>
                  <a:prstDash val="solid"/>
                </a:ln>
                <a:effectLst/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71604" y="2571744"/>
            <a:ext cx="55175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71472" y="264318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571604" y="150017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571736" y="150017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Minus 11"/>
          <p:cNvSpPr/>
          <p:nvPr/>
        </p:nvSpPr>
        <p:spPr>
          <a:xfrm rot="5400000">
            <a:off x="1500166" y="242886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Minus 13"/>
          <p:cNvSpPr/>
          <p:nvPr/>
        </p:nvSpPr>
        <p:spPr>
          <a:xfrm rot="10800000">
            <a:off x="2000232" y="307181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Minus 14"/>
          <p:cNvSpPr/>
          <p:nvPr/>
        </p:nvSpPr>
        <p:spPr>
          <a:xfrm>
            <a:off x="1000100" y="300037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Minus 15"/>
          <p:cNvSpPr/>
          <p:nvPr/>
        </p:nvSpPr>
        <p:spPr>
          <a:xfrm rot="5400000">
            <a:off x="2500298" y="242886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Minus 16"/>
          <p:cNvSpPr/>
          <p:nvPr/>
        </p:nvSpPr>
        <p:spPr>
          <a:xfrm>
            <a:off x="2928926" y="300037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Minus 17"/>
          <p:cNvSpPr/>
          <p:nvPr/>
        </p:nvSpPr>
        <p:spPr>
          <a:xfrm>
            <a:off x="2000232" y="292893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5715008" y="2857496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Minus 21"/>
          <p:cNvSpPr/>
          <p:nvPr/>
        </p:nvSpPr>
        <p:spPr>
          <a:xfrm>
            <a:off x="6215074" y="321468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Minus 22"/>
          <p:cNvSpPr/>
          <p:nvPr/>
        </p:nvSpPr>
        <p:spPr>
          <a:xfrm rot="5400000">
            <a:off x="2500298" y="357187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Minus 23"/>
          <p:cNvSpPr/>
          <p:nvPr/>
        </p:nvSpPr>
        <p:spPr>
          <a:xfrm rot="5400000">
            <a:off x="1500166" y="357187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1000100" y="5786454"/>
            <a:ext cx="71761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 alkenu powstał </a:t>
            </a:r>
            <a:r>
              <a:rPr lang="pl-PL" sz="4400" b="1" spc="50" dirty="0" err="1" smtClean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chloro</a:t>
            </a:r>
            <a:r>
              <a:rPr lang="pl-PL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alkan</a:t>
            </a:r>
            <a:endParaRPr lang="pl-PL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Minus 24"/>
          <p:cNvSpPr/>
          <p:nvPr/>
        </p:nvSpPr>
        <p:spPr>
          <a:xfrm rot="5400000">
            <a:off x="3428992" y="242886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Minus 28"/>
          <p:cNvSpPr/>
          <p:nvPr/>
        </p:nvSpPr>
        <p:spPr>
          <a:xfrm rot="5400000">
            <a:off x="3428992" y="357187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Minus 29"/>
          <p:cNvSpPr/>
          <p:nvPr/>
        </p:nvSpPr>
        <p:spPr>
          <a:xfrm>
            <a:off x="3857620" y="300037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6779286" y="2857496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solidFill>
                  <a:srgbClr val="66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</a:t>
            </a:r>
            <a:endParaRPr lang="pl-PL" sz="5400" b="1" cap="none" spc="0" dirty="0">
              <a:ln w="1905"/>
              <a:solidFill>
                <a:srgbClr val="66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500430" y="371475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4357686" y="257174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3500430" y="150017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4500562" y="164305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prop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5072066" y="2214554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chloro prop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5143504" y="4286256"/>
            <a:ext cx="34612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Zgodnie z </a:t>
            </a:r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regułą </a:t>
            </a:r>
            <a:r>
              <a:rPr lang="pl-PL" sz="2000" b="1" dirty="0" err="1" smtClean="0">
                <a:solidFill>
                  <a:srgbClr val="C00000"/>
                </a:solidFill>
                <a:latin typeface="Arial Narrow" pitchFamily="34" charset="0"/>
              </a:rPr>
              <a:t>Markownikowa</a:t>
            </a:r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pl-PL" sz="2000" b="1" dirty="0" smtClean="0">
                <a:latin typeface="Arial Narrow" pitchFamily="34" charset="0"/>
              </a:rPr>
              <a:t>atom wodoru przyłącza się </a:t>
            </a:r>
          </a:p>
          <a:p>
            <a:pPr algn="ctr"/>
            <a:r>
              <a:rPr lang="pl-PL" sz="2000" b="1" dirty="0" smtClean="0">
                <a:latin typeface="Arial Narrow" pitchFamily="34" charset="0"/>
              </a:rPr>
              <a:t>do węgla bogatszego w wodór</a:t>
            </a:r>
            <a:endParaRPr lang="pl-PL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13691E-6 L -0.45122 0.115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8797E-6 L -0.46025 0.1207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21" grpId="0"/>
      <p:bldP spid="21" grpId="1"/>
      <p:bldP spid="22" grpId="0" animBg="1"/>
      <p:bldP spid="22" grpId="1" animBg="1"/>
      <p:bldP spid="23" grpId="0" animBg="1"/>
      <p:bldP spid="24" grpId="0" animBg="1"/>
      <p:bldP spid="26" grpId="0"/>
      <p:bldP spid="31" grpId="0"/>
      <p:bldP spid="31" grpId="1"/>
      <p:bldP spid="35" grpId="0"/>
      <p:bldP spid="35" grpId="1"/>
      <p:bldP spid="37" grpId="0"/>
      <p:bldP spid="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85720" y="357166"/>
            <a:ext cx="6419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Alkeny przyłączają </a:t>
            </a:r>
            <a:r>
              <a:rPr lang="pl-PL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wodę</a:t>
            </a:r>
            <a:endParaRPr lang="pl-PL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71736" y="2571744"/>
            <a:ext cx="55175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00430" y="257174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noFill/>
                  <a:prstDash val="solid"/>
                </a:ln>
                <a:effectLst/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71604" y="2571744"/>
            <a:ext cx="55175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71472" y="264318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571604" y="150017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571736" y="150017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Minus 11"/>
          <p:cNvSpPr/>
          <p:nvPr/>
        </p:nvSpPr>
        <p:spPr>
          <a:xfrm rot="5400000">
            <a:off x="1500166" y="242886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Minus 13"/>
          <p:cNvSpPr/>
          <p:nvPr/>
        </p:nvSpPr>
        <p:spPr>
          <a:xfrm rot="10800000">
            <a:off x="2000232" y="307181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Minus 14"/>
          <p:cNvSpPr/>
          <p:nvPr/>
        </p:nvSpPr>
        <p:spPr>
          <a:xfrm>
            <a:off x="1000100" y="300037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Minus 15"/>
          <p:cNvSpPr/>
          <p:nvPr/>
        </p:nvSpPr>
        <p:spPr>
          <a:xfrm rot="5400000">
            <a:off x="2500298" y="242886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Minus 16"/>
          <p:cNvSpPr/>
          <p:nvPr/>
        </p:nvSpPr>
        <p:spPr>
          <a:xfrm>
            <a:off x="2928926" y="300037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Minus 17"/>
          <p:cNvSpPr/>
          <p:nvPr/>
        </p:nvSpPr>
        <p:spPr>
          <a:xfrm>
            <a:off x="2000232" y="292893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5715008" y="2857496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Minus 21"/>
          <p:cNvSpPr/>
          <p:nvPr/>
        </p:nvSpPr>
        <p:spPr>
          <a:xfrm>
            <a:off x="6215074" y="321468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Minus 22"/>
          <p:cNvSpPr/>
          <p:nvPr/>
        </p:nvSpPr>
        <p:spPr>
          <a:xfrm rot="5400000">
            <a:off x="2500298" y="357187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Minus 23"/>
          <p:cNvSpPr/>
          <p:nvPr/>
        </p:nvSpPr>
        <p:spPr>
          <a:xfrm rot="5400000">
            <a:off x="1500166" y="357187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1453077" y="4572008"/>
            <a:ext cx="5976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 alkenu powstał alkohol</a:t>
            </a:r>
            <a:endParaRPr lang="pl-PL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Minus 24"/>
          <p:cNvSpPr/>
          <p:nvPr/>
        </p:nvSpPr>
        <p:spPr>
          <a:xfrm rot="5400000">
            <a:off x="3428992" y="242886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Minus 28"/>
          <p:cNvSpPr/>
          <p:nvPr/>
        </p:nvSpPr>
        <p:spPr>
          <a:xfrm rot="5400000">
            <a:off x="3428992" y="357187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Minus 29"/>
          <p:cNvSpPr/>
          <p:nvPr/>
        </p:nvSpPr>
        <p:spPr>
          <a:xfrm>
            <a:off x="3857620" y="300037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6767785" y="2857496"/>
            <a:ext cx="109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endParaRPr lang="pl-PL" sz="5400" b="1" cap="none" spc="0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500430" y="364331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5143504" y="257174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3500430" y="150017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6215074" y="135729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but – </a:t>
            </a: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– en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6072198" y="192880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butan – </a:t>
            </a: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ol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4429124" y="257174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noFill/>
                  <a:prstDash val="solid"/>
                </a:ln>
                <a:effectLst/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38" name="Minus 37"/>
          <p:cNvSpPr/>
          <p:nvPr/>
        </p:nvSpPr>
        <p:spPr>
          <a:xfrm rot="5400000">
            <a:off x="4357686" y="242886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Minus 38"/>
          <p:cNvSpPr/>
          <p:nvPr/>
        </p:nvSpPr>
        <p:spPr>
          <a:xfrm rot="5400000">
            <a:off x="4357686" y="357187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Minus 39"/>
          <p:cNvSpPr/>
          <p:nvPr/>
        </p:nvSpPr>
        <p:spPr>
          <a:xfrm>
            <a:off x="4643438" y="300037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40"/>
          <p:cNvSpPr/>
          <p:nvPr/>
        </p:nvSpPr>
        <p:spPr>
          <a:xfrm>
            <a:off x="4429124" y="1505538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4429124" y="3648678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1643042" y="5357826"/>
            <a:ext cx="603370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 smtClean="0">
                <a:latin typeface="Arial Narrow" pitchFamily="34" charset="0"/>
              </a:rPr>
              <a:t>ZGODNIE Z REGUŁĄ MARKOWNIKOWA </a:t>
            </a:r>
          </a:p>
          <a:p>
            <a:pPr algn="ctr">
              <a:lnSpc>
                <a:spcPct val="150000"/>
              </a:lnSpc>
            </a:pPr>
            <a:r>
              <a:rPr lang="pl-PL" b="1" dirty="0" smtClean="0">
                <a:latin typeface="Arial Narrow" pitchFamily="34" charset="0"/>
              </a:rPr>
              <a:t>WODÓR PRZYŁĄCZA SIĘ DO WĘGLA BOGATSZEGO W WODÓR </a:t>
            </a:r>
          </a:p>
          <a:p>
            <a:pPr algn="ctr">
              <a:lnSpc>
                <a:spcPct val="150000"/>
              </a:lnSpc>
            </a:pPr>
            <a:r>
              <a:rPr lang="pl-PL" b="1" dirty="0" smtClean="0">
                <a:latin typeface="Arial Narrow" pitchFamily="34" charset="0"/>
              </a:rPr>
              <a:t>CZYLI W POWYŻSZEJ REAKCJI DO WĘGLA NR </a:t>
            </a:r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pl-PL" b="1" dirty="0" smtClean="0">
                <a:latin typeface="Arial Narrow" pitchFamily="34" charset="0"/>
              </a:rPr>
              <a:t>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13691E-6 L -0.45122 0.115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014E-8 L -0.46718 0.1103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21" grpId="0"/>
      <p:bldP spid="21" grpId="1"/>
      <p:bldP spid="22" grpId="0" animBg="1"/>
      <p:bldP spid="22" grpId="1" animBg="1"/>
      <p:bldP spid="23" grpId="0" animBg="1"/>
      <p:bldP spid="24" grpId="0" animBg="1"/>
      <p:bldP spid="26" grpId="0"/>
      <p:bldP spid="31" grpId="0"/>
      <p:bldP spid="31" grpId="1"/>
      <p:bldP spid="35" grpId="0"/>
      <p:bldP spid="35" grpId="1"/>
      <p:bldP spid="37" grpId="0"/>
      <p:bldP spid="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48659" y="71414"/>
            <a:ext cx="69381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</a:rPr>
              <a:t>Alkeny powstają przez eliminację </a:t>
            </a:r>
          </a:p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</a:rPr>
              <a:t>bromu i chloru z </a:t>
            </a:r>
            <a:r>
              <a:rPr lang="pl-PL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</a:rPr>
              <a:t>dibromoalkanu</a:t>
            </a:r>
            <a:endParaRPr lang="pl-PL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00298" y="3714752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571736" y="2571744"/>
            <a:ext cx="55175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500430" y="264318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71604" y="2571744"/>
            <a:ext cx="55175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71472" y="264318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571604" y="150017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571736" y="150017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Minus 11"/>
          <p:cNvSpPr/>
          <p:nvPr/>
        </p:nvSpPr>
        <p:spPr>
          <a:xfrm rot="5400000">
            <a:off x="1500166" y="242886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Minus 13"/>
          <p:cNvSpPr/>
          <p:nvPr/>
        </p:nvSpPr>
        <p:spPr>
          <a:xfrm rot="10800000">
            <a:off x="2000232" y="307181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Minus 14"/>
          <p:cNvSpPr/>
          <p:nvPr/>
        </p:nvSpPr>
        <p:spPr>
          <a:xfrm>
            <a:off x="1000100" y="300037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Minus 15"/>
          <p:cNvSpPr/>
          <p:nvPr/>
        </p:nvSpPr>
        <p:spPr>
          <a:xfrm rot="5400000">
            <a:off x="2500298" y="242886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Minus 16"/>
          <p:cNvSpPr/>
          <p:nvPr/>
        </p:nvSpPr>
        <p:spPr>
          <a:xfrm>
            <a:off x="2928926" y="3000372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Minus 17"/>
          <p:cNvSpPr/>
          <p:nvPr/>
        </p:nvSpPr>
        <p:spPr>
          <a:xfrm>
            <a:off x="2000232" y="292893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1500166" y="3714752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22" name="Minus 21"/>
          <p:cNvSpPr/>
          <p:nvPr/>
        </p:nvSpPr>
        <p:spPr>
          <a:xfrm rot="17491923">
            <a:off x="2229436" y="4880262"/>
            <a:ext cx="1127501" cy="134611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Minus 22"/>
          <p:cNvSpPr/>
          <p:nvPr/>
        </p:nvSpPr>
        <p:spPr>
          <a:xfrm rot="5400000">
            <a:off x="2500298" y="357187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Minus 23"/>
          <p:cNvSpPr/>
          <p:nvPr/>
        </p:nvSpPr>
        <p:spPr>
          <a:xfrm rot="5400000">
            <a:off x="1500166" y="357187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/>
          <p:cNvSpPr txBox="1"/>
          <p:nvPr/>
        </p:nvSpPr>
        <p:spPr>
          <a:xfrm>
            <a:off x="0" y="364331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l-PL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3857620" y="178592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– dwu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bromo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et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1928794" y="5077438"/>
            <a:ext cx="888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Zn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99"/>
              </a:solidFill>
              <a:effectLst/>
            </a:endParaRPr>
          </a:p>
        </p:txBody>
      </p:sp>
      <p:sp>
        <p:nvSpPr>
          <p:cNvPr id="26" name="Minus 25"/>
          <p:cNvSpPr/>
          <p:nvPr/>
        </p:nvSpPr>
        <p:spPr>
          <a:xfrm rot="14878023">
            <a:off x="1662672" y="4885568"/>
            <a:ext cx="1127501" cy="134611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/>
          <p:cNvSpPr/>
          <p:nvPr/>
        </p:nvSpPr>
        <p:spPr>
          <a:xfrm>
            <a:off x="4500562" y="2500306"/>
            <a:ext cx="22060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dirty="0" err="1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baseline="-250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l-PL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upa 29"/>
          <p:cNvGrpSpPr/>
          <p:nvPr/>
        </p:nvGrpSpPr>
        <p:grpSpPr>
          <a:xfrm>
            <a:off x="4500562" y="3143248"/>
            <a:ext cx="1868791" cy="928694"/>
            <a:chOff x="5929322" y="2071678"/>
            <a:chExt cx="1868791" cy="928694"/>
          </a:xfrm>
        </p:grpSpPr>
        <p:sp>
          <p:nvSpPr>
            <p:cNvPr id="31" name="Prostokąt 30"/>
            <p:cNvSpPr/>
            <p:nvPr/>
          </p:nvSpPr>
          <p:spPr>
            <a:xfrm>
              <a:off x="5929322" y="2292486"/>
              <a:ext cx="65434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cap="none" spc="0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Br</a:t>
              </a:r>
              <a:endParaRPr lang="pl-PL" sz="4000" b="1" cap="none" spc="0" baseline="-2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32" name="Prostokąt 31"/>
            <p:cNvSpPr/>
            <p:nvPr/>
          </p:nvSpPr>
          <p:spPr>
            <a:xfrm>
              <a:off x="7143768" y="2285992"/>
              <a:ext cx="65434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cap="none" spc="0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Br</a:t>
              </a:r>
              <a:endParaRPr lang="pl-PL" sz="4000" b="1" cap="none" spc="0" baseline="-2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cxnSp>
          <p:nvCxnSpPr>
            <p:cNvPr id="33" name="Łącznik prosty 32"/>
            <p:cNvCxnSpPr/>
            <p:nvPr/>
          </p:nvCxnSpPr>
          <p:spPr>
            <a:xfrm rot="5400000">
              <a:off x="6036479" y="2250273"/>
              <a:ext cx="357190" cy="158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 rot="5400000">
              <a:off x="7250131" y="2249479"/>
              <a:ext cx="357190" cy="158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Prostokąt 34"/>
          <p:cNvSpPr/>
          <p:nvPr/>
        </p:nvSpPr>
        <p:spPr>
          <a:xfrm>
            <a:off x="7072330" y="2500306"/>
            <a:ext cx="465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pl-PL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7786710" y="2506800"/>
            <a:ext cx="7056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Zn</a:t>
            </a:r>
            <a:endParaRPr lang="pl-PL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99"/>
              </a:solidFill>
              <a:effectLst/>
            </a:endParaRPr>
          </a:p>
        </p:txBody>
      </p:sp>
      <p:sp>
        <p:nvSpPr>
          <p:cNvPr id="37" name="Strzałka w dół 36"/>
          <p:cNvSpPr/>
          <p:nvPr/>
        </p:nvSpPr>
        <p:spPr>
          <a:xfrm>
            <a:off x="6715140" y="4071942"/>
            <a:ext cx="214314" cy="64294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43"/>
          <p:cNvGrpSpPr/>
          <p:nvPr/>
        </p:nvGrpSpPr>
        <p:grpSpPr>
          <a:xfrm>
            <a:off x="4357686" y="5286388"/>
            <a:ext cx="2309827" cy="707886"/>
            <a:chOff x="571472" y="1500174"/>
            <a:chExt cx="2309827" cy="707886"/>
          </a:xfrm>
        </p:grpSpPr>
        <p:sp>
          <p:nvSpPr>
            <p:cNvPr id="45" name="Prostokąt 44"/>
            <p:cNvSpPr/>
            <p:nvPr/>
          </p:nvSpPr>
          <p:spPr>
            <a:xfrm>
              <a:off x="571472" y="1500174"/>
              <a:ext cx="9525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</a:t>
              </a:r>
              <a:r>
                <a:rPr lang="pl-PL" sz="4000" b="1" cap="none" spc="0" dirty="0" smtClean="0">
                  <a:ln w="1905"/>
                  <a:solidFill>
                    <a:srgbClr val="0033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</a:t>
              </a:r>
              <a:r>
                <a:rPr lang="pl-PL" sz="4000" b="1" cap="none" spc="0" baseline="-25000" dirty="0" smtClean="0">
                  <a:ln w="1905">
                    <a:noFill/>
                  </a:ln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endParaRPr lang="pl-PL" sz="4000" b="1" cap="none" spc="0" baseline="-25000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6" name="Prostokąt 45"/>
            <p:cNvSpPr/>
            <p:nvPr/>
          </p:nvSpPr>
          <p:spPr>
            <a:xfrm>
              <a:off x="1928794" y="1500174"/>
              <a:ext cx="9525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</a:t>
              </a:r>
              <a:r>
                <a:rPr lang="pl-PL" sz="4000" b="1" cap="none" spc="0" dirty="0" smtClean="0">
                  <a:ln w="1905"/>
                  <a:solidFill>
                    <a:srgbClr val="0033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</a:t>
              </a:r>
              <a:r>
                <a:rPr lang="pl-PL" sz="4000" b="1" cap="none" spc="0" baseline="-2500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endParaRPr lang="pl-PL" sz="4000" b="1" cap="none" spc="0" baseline="-25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grpSp>
          <p:nvGrpSpPr>
            <p:cNvPr id="13" name="Grupa 11"/>
            <p:cNvGrpSpPr/>
            <p:nvPr/>
          </p:nvGrpSpPr>
          <p:grpSpPr>
            <a:xfrm>
              <a:off x="1357290" y="1785926"/>
              <a:ext cx="571504" cy="73026"/>
              <a:chOff x="1500166" y="3214686"/>
              <a:chExt cx="571504" cy="73026"/>
            </a:xfrm>
          </p:grpSpPr>
          <p:cxnSp>
            <p:nvCxnSpPr>
              <p:cNvPr id="48" name="Łącznik prosty 47"/>
              <p:cNvCxnSpPr/>
              <p:nvPr/>
            </p:nvCxnSpPr>
            <p:spPr>
              <a:xfrm>
                <a:off x="1500166" y="3214686"/>
                <a:ext cx="571504" cy="1588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>
              <a:xfrm>
                <a:off x="1500166" y="3286124"/>
                <a:ext cx="571504" cy="1588"/>
              </a:xfrm>
              <a:prstGeom prst="line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Prostokąt 49"/>
          <p:cNvSpPr/>
          <p:nvPr/>
        </p:nvSpPr>
        <p:spPr>
          <a:xfrm>
            <a:off x="6858016" y="5214950"/>
            <a:ext cx="465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pl-PL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7429520" y="5286388"/>
            <a:ext cx="13484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Zn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r>
              <a:rPr lang="pl-PL" sz="4000" b="1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</a:p>
          <a:p>
            <a:pPr algn="ctr"/>
            <a:endParaRPr lang="pl-PL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99"/>
              </a:solidFill>
              <a:effectLst/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500034" y="6140255"/>
            <a:ext cx="6074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C</a:t>
            </a:r>
            <a:r>
              <a:rPr lang="pl-PL" sz="3600" b="1" baseline="-25000" dirty="0" smtClean="0">
                <a:solidFill>
                  <a:srgbClr val="C00000"/>
                </a:solidFill>
              </a:rPr>
              <a:t>2</a:t>
            </a:r>
            <a:r>
              <a:rPr lang="pl-PL" sz="3600" b="1" dirty="0" smtClean="0">
                <a:solidFill>
                  <a:srgbClr val="000099"/>
                </a:solidFill>
              </a:rPr>
              <a:t>H</a:t>
            </a:r>
            <a:r>
              <a:rPr lang="pl-PL" sz="3600" b="1" baseline="-25000" dirty="0" smtClean="0">
                <a:solidFill>
                  <a:srgbClr val="C00000"/>
                </a:solidFill>
              </a:rPr>
              <a:t>4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r>
              <a:rPr lang="pl-PL" sz="3600" b="1" baseline="-25000" dirty="0" smtClean="0">
                <a:solidFill>
                  <a:srgbClr val="C00000"/>
                </a:solidFill>
              </a:rPr>
              <a:t>2  </a:t>
            </a:r>
            <a:r>
              <a:rPr lang="pl-PL" sz="3600" b="1" dirty="0" smtClean="0">
                <a:solidFill>
                  <a:srgbClr val="006600"/>
                </a:solidFill>
              </a:rPr>
              <a:t>+</a:t>
            </a:r>
            <a:r>
              <a:rPr lang="pl-PL" sz="3600" b="1" dirty="0" smtClean="0"/>
              <a:t>  </a:t>
            </a:r>
            <a:r>
              <a:rPr lang="pl-PL" sz="36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Zn</a:t>
            </a:r>
            <a:r>
              <a:rPr lang="pl-PL" sz="3600" b="1" dirty="0" smtClean="0">
                <a:solidFill>
                  <a:srgbClr val="006600"/>
                </a:solidFill>
                <a:latin typeface="Arial Narrow"/>
              </a:rPr>
              <a:t> → </a:t>
            </a:r>
            <a:r>
              <a:rPr lang="pl-PL" sz="3600" b="1" dirty="0" smtClean="0"/>
              <a:t>C</a:t>
            </a:r>
            <a:r>
              <a:rPr lang="pl-PL" sz="3600" b="1" baseline="-25000" dirty="0" smtClean="0">
                <a:solidFill>
                  <a:srgbClr val="C00000"/>
                </a:solidFill>
              </a:rPr>
              <a:t>2</a:t>
            </a:r>
            <a:r>
              <a:rPr lang="pl-PL" sz="3600" b="1" dirty="0" smtClean="0">
                <a:solidFill>
                  <a:srgbClr val="000099"/>
                </a:solidFill>
              </a:rPr>
              <a:t>H</a:t>
            </a:r>
            <a:r>
              <a:rPr lang="pl-PL" sz="3600" b="1" baseline="-25000" dirty="0" smtClean="0">
                <a:solidFill>
                  <a:srgbClr val="C00000"/>
                </a:solidFill>
              </a:rPr>
              <a:t>4</a:t>
            </a:r>
            <a:r>
              <a:rPr lang="pl-PL" sz="3600" b="1" dirty="0" smtClean="0"/>
              <a:t>   </a:t>
            </a:r>
            <a:r>
              <a:rPr lang="pl-PL" sz="3600" b="1" dirty="0" smtClean="0">
                <a:solidFill>
                  <a:srgbClr val="006600"/>
                </a:solidFill>
              </a:rPr>
              <a:t>+</a:t>
            </a:r>
            <a:r>
              <a:rPr lang="pl-PL" sz="3600" b="1" dirty="0" smtClean="0"/>
              <a:t> </a:t>
            </a:r>
            <a:r>
              <a:rPr lang="pl-PL" sz="36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Zn 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r>
              <a:rPr lang="pl-PL" sz="3600" b="1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3600" b="1" dirty="0" smtClean="0">
                <a:solidFill>
                  <a:srgbClr val="C00000"/>
                </a:solidFill>
              </a:rPr>
              <a:t> 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54" name="Prostokąt zaokrąglony 53"/>
          <p:cNvSpPr/>
          <p:nvPr/>
        </p:nvSpPr>
        <p:spPr>
          <a:xfrm>
            <a:off x="4286248" y="2357430"/>
            <a:ext cx="4643470" cy="378621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22" grpId="0" animBg="1"/>
      <p:bldP spid="23" grpId="0" animBg="1"/>
      <p:bldP spid="24" grpId="0" animBg="1"/>
      <p:bldP spid="27" grpId="0"/>
      <p:bldP spid="28" grpId="0"/>
      <p:bldP spid="28" grpId="1"/>
      <p:bldP spid="25" grpId="0"/>
      <p:bldP spid="26" grpId="0" animBg="1"/>
      <p:bldP spid="29" grpId="0"/>
      <p:bldP spid="35" grpId="0"/>
      <p:bldP spid="36" grpId="0"/>
      <p:bldP spid="37" grpId="0" animBg="1"/>
      <p:bldP spid="50" grpId="0"/>
      <p:bldP spid="51" grpId="0"/>
      <p:bldP spid="52" grpId="0"/>
      <p:bldP spid="5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000232" y="2214554"/>
            <a:ext cx="55175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28926" y="221455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noFill/>
                  <a:prstDash val="solid"/>
                </a:ln>
                <a:effectLst/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00100" y="2214554"/>
            <a:ext cx="55175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32" y="228599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00100" y="114298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000232" y="114298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Minus 11"/>
          <p:cNvSpPr/>
          <p:nvPr/>
        </p:nvSpPr>
        <p:spPr>
          <a:xfrm rot="5400000">
            <a:off x="928662" y="207167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Minus 13"/>
          <p:cNvSpPr/>
          <p:nvPr/>
        </p:nvSpPr>
        <p:spPr>
          <a:xfrm rot="10800000">
            <a:off x="1428728" y="271462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Minus 14"/>
          <p:cNvSpPr/>
          <p:nvPr/>
        </p:nvSpPr>
        <p:spPr>
          <a:xfrm>
            <a:off x="428596" y="257174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Minus 15"/>
          <p:cNvSpPr/>
          <p:nvPr/>
        </p:nvSpPr>
        <p:spPr>
          <a:xfrm rot="5400000">
            <a:off x="1928794" y="207167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Minus 16"/>
          <p:cNvSpPr/>
          <p:nvPr/>
        </p:nvSpPr>
        <p:spPr>
          <a:xfrm>
            <a:off x="2357422" y="257174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Minus 17"/>
          <p:cNvSpPr/>
          <p:nvPr/>
        </p:nvSpPr>
        <p:spPr>
          <a:xfrm>
            <a:off x="1428728" y="257174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1000100" y="335756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Minus 21"/>
          <p:cNvSpPr/>
          <p:nvPr/>
        </p:nvSpPr>
        <p:spPr>
          <a:xfrm>
            <a:off x="1428728" y="378619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Minus 22"/>
          <p:cNvSpPr/>
          <p:nvPr/>
        </p:nvSpPr>
        <p:spPr>
          <a:xfrm rot="5400000">
            <a:off x="1928794" y="321468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Minus 23"/>
          <p:cNvSpPr/>
          <p:nvPr/>
        </p:nvSpPr>
        <p:spPr>
          <a:xfrm rot="5400000">
            <a:off x="928662" y="321468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Minus 24"/>
          <p:cNvSpPr/>
          <p:nvPr/>
        </p:nvSpPr>
        <p:spPr>
          <a:xfrm rot="5400000">
            <a:off x="2857488" y="207167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Minus 28"/>
          <p:cNvSpPr/>
          <p:nvPr/>
        </p:nvSpPr>
        <p:spPr>
          <a:xfrm rot="5400000">
            <a:off x="2857488" y="321468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Minus 29"/>
          <p:cNvSpPr/>
          <p:nvPr/>
        </p:nvSpPr>
        <p:spPr>
          <a:xfrm>
            <a:off x="3286116" y="257174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1928794" y="3357562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solidFill>
                  <a:srgbClr val="66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</a:t>
            </a:r>
            <a:endParaRPr lang="pl-PL" sz="5400" b="1" cap="none" spc="0" dirty="0">
              <a:ln w="1905"/>
              <a:solidFill>
                <a:srgbClr val="66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2928926" y="335756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3786182" y="221455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2928926" y="114298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357158" y="300037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prop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0" y="414338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chloro prop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1348659" y="-24"/>
            <a:ext cx="71176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</a:rPr>
              <a:t>Alkeny powstają przez eliminację </a:t>
            </a:r>
          </a:p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</a:rPr>
              <a:t>chlorowodoru z </a:t>
            </a:r>
            <a:r>
              <a:rPr lang="pl-PL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</a:rPr>
              <a:t>dichloroalkanu</a:t>
            </a:r>
            <a:endParaRPr lang="pl-PL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4143372" y="1500174"/>
            <a:ext cx="4296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pl-PL" sz="4000" b="1" cap="none" spc="0" baseline="-250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upa 22"/>
          <p:cNvGrpSpPr/>
          <p:nvPr/>
        </p:nvGrpSpPr>
        <p:grpSpPr>
          <a:xfrm>
            <a:off x="6286512" y="2071678"/>
            <a:ext cx="582211" cy="922200"/>
            <a:chOff x="7143768" y="2071678"/>
            <a:chExt cx="582211" cy="922200"/>
          </a:xfrm>
        </p:grpSpPr>
        <p:sp>
          <p:nvSpPr>
            <p:cNvPr id="41" name="Prostokąt 40"/>
            <p:cNvSpPr/>
            <p:nvPr/>
          </p:nvSpPr>
          <p:spPr>
            <a:xfrm>
              <a:off x="7143768" y="2285992"/>
              <a:ext cx="58221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cap="none" spc="0" dirty="0" smtClean="0">
                  <a:ln w="1905"/>
                  <a:solidFill>
                    <a:srgbClr val="0066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Cl</a:t>
              </a:r>
              <a:endParaRPr lang="pl-PL" sz="4000" b="1" cap="none" spc="0" baseline="-25000" dirty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cxnSp>
          <p:nvCxnSpPr>
            <p:cNvPr id="42" name="Łącznik prosty 41"/>
            <p:cNvCxnSpPr/>
            <p:nvPr/>
          </p:nvCxnSpPr>
          <p:spPr>
            <a:xfrm rot="5400000">
              <a:off x="7250131" y="2249479"/>
              <a:ext cx="357190" cy="158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Strzałka w dół 42"/>
          <p:cNvSpPr/>
          <p:nvPr/>
        </p:nvSpPr>
        <p:spPr>
          <a:xfrm>
            <a:off x="6500826" y="3214686"/>
            <a:ext cx="214314" cy="64294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rostokąt 44"/>
          <p:cNvSpPr/>
          <p:nvPr/>
        </p:nvSpPr>
        <p:spPr>
          <a:xfrm>
            <a:off x="6715140" y="3129977"/>
            <a:ext cx="1774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err="1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Na</a:t>
            </a:r>
            <a:r>
              <a:rPr lang="pl-PL" sz="3200" b="1" cap="none" spc="0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OH</a:t>
            </a:r>
            <a:r>
              <a:rPr lang="pl-PL" sz="3200" b="1" cap="none" spc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alk.</a:t>
            </a:r>
            <a:endParaRPr lang="pl-PL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4786314" y="4143380"/>
            <a:ext cx="9525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cap="none" spc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cap="none" spc="0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l-PL" sz="4000" b="1" cap="none" spc="0" baseline="-250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7" name="Łącznik prosty 46"/>
          <p:cNvCxnSpPr/>
          <p:nvPr/>
        </p:nvCxnSpPr>
        <p:spPr>
          <a:xfrm>
            <a:off x="5643570" y="4427544"/>
            <a:ext cx="571504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/>
          <p:cNvCxnSpPr/>
          <p:nvPr/>
        </p:nvCxnSpPr>
        <p:spPr>
          <a:xfrm>
            <a:off x="5643570" y="4570420"/>
            <a:ext cx="571504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rostokąt 48"/>
          <p:cNvSpPr/>
          <p:nvPr/>
        </p:nvSpPr>
        <p:spPr>
          <a:xfrm>
            <a:off x="6176904" y="4143380"/>
            <a:ext cx="21098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cap="none" spc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pl-PL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000" b="1" cap="none" spc="0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cap="none" spc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40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4000" b="1" cap="none" spc="0" baseline="-25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1272069" y="5711627"/>
            <a:ext cx="4514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/>
              <a:t>C</a:t>
            </a:r>
            <a:r>
              <a:rPr lang="pl-PL" sz="3600" b="1" baseline="-25000" dirty="0" smtClean="0">
                <a:solidFill>
                  <a:srgbClr val="C00000"/>
                </a:solidFill>
              </a:rPr>
              <a:t>3</a:t>
            </a:r>
            <a:r>
              <a:rPr lang="pl-PL" sz="3600" b="1" dirty="0" smtClean="0">
                <a:solidFill>
                  <a:srgbClr val="000099"/>
                </a:solidFill>
              </a:rPr>
              <a:t>H</a:t>
            </a:r>
            <a:r>
              <a:rPr lang="pl-PL" sz="3600" b="1" baseline="-25000" dirty="0" smtClean="0">
                <a:solidFill>
                  <a:srgbClr val="C00000"/>
                </a:solidFill>
              </a:rPr>
              <a:t>7</a:t>
            </a:r>
            <a:r>
              <a:rPr lang="pl-PL" sz="3600" b="1" dirty="0" smtClean="0">
                <a:solidFill>
                  <a:srgbClr val="006600"/>
                </a:solidFill>
              </a:rPr>
              <a:t>Cl </a:t>
            </a:r>
            <a:r>
              <a:rPr lang="pl-PL" sz="3600" b="1" dirty="0" smtClean="0">
                <a:latin typeface="Arial Narrow"/>
              </a:rPr>
              <a:t>→ </a:t>
            </a:r>
            <a:r>
              <a:rPr lang="pl-PL" sz="3600" b="1" dirty="0" smtClean="0"/>
              <a:t>C</a:t>
            </a:r>
            <a:r>
              <a:rPr lang="pl-PL" sz="3600" b="1" baseline="-25000" dirty="0" smtClean="0">
                <a:solidFill>
                  <a:srgbClr val="C00000"/>
                </a:solidFill>
              </a:rPr>
              <a:t>3</a:t>
            </a:r>
            <a:r>
              <a:rPr lang="pl-PL" sz="3600" b="1" dirty="0" smtClean="0">
                <a:solidFill>
                  <a:srgbClr val="000099"/>
                </a:solidFill>
              </a:rPr>
              <a:t>H</a:t>
            </a:r>
            <a:r>
              <a:rPr lang="pl-PL" sz="3600" b="1" baseline="-25000" dirty="0" smtClean="0">
                <a:solidFill>
                  <a:srgbClr val="C00000"/>
                </a:solidFill>
              </a:rPr>
              <a:t>6</a:t>
            </a:r>
            <a:r>
              <a:rPr lang="pl-PL" sz="3600" b="1" dirty="0" smtClean="0"/>
              <a:t>   +   </a:t>
            </a:r>
            <a:r>
              <a:rPr lang="pl-PL" sz="3600" b="1" dirty="0" err="1" smtClean="0">
                <a:solidFill>
                  <a:srgbClr val="000099"/>
                </a:solidFill>
              </a:rPr>
              <a:t>H</a:t>
            </a:r>
            <a:r>
              <a:rPr lang="pl-PL" sz="3600" b="1" dirty="0" err="1" smtClean="0">
                <a:solidFill>
                  <a:srgbClr val="006600"/>
                </a:solidFill>
              </a:rPr>
              <a:t>Cl</a:t>
            </a:r>
            <a:r>
              <a:rPr lang="pl-PL" sz="3600" b="1" dirty="0" smtClean="0"/>
              <a:t> </a:t>
            </a:r>
            <a:endParaRPr lang="pl-PL" sz="3600" b="1" baseline="-25000" dirty="0">
              <a:solidFill>
                <a:srgbClr val="006600"/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7429520" y="4857760"/>
            <a:ext cx="16209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+   </a:t>
            </a:r>
            <a:r>
              <a:rPr lang="pl-PL" sz="40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H</a:t>
            </a:r>
            <a:r>
              <a:rPr lang="pl-PL" sz="40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Cl</a:t>
            </a:r>
            <a:endParaRPr lang="pl-PL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52" name="Prostokąt zaokrąglony 51"/>
          <p:cNvSpPr/>
          <p:nvPr/>
        </p:nvSpPr>
        <p:spPr>
          <a:xfrm>
            <a:off x="4429124" y="1357298"/>
            <a:ext cx="4643470" cy="435771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35" grpId="0"/>
      <p:bldP spid="37" grpId="0"/>
      <p:bldP spid="43" grpId="0" animBg="1"/>
      <p:bldP spid="45" grpId="0"/>
      <p:bldP spid="50" grpId="0"/>
      <p:bldP spid="51" grpId="0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Znanych jest kilka odmian alotropowych węgla, z czego najbardziej znane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to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</a:rPr>
              <a:t>grafit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oraz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diament.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Właściwości fizyczne węgla zależą od odmiany w jakiej występuje.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Na przykład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diament jest przezroczysty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, natomiast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grafit jest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nieprzezroczysty i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czarny.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Diament j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est jednym z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najtwardszych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materiałów na ziemi, podczas gdy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grafitem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można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na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rysować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kreskę na papierze.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Aby utwardzić grafit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, przy produkcji ołówków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latin typeface="Arial Narrow" pitchFamily="34" charset="0"/>
              </a:rPr>
              <a:t>dodaje się aluminium</a:t>
            </a:r>
            <a:r>
              <a:rPr lang="pl-PL" sz="2000" dirty="0" smtClean="0">
                <a:latin typeface="Arial Narrow" pitchFamily="34" charset="0"/>
              </a:rPr>
              <a:t>. 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Grafit przewodzi prąd, a diament jest słabym przewodnikiem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dirty="0" smtClean="0">
                <a:latin typeface="Arial Narrow" pitchFamily="34" charset="0"/>
              </a:rPr>
              <a:t>elektrycznym.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Wszystkie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odmiany alotropowe węgla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są w warunkach normalnych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ciałami stałymi.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Innymi odmianami alotropowymi węgla są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fulereny.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Wszystkie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formy występowania węgla są bardzo stabilne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wymagają wysokiej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dirty="0" smtClean="0">
                <a:latin typeface="Arial Narrow" pitchFamily="34" charset="0"/>
              </a:rPr>
              <a:t>t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emperatury, żeby przereagować nawet z tlenem.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Największe ilości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nieorganicznego węgla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występują w postaci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skał wapiennych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dolomitów oraz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dwutlenku węgla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, natomiast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znaczne ilości węgla organicznego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znajdują się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 paliwach kopalnych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.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</a:rPr>
              <a:t>Węgiel tworzy więcej związków niż wszystkie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</a:rPr>
              <a:t>inne pierwiastki chemiczne.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</a:rPr>
              <a:t>Liczba organicznych związków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</a:rPr>
              <a:t>węgla zarejestrowanych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</a:rPr>
              <a:t>w 2008 r. wynosiła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</a:rPr>
              <a:t>10 853 341.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Węgiel znajduje się na czwartym miejscu najczęściej występujących </a:t>
            </a:r>
            <a:r>
              <a:rPr lang="pl-PL" sz="2000" dirty="0" smtClean="0">
                <a:latin typeface="Arial Narrow" pitchFamily="34" charset="0"/>
              </a:rPr>
              <a:t>p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ierwiastków we wszechświecie, po wodorze, helu i tlenie.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Jest obecny we wszystkich organizmach żywych,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 w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ludzkim ciele jest </a:t>
            </a:r>
            <a:r>
              <a:rPr lang="pl-PL" sz="2000" b="1" dirty="0" smtClean="0">
                <a:latin typeface="Arial Narrow" pitchFamily="34" charset="0"/>
              </a:rPr>
              <a:t>go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ok</a:t>
            </a:r>
            <a:r>
              <a:rPr lang="pl-PL" sz="2000" b="1" dirty="0" smtClean="0">
                <a:latin typeface="Arial Narrow" pitchFamily="34" charset="0"/>
              </a:rPr>
              <a:t>oło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18,5%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Ta ilość w połączeniu z różnorodnością i stabilnością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związków organicznych</a:t>
            </a:r>
            <a:r>
              <a:rPr lang="pl-PL" sz="2000" b="1" dirty="0" smtClean="0">
                <a:latin typeface="Arial Narrow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stawia węgiel jako chemiczną podstawę życia.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71538" y="-24"/>
            <a:ext cx="18218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WĘGIEL</a:t>
            </a:r>
            <a:endParaRPr lang="pl-PL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000232" y="2214554"/>
            <a:ext cx="55175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928926" y="2214554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noFill/>
                  <a:prstDash val="solid"/>
                </a:ln>
                <a:effectLst/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00100" y="2214554"/>
            <a:ext cx="551754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endParaRPr lang="pl-PL" sz="5400" b="1" cap="none" spc="0" dirty="0">
              <a:ln w="10541" cmpd="sng">
                <a:noFill/>
                <a:prstDash val="solid"/>
              </a:ln>
              <a:effectLst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32" y="228599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000100" y="114298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000232" y="114298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Minus 11"/>
          <p:cNvSpPr/>
          <p:nvPr/>
        </p:nvSpPr>
        <p:spPr>
          <a:xfrm rot="5400000">
            <a:off x="928662" y="207167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Minus 13"/>
          <p:cNvSpPr/>
          <p:nvPr/>
        </p:nvSpPr>
        <p:spPr>
          <a:xfrm rot="10800000">
            <a:off x="1428728" y="271462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Minus 14"/>
          <p:cNvSpPr/>
          <p:nvPr/>
        </p:nvSpPr>
        <p:spPr>
          <a:xfrm>
            <a:off x="428596" y="257174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Minus 15"/>
          <p:cNvSpPr/>
          <p:nvPr/>
        </p:nvSpPr>
        <p:spPr>
          <a:xfrm rot="5400000">
            <a:off x="1928794" y="207167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Minus 16"/>
          <p:cNvSpPr/>
          <p:nvPr/>
        </p:nvSpPr>
        <p:spPr>
          <a:xfrm>
            <a:off x="2357422" y="257174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Minus 17"/>
          <p:cNvSpPr/>
          <p:nvPr/>
        </p:nvSpPr>
        <p:spPr>
          <a:xfrm>
            <a:off x="1428728" y="257174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1000100" y="335756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Minus 21"/>
          <p:cNvSpPr/>
          <p:nvPr/>
        </p:nvSpPr>
        <p:spPr>
          <a:xfrm>
            <a:off x="1428728" y="3786190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Minus 22"/>
          <p:cNvSpPr/>
          <p:nvPr/>
        </p:nvSpPr>
        <p:spPr>
          <a:xfrm rot="5400000">
            <a:off x="1928794" y="321468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Minus 23"/>
          <p:cNvSpPr/>
          <p:nvPr/>
        </p:nvSpPr>
        <p:spPr>
          <a:xfrm rot="5400000">
            <a:off x="928662" y="321468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Minus 24"/>
          <p:cNvSpPr/>
          <p:nvPr/>
        </p:nvSpPr>
        <p:spPr>
          <a:xfrm rot="5400000">
            <a:off x="2857488" y="2071678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Minus 28"/>
          <p:cNvSpPr/>
          <p:nvPr/>
        </p:nvSpPr>
        <p:spPr>
          <a:xfrm rot="5400000">
            <a:off x="2857488" y="321468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Minus 29"/>
          <p:cNvSpPr/>
          <p:nvPr/>
        </p:nvSpPr>
        <p:spPr>
          <a:xfrm>
            <a:off x="3286116" y="2571744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1928794" y="3357562"/>
            <a:ext cx="109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endParaRPr lang="pl-PL" sz="5400" b="1" cap="none" spc="0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2928926" y="335756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3786182" y="221455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2928926" y="114298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357158" y="292893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prop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0" y="414338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prop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ol</a:t>
            </a:r>
            <a:r>
              <a:rPr lang="pl-PL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1348659" y="-24"/>
            <a:ext cx="71176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</a:rPr>
              <a:t>Alkeny powstają przez eliminację </a:t>
            </a:r>
          </a:p>
          <a:p>
            <a:pPr algn="ctr"/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</a:rPr>
              <a:t>wody z alkoholu</a:t>
            </a:r>
            <a:endParaRPr lang="pl-PL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5027760" y="1500174"/>
            <a:ext cx="34018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pl-PL" sz="4000" b="1" cap="none" spc="0" baseline="-250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upa 22"/>
          <p:cNvGrpSpPr/>
          <p:nvPr/>
        </p:nvGrpSpPr>
        <p:grpSpPr>
          <a:xfrm>
            <a:off x="6286512" y="2071678"/>
            <a:ext cx="854721" cy="922200"/>
            <a:chOff x="7143768" y="2071678"/>
            <a:chExt cx="854721" cy="922200"/>
          </a:xfrm>
        </p:grpSpPr>
        <p:sp>
          <p:nvSpPr>
            <p:cNvPr id="41" name="Prostokąt 40"/>
            <p:cNvSpPr/>
            <p:nvPr/>
          </p:nvSpPr>
          <p:spPr>
            <a:xfrm>
              <a:off x="7143768" y="2285992"/>
              <a:ext cx="85472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dirty="0" smtClean="0">
                  <a:ln w="1905"/>
                  <a:solidFill>
                    <a:srgbClr val="9900CC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OH</a:t>
              </a:r>
              <a:endParaRPr lang="pl-PL" sz="4000" b="1" cap="none" spc="0" dirty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cxnSp>
          <p:nvCxnSpPr>
            <p:cNvPr id="42" name="Łącznik prosty 41"/>
            <p:cNvCxnSpPr/>
            <p:nvPr/>
          </p:nvCxnSpPr>
          <p:spPr>
            <a:xfrm rot="5400000">
              <a:off x="7250131" y="2249479"/>
              <a:ext cx="357190" cy="158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Strzałka w dół 42"/>
          <p:cNvSpPr/>
          <p:nvPr/>
        </p:nvSpPr>
        <p:spPr>
          <a:xfrm>
            <a:off x="6500826" y="3214686"/>
            <a:ext cx="214314" cy="64294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rostokąt 44"/>
          <p:cNvSpPr/>
          <p:nvPr/>
        </p:nvSpPr>
        <p:spPr>
          <a:xfrm>
            <a:off x="6715140" y="3129977"/>
            <a:ext cx="10326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Al</a:t>
            </a:r>
            <a:r>
              <a:rPr lang="pl-PL" sz="3200" b="1" cap="none" spc="0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</a:t>
            </a:r>
            <a:r>
              <a:rPr lang="pl-PL" sz="3200" b="1" cap="none" spc="0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O</a:t>
            </a:r>
            <a:r>
              <a:rPr lang="pl-PL" sz="3200" b="1" cap="none" spc="0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3</a:t>
            </a:r>
            <a:endParaRPr lang="pl-PL" sz="3200" b="1" cap="none" spc="0" baseline="-250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grpSp>
        <p:nvGrpSpPr>
          <p:cNvPr id="3" name="Grupa 52"/>
          <p:cNvGrpSpPr/>
          <p:nvPr/>
        </p:nvGrpSpPr>
        <p:grpSpPr>
          <a:xfrm>
            <a:off x="4786314" y="4143380"/>
            <a:ext cx="3500462" cy="707886"/>
            <a:chOff x="4786314" y="4143380"/>
            <a:chExt cx="3500462" cy="707886"/>
          </a:xfrm>
        </p:grpSpPr>
        <p:sp>
          <p:nvSpPr>
            <p:cNvPr id="46" name="Prostokąt 45"/>
            <p:cNvSpPr/>
            <p:nvPr/>
          </p:nvSpPr>
          <p:spPr>
            <a:xfrm>
              <a:off x="4786314" y="4143380"/>
              <a:ext cx="95250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</a:t>
              </a:r>
              <a:r>
                <a:rPr lang="pl-PL" sz="4000" b="1" cap="none" spc="0" dirty="0" smtClean="0">
                  <a:ln w="1905"/>
                  <a:solidFill>
                    <a:srgbClr val="000099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</a:t>
              </a:r>
              <a:r>
                <a:rPr lang="pl-PL" sz="4000" b="1" cap="none" spc="0" baseline="-2500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endParaRPr lang="pl-PL" sz="4000" b="1" cap="none" spc="0" baseline="-25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cxnSp>
          <p:nvCxnSpPr>
            <p:cNvPr id="47" name="Łącznik prosty 46"/>
            <p:cNvCxnSpPr/>
            <p:nvPr/>
          </p:nvCxnSpPr>
          <p:spPr>
            <a:xfrm>
              <a:off x="5643570" y="4427544"/>
              <a:ext cx="571504" cy="158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/>
            <p:cNvCxnSpPr/>
            <p:nvPr/>
          </p:nvCxnSpPr>
          <p:spPr>
            <a:xfrm>
              <a:off x="5643570" y="4570420"/>
              <a:ext cx="571504" cy="158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Prostokąt 48"/>
            <p:cNvSpPr/>
            <p:nvPr/>
          </p:nvSpPr>
          <p:spPr>
            <a:xfrm>
              <a:off x="6176904" y="4143380"/>
              <a:ext cx="210987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40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</a:t>
              </a:r>
              <a:r>
                <a:rPr lang="pl-PL" sz="4000" b="1" cap="none" spc="0" dirty="0" smtClean="0">
                  <a:ln w="1905"/>
                  <a:solidFill>
                    <a:srgbClr val="000099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</a:t>
              </a:r>
              <a:r>
                <a:rPr lang="pl-PL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pl-PL" sz="4000" b="1" cap="none" spc="0" dirty="0" smtClean="0">
                  <a:ln w="1905"/>
                  <a:solidFill>
                    <a:schemeClr val="accent6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–</a:t>
              </a:r>
              <a:r>
                <a:rPr lang="pl-PL" sz="40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pl-PL" sz="4000" b="1" cap="none" spc="0" dirty="0" smtClean="0">
                  <a:ln w="1905">
                    <a:noFill/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</a:t>
              </a:r>
              <a:r>
                <a:rPr lang="pl-PL" sz="4000" b="1" cap="none" spc="0" dirty="0" smtClean="0">
                  <a:ln w="1905"/>
                  <a:solidFill>
                    <a:srgbClr val="000099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</a:t>
              </a:r>
              <a:r>
                <a:rPr lang="pl-PL" sz="4000" b="1" baseline="-25000" dirty="0" smtClean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3</a:t>
              </a:r>
              <a:r>
                <a:rPr lang="pl-PL" sz="4000" b="1" baseline="-250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endParaRPr lang="pl-PL" sz="4000" b="1" cap="none" spc="0" baseline="-25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0" name="pole tekstowe 49"/>
          <p:cNvSpPr txBox="1"/>
          <p:nvPr/>
        </p:nvSpPr>
        <p:spPr>
          <a:xfrm>
            <a:off x="357158" y="5711627"/>
            <a:ext cx="4644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Arial Narrow" pitchFamily="34" charset="0"/>
              </a:rPr>
              <a:t>C</a:t>
            </a:r>
            <a:r>
              <a:rPr lang="pl-PL" sz="3600" b="1" baseline="-25000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r>
              <a:rPr lang="pl-PL" sz="36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3600" b="1" baseline="-25000" dirty="0" smtClean="0">
                <a:solidFill>
                  <a:srgbClr val="C00000"/>
                </a:solidFill>
                <a:latin typeface="Arial Narrow" pitchFamily="34" charset="0"/>
              </a:rPr>
              <a:t>7</a:t>
            </a:r>
            <a:r>
              <a:rPr lang="pl-PL" sz="3600" b="1" dirty="0" smtClean="0">
                <a:solidFill>
                  <a:srgbClr val="9900CC"/>
                </a:solidFill>
                <a:latin typeface="Arial Narrow" pitchFamily="34" charset="0"/>
              </a:rPr>
              <a:t>OH</a:t>
            </a:r>
            <a:r>
              <a:rPr lang="pl-PL" sz="3600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pl-PL" sz="3600" b="1" dirty="0" smtClean="0">
                <a:latin typeface="Arial Narrow" pitchFamily="34" charset="0"/>
              </a:rPr>
              <a:t>→ C</a:t>
            </a:r>
            <a:r>
              <a:rPr lang="pl-PL" sz="3600" b="1" baseline="-25000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r>
              <a:rPr lang="pl-PL" sz="36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3600" b="1" baseline="-25000" dirty="0" smtClean="0">
                <a:solidFill>
                  <a:srgbClr val="C00000"/>
                </a:solidFill>
                <a:latin typeface="Arial Narrow" pitchFamily="34" charset="0"/>
              </a:rPr>
              <a:t>6</a:t>
            </a:r>
            <a:r>
              <a:rPr lang="pl-PL" sz="3600" b="1" dirty="0" smtClean="0">
                <a:latin typeface="Arial Narrow" pitchFamily="34" charset="0"/>
              </a:rPr>
              <a:t>   +  </a:t>
            </a:r>
            <a:r>
              <a:rPr lang="pl-PL" sz="3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H</a:t>
            </a:r>
            <a:r>
              <a:rPr lang="pl-PL" sz="3600" b="1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</a:t>
            </a:r>
            <a:r>
              <a:rPr lang="pl-PL" sz="3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O</a:t>
            </a:r>
            <a:r>
              <a:rPr lang="pl-PL" sz="3600" b="1" dirty="0" smtClean="0">
                <a:latin typeface="Arial Narrow" pitchFamily="34" charset="0"/>
              </a:rPr>
              <a:t> </a:t>
            </a:r>
            <a:endParaRPr lang="pl-PL" sz="3600" b="1" baseline="-25000" dirty="0">
              <a:solidFill>
                <a:srgbClr val="006600"/>
              </a:solidFill>
              <a:latin typeface="Arial Narrow" pitchFamily="34" charset="0"/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7286644" y="4857760"/>
            <a:ext cx="16834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+   H</a:t>
            </a:r>
            <a:r>
              <a:rPr lang="pl-PL" sz="4000" b="1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2</a:t>
            </a:r>
            <a:r>
              <a:rPr lang="pl-PL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O</a:t>
            </a:r>
            <a:endParaRPr lang="pl-PL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52" name="Prostokąt zaokrąglony 51"/>
          <p:cNvSpPr/>
          <p:nvPr/>
        </p:nvSpPr>
        <p:spPr>
          <a:xfrm>
            <a:off x="4429124" y="1357298"/>
            <a:ext cx="4643470" cy="435771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Prostokąt zaokrąglony 43"/>
          <p:cNvSpPr/>
          <p:nvPr/>
        </p:nvSpPr>
        <p:spPr>
          <a:xfrm>
            <a:off x="1071538" y="3500438"/>
            <a:ext cx="1857388" cy="642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4" grpId="0" animBg="1"/>
      <p:bldP spid="35" grpId="0"/>
      <p:bldP spid="37" grpId="0"/>
      <p:bldP spid="37" grpId="1"/>
      <p:bldP spid="39" grpId="0"/>
      <p:bldP spid="43" grpId="0" animBg="1"/>
      <p:bldP spid="45" grpId="0"/>
      <p:bldP spid="50" grpId="0"/>
      <p:bldP spid="51" grpId="0"/>
      <p:bldP spid="52" grpId="0" animBg="1"/>
      <p:bldP spid="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71472" y="285728"/>
            <a:ext cx="65662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</a:rPr>
              <a:t>ALKANY ulegają reakcji podstawienia </a:t>
            </a:r>
          </a:p>
          <a:p>
            <a:pPr algn="ctr"/>
            <a:r>
              <a:rPr lang="pl-PL" sz="2800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</a:rPr>
              <a:t>w obecności światła</a:t>
            </a:r>
            <a:endParaRPr lang="pl-PL" sz="2800" b="1" cap="all" spc="0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3428992" y="400050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4929190" y="4500570"/>
            <a:ext cx="819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Minus 48"/>
          <p:cNvSpPr/>
          <p:nvPr/>
        </p:nvSpPr>
        <p:spPr>
          <a:xfrm rot="5400000">
            <a:off x="4929190" y="428625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57"/>
          <p:cNvGrpSpPr/>
          <p:nvPr/>
        </p:nvGrpSpPr>
        <p:grpSpPr>
          <a:xfrm>
            <a:off x="500034" y="2857496"/>
            <a:ext cx="3071834" cy="3066470"/>
            <a:chOff x="500034" y="2857496"/>
            <a:chExt cx="3071834" cy="3066470"/>
          </a:xfrm>
        </p:grpSpPr>
        <p:sp>
          <p:nvSpPr>
            <p:cNvPr id="3" name="Prostokąt 2"/>
            <p:cNvSpPr/>
            <p:nvPr/>
          </p:nvSpPr>
          <p:spPr>
            <a:xfrm>
              <a:off x="2500298" y="3929066"/>
              <a:ext cx="551754" cy="92333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5400" b="1" dirty="0" smtClean="0">
                  <a:ln w="10541" cmpd="sng">
                    <a:noFill/>
                    <a:prstDash val="solid"/>
                  </a:ln>
                </a:rPr>
                <a:t>C</a:t>
              </a:r>
              <a:endParaRPr lang="pl-PL" sz="5400" b="1" cap="none" spc="0" dirty="0">
                <a:ln w="10541" cmpd="sng">
                  <a:noFill/>
                  <a:prstDash val="solid"/>
                </a:ln>
                <a:effectLst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2500298" y="5000636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1500166" y="3929066"/>
              <a:ext cx="551754" cy="92333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5400" b="1" dirty="0" smtClean="0">
                  <a:ln w="10541" cmpd="sng">
                    <a:noFill/>
                    <a:prstDash val="solid"/>
                  </a:ln>
                </a:rPr>
                <a:t>C</a:t>
              </a:r>
              <a:endParaRPr lang="pl-PL" sz="5400" b="1" cap="none" spc="0" dirty="0">
                <a:ln w="10541" cmpd="sng">
                  <a:noFill/>
                  <a:prstDash val="solid"/>
                </a:ln>
                <a:effectLst/>
              </a:endParaRP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500034" y="4000504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1500166" y="2857496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1500166" y="5000636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2500298" y="2857496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50" name="Minus 49"/>
            <p:cNvSpPr/>
            <p:nvPr/>
          </p:nvSpPr>
          <p:spPr>
            <a:xfrm rot="5400000">
              <a:off x="1428728" y="3786190"/>
              <a:ext cx="714380" cy="14287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Minus 50"/>
            <p:cNvSpPr/>
            <p:nvPr/>
          </p:nvSpPr>
          <p:spPr>
            <a:xfrm rot="5400000">
              <a:off x="1500166" y="4857760"/>
              <a:ext cx="714380" cy="14287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Minus 51"/>
            <p:cNvSpPr/>
            <p:nvPr/>
          </p:nvSpPr>
          <p:spPr>
            <a:xfrm rot="5400000">
              <a:off x="2428860" y="4857760"/>
              <a:ext cx="714380" cy="14287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Minus 52"/>
            <p:cNvSpPr/>
            <p:nvPr/>
          </p:nvSpPr>
          <p:spPr>
            <a:xfrm>
              <a:off x="928662" y="4357694"/>
              <a:ext cx="714380" cy="14287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Minus 53"/>
            <p:cNvSpPr/>
            <p:nvPr/>
          </p:nvSpPr>
          <p:spPr>
            <a:xfrm rot="5400000">
              <a:off x="2428860" y="3786190"/>
              <a:ext cx="714380" cy="14287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Minus 54"/>
            <p:cNvSpPr/>
            <p:nvPr/>
          </p:nvSpPr>
          <p:spPr>
            <a:xfrm>
              <a:off x="2857488" y="4357694"/>
              <a:ext cx="714380" cy="14287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Minus 55"/>
            <p:cNvSpPr/>
            <p:nvPr/>
          </p:nvSpPr>
          <p:spPr>
            <a:xfrm>
              <a:off x="1928794" y="4357694"/>
              <a:ext cx="714380" cy="14287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7" name="Prostokąt 56"/>
          <p:cNvSpPr/>
          <p:nvPr/>
        </p:nvSpPr>
        <p:spPr>
          <a:xfrm>
            <a:off x="4857752" y="3286124"/>
            <a:ext cx="8194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Prostokąt 58"/>
          <p:cNvSpPr/>
          <p:nvPr/>
        </p:nvSpPr>
        <p:spPr>
          <a:xfrm>
            <a:off x="214282" y="1500174"/>
            <a:ext cx="161454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r>
              <a:rPr lang="pl-PL" sz="5400" b="1" baseline="-25000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</a:rPr>
              <a:t>2</a:t>
            </a:r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</a:rPr>
              <a:t>H</a:t>
            </a:r>
            <a:r>
              <a:rPr lang="pl-PL" sz="5400" b="1" baseline="-25000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</a:rPr>
              <a:t>6</a:t>
            </a:r>
            <a:endParaRPr lang="pl-PL" sz="5400" b="1" cap="none" spc="0" baseline="-2500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0" name="Plus 59"/>
          <p:cNvSpPr/>
          <p:nvPr/>
        </p:nvSpPr>
        <p:spPr>
          <a:xfrm>
            <a:off x="2214546" y="1714488"/>
            <a:ext cx="500066" cy="557210"/>
          </a:xfrm>
          <a:prstGeom prst="mathPlus">
            <a:avLst>
              <a:gd name="adj1" fmla="val 2352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Prostokąt 60"/>
          <p:cNvSpPr/>
          <p:nvPr/>
        </p:nvSpPr>
        <p:spPr>
          <a:xfrm>
            <a:off x="2928926" y="1571612"/>
            <a:ext cx="1053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r>
              <a:rPr lang="pl-PL" sz="54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l-PL" sz="5400" b="1" cap="none" spc="0" baseline="-25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2" name="Strzałka w prawo 61"/>
          <p:cNvSpPr/>
          <p:nvPr/>
        </p:nvSpPr>
        <p:spPr>
          <a:xfrm>
            <a:off x="4071934" y="1928802"/>
            <a:ext cx="428628" cy="214314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Prostokąt 62"/>
          <p:cNvSpPr/>
          <p:nvPr/>
        </p:nvSpPr>
        <p:spPr>
          <a:xfrm>
            <a:off x="4572000" y="1571612"/>
            <a:ext cx="240642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r>
              <a:rPr lang="pl-PL" sz="5400" b="1" baseline="-25000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</a:rPr>
              <a:t>2</a:t>
            </a:r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33CC"/>
                </a:solidFill>
              </a:rPr>
              <a:t>H</a:t>
            </a:r>
            <a:r>
              <a:rPr lang="pl-PL" sz="5400" b="1" baseline="-25000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</a:rPr>
              <a:t>5</a:t>
            </a:r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pl-PL" sz="5400" b="1" cap="none" spc="0" baseline="-25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4" name="Plus 63"/>
          <p:cNvSpPr/>
          <p:nvPr/>
        </p:nvSpPr>
        <p:spPr>
          <a:xfrm>
            <a:off x="7072330" y="1785926"/>
            <a:ext cx="500066" cy="557210"/>
          </a:xfrm>
          <a:prstGeom prst="mathPlus">
            <a:avLst>
              <a:gd name="adj1" fmla="val 2352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Prostokąt 64"/>
          <p:cNvSpPr/>
          <p:nvPr/>
        </p:nvSpPr>
        <p:spPr>
          <a:xfrm>
            <a:off x="7572396" y="1571612"/>
            <a:ext cx="1414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66" name="pole tekstowe 65"/>
          <p:cNvSpPr txBox="1"/>
          <p:nvPr/>
        </p:nvSpPr>
        <p:spPr>
          <a:xfrm>
            <a:off x="214282" y="521495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etan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pole tekstowe 66"/>
          <p:cNvSpPr txBox="1"/>
          <p:nvPr/>
        </p:nvSpPr>
        <p:spPr>
          <a:xfrm>
            <a:off x="1285852" y="5857892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bromo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etan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Obraz 30" descr="słońce świec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214290"/>
            <a:ext cx="1219200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0694E-6 L 0.14618 0.2060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72063E-6 L 0.02639 0.1332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47919E-6 L -0.16614 0.0966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3" grpId="1"/>
      <p:bldP spid="43" grpId="0"/>
      <p:bldP spid="43" grpId="1"/>
      <p:bldP spid="49" grpId="0" animBg="1"/>
      <p:bldP spid="49" grpId="1" animBg="1"/>
      <p:bldP spid="57" grpId="0"/>
      <p:bldP spid="57" grpId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/>
      <p:bldP spid="66" grpId="1"/>
      <p:bldP spid="6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 descr="nobel_64244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4" y="0"/>
            <a:ext cx="2438400" cy="2714620"/>
          </a:xfrm>
          <a:prstGeom prst="rect">
            <a:avLst/>
          </a:prstGeom>
        </p:spPr>
      </p:pic>
      <p:pic>
        <p:nvPicPr>
          <p:cNvPr id="1035" name="Picture 11" descr="C:\Documents and Settings\Małgorzata\Ustawienia lokalne\Temporary Internet Files\Content.IE5\FB8AMG6Q\MC90041301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423046"/>
            <a:ext cx="2214578" cy="2434954"/>
          </a:xfrm>
          <a:prstGeom prst="rect">
            <a:avLst/>
          </a:prstGeom>
          <a:noFill/>
        </p:spPr>
      </p:pic>
      <p:pic>
        <p:nvPicPr>
          <p:cNvPr id="1036" name="Picture 12" descr="C:\Documents and Settings\Małgorzata\Ustawienia lokalne\Temporary Internet Files\Content.IE5\700HB4VB\MP90043052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14612" cy="5463990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2857488" y="2643182"/>
            <a:ext cx="6159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dirty="0" smtClean="0">
                <a:ln w="11430">
                  <a:solidFill>
                    <a:schemeClr val="tx1"/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POCHODNE  WĘGLOWODORÓW</a:t>
            </a:r>
            <a:endParaRPr lang="pl-PL" sz="3600" b="1" cap="none" spc="0" dirty="0">
              <a:ln w="11430">
                <a:solidFill>
                  <a:schemeClr val="tx1"/>
                </a:solidFill>
              </a:ln>
              <a:solidFill>
                <a:schemeClr val="bg2">
                  <a:lumMod val="9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39" name="Picture 15" descr="C:\Documents and Settings\Małgorzata\Ustawienia lokalne\Temporary Internet Files\Content.IE5\9XD1B3RN\MP90039884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0"/>
            <a:ext cx="4000496" cy="2714620"/>
          </a:xfrm>
          <a:prstGeom prst="rect">
            <a:avLst/>
          </a:prstGeom>
          <a:noFill/>
        </p:spPr>
      </p:pic>
      <p:pic>
        <p:nvPicPr>
          <p:cNvPr id="1027" name="Picture 3" descr="C:\Documents and Settings\Małgorzata\Ustawienia lokalne\Temporary Internet Files\Content.IE5\FB8AMG6Q\MC900215055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1071546"/>
            <a:ext cx="1428728" cy="1602269"/>
          </a:xfrm>
          <a:prstGeom prst="rect">
            <a:avLst/>
          </a:prstGeom>
          <a:noFill/>
        </p:spPr>
      </p:pic>
      <p:pic>
        <p:nvPicPr>
          <p:cNvPr id="1031" name="Picture 7" descr="C:\Documents and Settings\Małgorzata\Ustawienia lokalne\Temporary Internet Files\Content.IE5\FB8AMG6Q\MC900232849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0"/>
            <a:ext cx="1747319" cy="1982709"/>
          </a:xfrm>
          <a:prstGeom prst="rect">
            <a:avLst/>
          </a:prstGeom>
          <a:noFill/>
        </p:spPr>
      </p:pic>
      <p:pic>
        <p:nvPicPr>
          <p:cNvPr id="1053" name="Picture 29" descr="C:\Documents and Settings\Małgorzata\Ustawienia lokalne\Temporary Internet Files\Content.IE5\8SHBWUFD\MC900232107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214942" y="4997513"/>
            <a:ext cx="1688471" cy="1860487"/>
          </a:xfrm>
          <a:prstGeom prst="rect">
            <a:avLst/>
          </a:prstGeom>
          <a:noFill/>
        </p:spPr>
      </p:pic>
      <p:pic>
        <p:nvPicPr>
          <p:cNvPr id="1055" name="Picture 31" descr="C:\Documents and Settings\Małgorzata\Ustawienia lokalne\Temporary Internet Files\Content.IE5\CGNQRPA0\MC900232136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357166"/>
            <a:ext cx="1410832" cy="1854451"/>
          </a:xfrm>
          <a:prstGeom prst="rect">
            <a:avLst/>
          </a:prstGeom>
          <a:noFill/>
        </p:spPr>
      </p:pic>
      <p:pic>
        <p:nvPicPr>
          <p:cNvPr id="41" name="Obraz 40" descr="135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4612" y="5072074"/>
            <a:ext cx="2357454" cy="2143130"/>
          </a:xfrm>
          <a:prstGeom prst="rect">
            <a:avLst/>
          </a:prstGeom>
        </p:spPr>
      </p:pic>
      <p:pic>
        <p:nvPicPr>
          <p:cNvPr id="1063" name="Picture 39" descr="C:\Documents and Settings\Małgorzata\Ustawienia lokalne\Temporary Internet Files\Content.IE5\8SHBWUFD\MC900309868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168189"/>
            <a:ext cx="2714612" cy="1689811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3214678" y="3429000"/>
            <a:ext cx="4121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latin typeface="Arial Narrow" pitchFamily="34" charset="0"/>
              </a:rPr>
              <a:t>WIELE PRZEDMIOTÓW CODZIENNEGO UŻYTKU </a:t>
            </a:r>
          </a:p>
          <a:p>
            <a:r>
              <a:rPr lang="pl-PL" sz="1600" b="1" dirty="0" smtClean="0">
                <a:latin typeface="Arial Narrow" pitchFamily="34" charset="0"/>
              </a:rPr>
              <a:t>POWSTAJE W CZASIE SYNTEZY ORGANICZNEJ</a:t>
            </a:r>
            <a:endParaRPr lang="pl-PL" sz="1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214290"/>
            <a:ext cx="2372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Alkohol</a:t>
            </a:r>
            <a:endParaRPr lang="pl-PL" sz="5400" b="1" cap="none" spc="0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upa 17"/>
          <p:cNvGrpSpPr/>
          <p:nvPr/>
        </p:nvGrpSpPr>
        <p:grpSpPr>
          <a:xfrm>
            <a:off x="2781964" y="463616"/>
            <a:ext cx="3218796" cy="1107996"/>
            <a:chOff x="4286248" y="928670"/>
            <a:chExt cx="3218796" cy="1107996"/>
          </a:xfrm>
        </p:grpSpPr>
        <p:sp>
          <p:nvSpPr>
            <p:cNvPr id="4" name="Prostokąt 3"/>
            <p:cNvSpPr/>
            <p:nvPr/>
          </p:nvSpPr>
          <p:spPr>
            <a:xfrm>
              <a:off x="4286248" y="92867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5639484" y="92867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6786578" y="92867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2" name="Grupa 18"/>
          <p:cNvGrpSpPr/>
          <p:nvPr/>
        </p:nvGrpSpPr>
        <p:grpSpPr>
          <a:xfrm>
            <a:off x="2857488" y="3357562"/>
            <a:ext cx="3290234" cy="1107996"/>
            <a:chOff x="4353600" y="3892640"/>
            <a:chExt cx="3290234" cy="1107996"/>
          </a:xfrm>
        </p:grpSpPr>
        <p:sp>
          <p:nvSpPr>
            <p:cNvPr id="7" name="Prostokąt 6"/>
            <p:cNvSpPr/>
            <p:nvPr/>
          </p:nvSpPr>
          <p:spPr>
            <a:xfrm>
              <a:off x="4353600" y="389264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5710922" y="389264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6925368" y="389264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0" name="Prostokąt 9"/>
          <p:cNvSpPr/>
          <p:nvPr/>
        </p:nvSpPr>
        <p:spPr>
          <a:xfrm>
            <a:off x="357158" y="4657563"/>
            <a:ext cx="2247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72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r>
              <a:rPr lang="pl-PL" sz="7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72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2X</a:t>
            </a:r>
            <a:endParaRPr lang="pl-PL" sz="72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500298" y="4955457"/>
            <a:ext cx="942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72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+ 1</a:t>
            </a:r>
            <a:endParaRPr lang="pl-PL" sz="72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643042" y="1893790"/>
            <a:ext cx="7184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715008" y="5610541"/>
            <a:ext cx="2051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 Black" pitchFamily="34" charset="0"/>
              </a:rPr>
              <a:t>PROP</a:t>
            </a:r>
            <a:r>
              <a:rPr lang="pl-PL" sz="2400" dirty="0" smtClean="0">
                <a:solidFill>
                  <a:srgbClr val="C00000"/>
                </a:solidFill>
                <a:latin typeface="Arial Black" pitchFamily="34" charset="0"/>
              </a:rPr>
              <a:t>AN</a:t>
            </a:r>
            <a:r>
              <a:rPr lang="pl-PL" sz="2400" dirty="0" smtClean="0">
                <a:solidFill>
                  <a:srgbClr val="800080"/>
                </a:solidFill>
                <a:latin typeface="Arial Black" pitchFamily="34" charset="0"/>
              </a:rPr>
              <a:t>OL</a:t>
            </a:r>
            <a:endParaRPr lang="pl-PL" sz="2400" dirty="0">
              <a:solidFill>
                <a:srgbClr val="800080"/>
              </a:solidFill>
              <a:latin typeface="Arial Black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290070" y="1893790"/>
            <a:ext cx="43572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endParaRPr lang="pl-PL" sz="6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933012" y="1142984"/>
            <a:ext cx="29610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     </a:t>
            </a:r>
            <a:r>
              <a:rPr lang="pl-PL" sz="6600" b="1" cap="none" spc="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pl-PL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pl-PL" sz="66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004450" y="2643182"/>
            <a:ext cx="29610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     </a:t>
            </a:r>
            <a:r>
              <a:rPr lang="pl-PL" sz="6600" b="1" cap="none" spc="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pl-PL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pl-PL" sz="66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572264" y="1857364"/>
            <a:ext cx="16113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dirty="0" err="1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lang="pl-PL" sz="66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6600" b="1" dirty="0" err="1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endParaRPr lang="pl-PL" sz="6600" b="1" cap="none" spc="0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286116" y="4643446"/>
            <a:ext cx="12250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OH</a:t>
            </a:r>
            <a:endParaRPr lang="pl-PL" sz="6600" b="1" cap="none" spc="0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7072330" y="3357562"/>
            <a:ext cx="1635384" cy="16684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baseline="-250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pl-PL" sz="36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</a:p>
          <a:p>
            <a:pPr>
              <a:lnSpc>
                <a:spcPct val="150000"/>
              </a:lnSpc>
            </a:pP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baseline="-250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r>
              <a:rPr lang="pl-PL" sz="36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6357950" y="1643050"/>
            <a:ext cx="2071702" cy="1428760"/>
          </a:xfrm>
          <a:prstGeom prst="roundRect">
            <a:avLst/>
          </a:prstGeom>
          <a:noFill/>
          <a:ln w="3810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6500826" y="1000108"/>
            <a:ext cx="1814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800080"/>
                </a:solidFill>
                <a:latin typeface="Arial Narrow" pitchFamily="34" charset="0"/>
              </a:rPr>
              <a:t>GRUPA</a:t>
            </a:r>
          </a:p>
          <a:p>
            <a:pPr algn="ctr"/>
            <a:r>
              <a:rPr lang="pl-PL" b="1" dirty="0" smtClean="0">
                <a:solidFill>
                  <a:srgbClr val="800080"/>
                </a:solidFill>
                <a:latin typeface="Arial Narrow" pitchFamily="34" charset="0"/>
              </a:rPr>
              <a:t>HYDROKSYLOWA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64010" y="5340"/>
            <a:ext cx="2579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metanol</a:t>
            </a:r>
            <a:endParaRPr lang="pl-PL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413011" y="-142900"/>
            <a:ext cx="2016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etanol</a:t>
            </a:r>
            <a:endParaRPr lang="pl-PL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14348" y="1857364"/>
            <a:ext cx="2125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– </a:t>
            </a:r>
            <a:r>
              <a:rPr lang="pl-PL" sz="36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500694" y="2214554"/>
            <a:ext cx="3358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– </a:t>
            </a: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– </a:t>
            </a:r>
            <a:r>
              <a:rPr lang="pl-PL" sz="36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500826" y="2857496"/>
            <a:ext cx="17043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</a:t>
            </a:r>
            <a:r>
              <a:rPr lang="pl-PL" sz="36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</a:p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</a:t>
            </a:r>
            <a:r>
              <a:rPr lang="pl-PL" sz="36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30525" y="2571744"/>
            <a:ext cx="15840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36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</a:p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36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161243" y="4457367"/>
            <a:ext cx="5482591" cy="234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b="1" dirty="0" smtClean="0">
                <a:latin typeface="Arial Narrow" pitchFamily="34" charset="0"/>
              </a:rPr>
              <a:t>są cieczami o drażniącym zapachu i ostrym smaku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b="1" dirty="0" smtClean="0">
                <a:latin typeface="Arial Narrow" pitchFamily="34" charset="0"/>
              </a:rPr>
              <a:t>rozpuszczają się w wodzie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b="1" dirty="0" smtClean="0">
                <a:latin typeface="Arial Narrow" pitchFamily="34" charset="0"/>
              </a:rPr>
              <a:t>obniżają temperaturę krzepnięcia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b="1" dirty="0" smtClean="0">
                <a:latin typeface="Arial Narrow" pitchFamily="34" charset="0"/>
              </a:rPr>
              <a:t>są bezbarwne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b="1" dirty="0" smtClean="0">
                <a:latin typeface="Arial Narrow" pitchFamily="34" charset="0"/>
              </a:rPr>
              <a:t>ścinają białko nieodwracalnie (denaturacja)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332908" y="4110343"/>
            <a:ext cx="6596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 smtClean="0">
                <a:latin typeface="Comic Sans MS" pitchFamily="66" charset="0"/>
              </a:rPr>
              <a:t>TYCH  ALKOHOLI  NIE  MOŻNA  FIZYCZNIE  ROZRÓŻNIĆ  </a:t>
            </a:r>
          </a:p>
        </p:txBody>
      </p:sp>
      <p:pic>
        <p:nvPicPr>
          <p:cNvPr id="11" name="Obraz 10" descr="dłoń wskazuj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324361"/>
            <a:ext cx="1114425" cy="676275"/>
          </a:xfrm>
          <a:prstGeom prst="rect">
            <a:avLst/>
          </a:prstGeom>
        </p:spPr>
      </p:pic>
      <p:pic>
        <p:nvPicPr>
          <p:cNvPr id="12" name="Obraz 11" descr="dłoń wskazuj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43855" y="4324361"/>
            <a:ext cx="1114425" cy="676275"/>
          </a:xfrm>
          <a:prstGeom prst="rect">
            <a:avLst/>
          </a:prstGeom>
        </p:spPr>
      </p:pic>
      <p:pic>
        <p:nvPicPr>
          <p:cNvPr id="1028" name="Picture 4" descr="C:\Documents and Settings\Małgorzata\Ustawienia lokalne\Temporary Internet Files\Content.IE5\HD6VAT0O\MCj031073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74451" cy="1214422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928662" y="1071546"/>
            <a:ext cx="3249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600" b="1" dirty="0" smtClean="0">
                <a:solidFill>
                  <a:srgbClr val="C00000"/>
                </a:solidFill>
                <a:latin typeface="Comic Sans MS" pitchFamily="66" charset="0"/>
              </a:rPr>
              <a:t>ZABIJA  OD  RAZU, </a:t>
            </a:r>
          </a:p>
          <a:p>
            <a:pPr algn="ctr">
              <a:lnSpc>
                <a:spcPct val="150000"/>
              </a:lnSpc>
            </a:pPr>
            <a:r>
              <a:rPr lang="pl-PL" sz="1600" b="1" dirty="0" smtClean="0">
                <a:solidFill>
                  <a:srgbClr val="C00000"/>
                </a:solidFill>
                <a:latin typeface="Comic Sans MS" pitchFamily="66" charset="0"/>
              </a:rPr>
              <a:t>a gdy mała dawka - oślepia !  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840345" y="714356"/>
            <a:ext cx="42322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600" b="1" dirty="0" smtClean="0">
                <a:solidFill>
                  <a:srgbClr val="C00000"/>
                </a:solidFill>
                <a:latin typeface="Comic Sans MS" pitchFamily="66" charset="0"/>
              </a:rPr>
              <a:t>UZALEŻNIA I JEST PRZYCZYNĄ </a:t>
            </a:r>
          </a:p>
          <a:p>
            <a:pPr algn="ctr">
              <a:lnSpc>
                <a:spcPct val="150000"/>
              </a:lnSpc>
            </a:pPr>
            <a:r>
              <a:rPr lang="pl-PL" sz="1600" b="1" dirty="0" smtClean="0">
                <a:solidFill>
                  <a:srgbClr val="C00000"/>
                </a:solidFill>
                <a:latin typeface="Comic Sans MS" pitchFamily="66" charset="0"/>
              </a:rPr>
              <a:t>RAKA WĄTROBY, CHORÓB KRĄŻENIA,</a:t>
            </a:r>
          </a:p>
          <a:p>
            <a:pPr algn="ctr">
              <a:lnSpc>
                <a:spcPct val="150000"/>
              </a:lnSpc>
            </a:pPr>
            <a:r>
              <a:rPr lang="pl-PL" sz="1600" b="1" dirty="0" smtClean="0">
                <a:solidFill>
                  <a:srgbClr val="C00000"/>
                </a:solidFill>
                <a:latin typeface="Comic Sans MS" pitchFamily="66" charset="0"/>
              </a:rPr>
              <a:t>CHORÓB UMYSŁOWYCH I WYPADKÓW</a:t>
            </a:r>
          </a:p>
          <a:p>
            <a:pPr algn="ctr">
              <a:lnSpc>
                <a:spcPct val="150000"/>
              </a:lnSpc>
            </a:pPr>
            <a:r>
              <a:rPr lang="pl-PL" sz="1600" b="1" dirty="0" smtClean="0">
                <a:solidFill>
                  <a:srgbClr val="C00000"/>
                </a:solidFill>
                <a:latin typeface="Comic Sans MS" pitchFamily="66" charset="0"/>
              </a:rPr>
              <a:t>Służy do dezynfekcji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6" grpId="0"/>
      <p:bldP spid="7" grpId="0"/>
      <p:bldP spid="8" grpId="0"/>
      <p:bldP spid="9" grpId="0"/>
      <p:bldP spid="10" grpId="0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142852"/>
            <a:ext cx="84759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Otrzymywanie etanolu podczas fermentacji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14480" y="1000108"/>
            <a:ext cx="6655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l-PL" sz="36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pl-PL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pl-PL" sz="36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pl-PL" sz="3600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l-PL" sz="3600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  → </a:t>
            </a:r>
            <a:r>
              <a:rPr lang="pl-PL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 C</a:t>
            </a:r>
            <a:r>
              <a:rPr lang="pl-PL" sz="36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3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pl-PL" sz="36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pl-PL" sz="3600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 +    C</a:t>
            </a:r>
            <a:r>
              <a:rPr lang="pl-PL" sz="3600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l-PL" sz="36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36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89825" y="2000240"/>
            <a:ext cx="8238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cząsteczka           →             2 cząsteczki           +         2 cząsteczki</a:t>
            </a:r>
          </a:p>
          <a:p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glukozy                                  etanolu                        dwutlenku węgla</a:t>
            </a:r>
            <a:endParaRPr lang="pl-PL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428728" y="2928934"/>
            <a:ext cx="6789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Fermentacja alkoholowa </a:t>
            </a:r>
            <a:r>
              <a:rPr lang="pl-PL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pl-P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egzoenergetyczny</a:t>
            </a:r>
            <a:r>
              <a:rPr lang="pl-PL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proces chemiczny</a:t>
            </a:r>
          </a:p>
          <a:p>
            <a:pPr algn="ctr"/>
            <a:r>
              <a:rPr lang="pl-PL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zachodzący w mitochondriach drożdży.</a:t>
            </a:r>
            <a:endParaRPr lang="pl-PL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chemat blokowy: dysk magnetyczny 5"/>
          <p:cNvSpPr/>
          <p:nvPr/>
        </p:nvSpPr>
        <p:spPr>
          <a:xfrm>
            <a:off x="285720" y="3214686"/>
            <a:ext cx="1928826" cy="3500462"/>
          </a:xfrm>
          <a:prstGeom prst="flowChartMagneticDisk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chemat blokowy: dysk magnetyczny 6"/>
          <p:cNvSpPr/>
          <p:nvPr/>
        </p:nvSpPr>
        <p:spPr>
          <a:xfrm>
            <a:off x="6858016" y="3286124"/>
            <a:ext cx="1928826" cy="3429024"/>
          </a:xfrm>
          <a:prstGeom prst="flowChartMagneticDisk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Łza 7"/>
          <p:cNvSpPr/>
          <p:nvPr/>
        </p:nvSpPr>
        <p:spPr>
          <a:xfrm>
            <a:off x="500034" y="5500702"/>
            <a:ext cx="1500198" cy="914400"/>
          </a:xfrm>
          <a:prstGeom prst="teardrop">
            <a:avLst/>
          </a:prstGeom>
          <a:solidFill>
            <a:srgbClr val="F2D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Arial Narrow" pitchFamily="34" charset="0"/>
              </a:rPr>
              <a:t>ciasto z drożdżami</a:t>
            </a:r>
            <a:endParaRPr lang="pl-PL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Łza 9"/>
          <p:cNvSpPr/>
          <p:nvPr/>
        </p:nvSpPr>
        <p:spPr>
          <a:xfrm>
            <a:off x="7072330" y="5572140"/>
            <a:ext cx="1500198" cy="914400"/>
          </a:xfrm>
          <a:prstGeom prst="teardrop">
            <a:avLst/>
          </a:prstGeom>
          <a:solidFill>
            <a:srgbClr val="F2D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Arial Narrow" pitchFamily="34" charset="0"/>
              </a:rPr>
              <a:t>ciasto bez drożdży</a:t>
            </a:r>
            <a:endParaRPr lang="pl-PL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Łza 10"/>
          <p:cNvSpPr/>
          <p:nvPr/>
        </p:nvSpPr>
        <p:spPr>
          <a:xfrm>
            <a:off x="428596" y="5286388"/>
            <a:ext cx="1714512" cy="1071570"/>
          </a:xfrm>
          <a:prstGeom prst="teardrop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C00000"/>
                </a:solidFill>
                <a:latin typeface="Arial Narrow" pitchFamily="34" charset="0"/>
              </a:rPr>
              <a:t>ciasto z drożdżami</a:t>
            </a:r>
            <a:endParaRPr lang="pl-PL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463092" y="1000108"/>
            <a:ext cx="39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pl-PL" sz="3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91984" y="1000108"/>
            <a:ext cx="39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pl-PL" sz="3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285984" y="3786190"/>
            <a:ext cx="4620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latin typeface="Arial Narrow" pitchFamily="34" charset="0"/>
                <a:cs typeface="Arial" pitchFamily="34" charset="0"/>
              </a:rPr>
              <a:t>W słojach z wodą zanurzono woreczki z ciastami.</a:t>
            </a:r>
          </a:p>
          <a:p>
            <a:pPr algn="ctr"/>
            <a:r>
              <a:rPr lang="pl-PL" b="1" dirty="0" smtClean="0">
                <a:latin typeface="Arial Narrow" pitchFamily="34" charset="0"/>
                <a:cs typeface="Arial" pitchFamily="34" charset="0"/>
              </a:rPr>
              <a:t>Po kilku minutach wypłynął woreczek z ciastem</a:t>
            </a:r>
          </a:p>
          <a:p>
            <a:pPr algn="ctr"/>
            <a:r>
              <a:rPr lang="pl-PL" b="1" dirty="0" smtClean="0">
                <a:latin typeface="Arial Narrow" pitchFamily="34" charset="0"/>
                <a:cs typeface="Arial" pitchFamily="34" charset="0"/>
              </a:rPr>
              <a:t>drożdżowym ponieważ …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428860" y="5072074"/>
            <a:ext cx="4280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 smtClean="0">
                <a:latin typeface="Arial Narrow" pitchFamily="34" charset="0"/>
                <a:cs typeface="Arial" pitchFamily="34" charset="0"/>
              </a:rPr>
              <a:t>wytworzony przez drożdże dwutlenek węgla</a:t>
            </a:r>
          </a:p>
          <a:p>
            <a:pPr algn="ctr"/>
            <a:r>
              <a:rPr lang="pl-PL" sz="2000" dirty="0" smtClean="0">
                <a:latin typeface="Arial Narrow" pitchFamily="34" charset="0"/>
                <a:cs typeface="Arial" pitchFamily="34" charset="0"/>
              </a:rPr>
              <a:t>zwiększył objętość ciasta, </a:t>
            </a:r>
          </a:p>
          <a:p>
            <a:pPr algn="ctr"/>
            <a:r>
              <a:rPr lang="pl-PL" sz="2000" dirty="0" smtClean="0">
                <a:latin typeface="Arial Narrow" pitchFamily="34" charset="0"/>
                <a:cs typeface="Arial" pitchFamily="34" charset="0"/>
              </a:rPr>
              <a:t>gęstość ciasta zmniejszyła się</a:t>
            </a:r>
          </a:p>
          <a:p>
            <a:pPr algn="ctr"/>
            <a:r>
              <a:rPr lang="pl-PL" sz="2000" dirty="0" smtClean="0">
                <a:latin typeface="Arial Narrow" pitchFamily="34" charset="0"/>
                <a:cs typeface="Arial" pitchFamily="34" charset="0"/>
              </a:rPr>
              <a:t>i stała się mniejsza od gęstości wody.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6457E-6 L -0.00296 -0.1177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8" grpId="1" animBg="1"/>
      <p:bldP spid="10" grpId="0" animBg="1"/>
      <p:bldP spid="11" grpId="0" animBg="1"/>
      <p:bldP spid="11" grpId="1" animBg="1"/>
      <p:bldP spid="12" grpId="0"/>
      <p:bldP spid="13" grpId="0"/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214414" y="0"/>
            <a:ext cx="64186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Alkohole  wielohydroksylowe</a:t>
            </a:r>
            <a:endParaRPr lang="pl-PL" sz="4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57158" y="571480"/>
            <a:ext cx="13162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glikol</a:t>
            </a:r>
            <a:endParaRPr lang="pl-PL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72066" y="500042"/>
            <a:ext cx="41464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glicerol = gliceryna</a:t>
            </a:r>
            <a:endParaRPr lang="pl-PL" sz="4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215074" y="1571612"/>
            <a:ext cx="1367683" cy="38318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54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–</a:t>
            </a:r>
          </a:p>
          <a:p>
            <a:pPr algn="ctr">
              <a:lnSpc>
                <a:spcPct val="150000"/>
              </a:lnSpc>
            </a:pPr>
            <a:r>
              <a:rPr lang="pl-PL" sz="5400" b="1" cap="none" spc="0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–</a:t>
            </a:r>
          </a:p>
          <a:p>
            <a:pPr algn="ctr">
              <a:lnSpc>
                <a:spcPct val="150000"/>
              </a:lnSpc>
            </a:pPr>
            <a:r>
              <a:rPr lang="pl-PL" sz="54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–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85720" y="1571612"/>
            <a:ext cx="13676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54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–</a:t>
            </a:r>
          </a:p>
          <a:p>
            <a:pPr algn="ctr">
              <a:lnSpc>
                <a:spcPct val="150000"/>
              </a:lnSpc>
            </a:pPr>
            <a:r>
              <a:rPr lang="pl-PL" sz="5400" b="1" cap="none" spc="0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–</a:t>
            </a:r>
          </a:p>
        </p:txBody>
      </p:sp>
      <p:sp>
        <p:nvSpPr>
          <p:cNvPr id="9" name="Prostokąt 8"/>
          <p:cNvSpPr/>
          <p:nvPr/>
        </p:nvSpPr>
        <p:spPr>
          <a:xfrm>
            <a:off x="357158" y="2500306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357950" y="2505670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357950" y="3720116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481373" y="1862728"/>
            <a:ext cx="109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6666FF"/>
                  </a:solidFill>
                  <a:prstDash val="solid"/>
                </a:ln>
                <a:solidFill>
                  <a:srgbClr val="9966FF"/>
                </a:solidFill>
              </a:rPr>
              <a:t>OH</a:t>
            </a:r>
            <a:endParaRPr lang="pl-PL" sz="5400" b="1" cap="none" spc="0" dirty="0">
              <a:ln w="10541" cmpd="sng">
                <a:solidFill>
                  <a:srgbClr val="6666FF"/>
                </a:solidFill>
                <a:prstDash val="solid"/>
              </a:ln>
              <a:solidFill>
                <a:srgbClr val="9966FF"/>
              </a:solidFill>
              <a:effectLst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481373" y="3071810"/>
            <a:ext cx="109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6666FF"/>
                  </a:solidFill>
                  <a:prstDash val="solid"/>
                </a:ln>
                <a:solidFill>
                  <a:srgbClr val="9966FF"/>
                </a:solidFill>
              </a:rPr>
              <a:t>OH</a:t>
            </a:r>
            <a:endParaRPr lang="pl-PL" sz="5400" b="1" cap="none" spc="0" dirty="0">
              <a:ln w="10541" cmpd="sng">
                <a:solidFill>
                  <a:srgbClr val="6666FF"/>
                </a:solidFill>
                <a:prstDash val="solid"/>
              </a:ln>
              <a:solidFill>
                <a:srgbClr val="9966FF"/>
              </a:solidFill>
              <a:effectLst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642910" y="1928802"/>
            <a:ext cx="7360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48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Arial Narrow" pitchFamily="34" charset="0"/>
              </a:rPr>
              <a:t>2</a:t>
            </a:r>
            <a:endParaRPr lang="pl-PL" sz="48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42910" y="3143248"/>
            <a:ext cx="7360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48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Arial Narrow" pitchFamily="34" charset="0"/>
              </a:rPr>
              <a:t>2</a:t>
            </a:r>
            <a:endParaRPr lang="pl-PL" sz="48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7410727" y="1857364"/>
            <a:ext cx="109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6666FF"/>
                  </a:solidFill>
                  <a:prstDash val="solid"/>
                </a:ln>
                <a:solidFill>
                  <a:srgbClr val="9966FF"/>
                </a:solidFill>
              </a:rPr>
              <a:t>OH</a:t>
            </a:r>
            <a:endParaRPr lang="pl-PL" sz="5400" b="1" cap="none" spc="0" dirty="0">
              <a:ln w="10541" cmpd="sng">
                <a:solidFill>
                  <a:srgbClr val="6666FF"/>
                </a:solidFill>
                <a:prstDash val="solid"/>
              </a:ln>
              <a:solidFill>
                <a:srgbClr val="9966FF"/>
              </a:solidFill>
              <a:effectLst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410727" y="3071810"/>
            <a:ext cx="109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6666FF"/>
                  </a:solidFill>
                  <a:prstDash val="solid"/>
                </a:ln>
                <a:solidFill>
                  <a:srgbClr val="9966FF"/>
                </a:solidFill>
              </a:rPr>
              <a:t>OH</a:t>
            </a:r>
            <a:endParaRPr lang="pl-PL" sz="5400" b="1" cap="none" spc="0" dirty="0">
              <a:ln w="10541" cmpd="sng">
                <a:solidFill>
                  <a:srgbClr val="6666FF"/>
                </a:solidFill>
                <a:prstDash val="solid"/>
              </a:ln>
              <a:solidFill>
                <a:srgbClr val="9966FF"/>
              </a:solidFill>
              <a:effectLst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410727" y="4286256"/>
            <a:ext cx="109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6666FF"/>
                  </a:solidFill>
                  <a:prstDash val="solid"/>
                </a:ln>
                <a:solidFill>
                  <a:srgbClr val="9966FF"/>
                </a:solidFill>
              </a:rPr>
              <a:t>OH</a:t>
            </a:r>
            <a:endParaRPr lang="pl-PL" sz="5400" b="1" cap="none" spc="0" dirty="0">
              <a:ln w="10541" cmpd="sng">
                <a:solidFill>
                  <a:srgbClr val="6666FF"/>
                </a:solidFill>
                <a:prstDash val="solid"/>
              </a:ln>
              <a:solidFill>
                <a:srgbClr val="9966FF"/>
              </a:solidFill>
              <a:effectLst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6621983" y="1928802"/>
            <a:ext cx="7360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48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Arial Narrow" pitchFamily="34" charset="0"/>
              </a:rPr>
              <a:t>2</a:t>
            </a:r>
            <a:endParaRPr lang="pl-PL" sz="48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6621983" y="3169507"/>
            <a:ext cx="548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Arial Narrow" pitchFamily="34" charset="0"/>
              </a:rPr>
              <a:t>H</a:t>
            </a:r>
            <a:endParaRPr lang="pl-PL" sz="48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621983" y="4383953"/>
            <a:ext cx="7360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4800" b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latin typeface="Arial Narrow" pitchFamily="34" charset="0"/>
              </a:rPr>
              <a:t>2</a:t>
            </a:r>
            <a:endParaRPr lang="pl-PL" sz="48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  <a:latin typeface="Arial Narrow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428728" y="1000108"/>
            <a:ext cx="2157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baseline="-250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pl-PL" sz="36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l-PL" sz="3600" b="1" cap="none" spc="0" baseline="-25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6786578" y="1142984"/>
            <a:ext cx="2079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baseline="-250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pl-PL" sz="36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pl-PL" sz="3600" b="1" cap="none" spc="0" baseline="-25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-32" y="3857628"/>
            <a:ext cx="53655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b="1" dirty="0" smtClean="0">
                <a:latin typeface="Arial Narrow" pitchFamily="34" charset="0"/>
              </a:rPr>
              <a:t>jest cieczą o drażniącym zapachu i ostrym smaku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b="1" dirty="0" smtClean="0">
                <a:latin typeface="Arial Narrow" pitchFamily="34" charset="0"/>
              </a:rPr>
              <a:t>rozpuszcza się w wodzie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b="1" dirty="0" smtClean="0">
                <a:latin typeface="Arial Narrow" pitchFamily="34" charset="0"/>
              </a:rPr>
              <a:t>obniża temperaturę krzepnięcia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000" b="1" dirty="0" smtClean="0">
                <a:latin typeface="Arial Narrow" pitchFamily="34" charset="0"/>
              </a:rPr>
              <a:t>jest trujący</a:t>
            </a:r>
          </a:p>
          <a:p>
            <a:pPr>
              <a:buFont typeface="Wingdings" pitchFamily="2" charset="2"/>
              <a:buChar char="v"/>
            </a:pPr>
            <a:r>
              <a:rPr lang="pl-PL" sz="2000" b="1" dirty="0" smtClean="0">
                <a:latin typeface="Arial Narrow" pitchFamily="34" charset="0"/>
              </a:rPr>
              <a:t>jest składnikiem BORYGO – zimowego płynu </a:t>
            </a:r>
          </a:p>
          <a:p>
            <a:r>
              <a:rPr lang="pl-PL" sz="2000" b="1" dirty="0" smtClean="0">
                <a:latin typeface="Arial Narrow" pitchFamily="34" charset="0"/>
              </a:rPr>
              <a:t>    do chłodnic samochodowych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929190" y="5143512"/>
            <a:ext cx="415851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000" b="1" dirty="0" smtClean="0">
                <a:latin typeface="Arial Narrow" pitchFamily="34" charset="0"/>
              </a:rPr>
              <a:t>jest syropowatą cieczą </a:t>
            </a:r>
          </a:p>
          <a:p>
            <a:pPr>
              <a:buFont typeface="Wingdings" pitchFamily="2" charset="2"/>
              <a:buChar char="v"/>
            </a:pPr>
            <a:r>
              <a:rPr lang="pl-PL" sz="2000" b="1" dirty="0" smtClean="0">
                <a:latin typeface="Arial Narrow" pitchFamily="34" charset="0"/>
              </a:rPr>
              <a:t>rozpuszcza się w wodzie</a:t>
            </a:r>
          </a:p>
          <a:p>
            <a:pPr>
              <a:buFont typeface="Wingdings" pitchFamily="2" charset="2"/>
              <a:buChar char="v"/>
            </a:pPr>
            <a:r>
              <a:rPr lang="pl-PL" sz="2000" b="1" dirty="0" smtClean="0">
                <a:latin typeface="Arial Narrow" pitchFamily="34" charset="0"/>
              </a:rPr>
              <a:t>używany do produkcji kosmetyków</a:t>
            </a:r>
          </a:p>
          <a:p>
            <a:pPr>
              <a:buFont typeface="Wingdings" pitchFamily="2" charset="2"/>
              <a:buChar char="v"/>
            </a:pPr>
            <a:r>
              <a:rPr lang="pl-PL" sz="2000" b="1" dirty="0" smtClean="0">
                <a:latin typeface="Arial Narrow" pitchFamily="34" charset="0"/>
              </a:rPr>
              <a:t>używany do produkcji dynamitu</a:t>
            </a:r>
          </a:p>
          <a:p>
            <a:pPr>
              <a:buFont typeface="Wingdings" pitchFamily="2" charset="2"/>
              <a:buChar char="v"/>
            </a:pPr>
            <a:r>
              <a:rPr lang="pl-PL" sz="2000" b="1" dirty="0" smtClean="0">
                <a:latin typeface="Arial Narrow" pitchFamily="34" charset="0"/>
              </a:rPr>
              <a:t>używany do produkcji leków na serce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6" grpId="0"/>
      <p:bldP spid="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33" y="433968"/>
            <a:ext cx="2929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Alkoholan</a:t>
            </a:r>
            <a:endParaRPr lang="pl-PL" sz="5400" b="1" cap="none" spc="0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3" name="Grupa 17"/>
          <p:cNvGrpSpPr/>
          <p:nvPr/>
        </p:nvGrpSpPr>
        <p:grpSpPr>
          <a:xfrm>
            <a:off x="3424906" y="463616"/>
            <a:ext cx="3218796" cy="1107996"/>
            <a:chOff x="4286248" y="928670"/>
            <a:chExt cx="3218796" cy="1107996"/>
          </a:xfrm>
        </p:grpSpPr>
        <p:sp>
          <p:nvSpPr>
            <p:cNvPr id="4" name="Prostokąt 3"/>
            <p:cNvSpPr/>
            <p:nvPr/>
          </p:nvSpPr>
          <p:spPr>
            <a:xfrm>
              <a:off x="4286248" y="92867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5639484" y="92867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6786578" y="92867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12" name="Grupa 18"/>
          <p:cNvGrpSpPr/>
          <p:nvPr/>
        </p:nvGrpSpPr>
        <p:grpSpPr>
          <a:xfrm>
            <a:off x="3475154" y="3357562"/>
            <a:ext cx="3290234" cy="1107996"/>
            <a:chOff x="4353600" y="3892640"/>
            <a:chExt cx="3290234" cy="1107996"/>
          </a:xfrm>
        </p:grpSpPr>
        <p:sp>
          <p:nvSpPr>
            <p:cNvPr id="7" name="Prostokąt 6"/>
            <p:cNvSpPr/>
            <p:nvPr/>
          </p:nvSpPr>
          <p:spPr>
            <a:xfrm>
              <a:off x="4353600" y="389264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5710922" y="389264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6925368" y="3892640"/>
              <a:ext cx="71846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0" name="Prostokąt 9"/>
          <p:cNvSpPr/>
          <p:nvPr/>
        </p:nvSpPr>
        <p:spPr>
          <a:xfrm>
            <a:off x="357158" y="4657563"/>
            <a:ext cx="2247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72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r>
              <a:rPr lang="pl-PL" sz="7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72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2X</a:t>
            </a:r>
            <a:endParaRPr lang="pl-PL" sz="72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500298" y="4955457"/>
            <a:ext cx="942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72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+ 1</a:t>
            </a:r>
            <a:endParaRPr lang="pl-PL" sz="72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353336" y="1893790"/>
            <a:ext cx="7184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857752" y="5610541"/>
            <a:ext cx="4143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 Black" pitchFamily="34" charset="0"/>
              </a:rPr>
              <a:t>PROP</a:t>
            </a:r>
            <a:r>
              <a:rPr lang="pl-PL" sz="2400" dirty="0" smtClean="0">
                <a:solidFill>
                  <a:srgbClr val="C00000"/>
                </a:solidFill>
                <a:latin typeface="Arial Black" pitchFamily="34" charset="0"/>
              </a:rPr>
              <a:t>AN</a:t>
            </a:r>
            <a:r>
              <a:rPr lang="pl-PL" sz="2400" dirty="0" smtClean="0">
                <a:solidFill>
                  <a:srgbClr val="800080"/>
                </a:solidFill>
                <a:latin typeface="Arial Black" pitchFamily="34" charset="0"/>
              </a:rPr>
              <a:t>OLAN  </a:t>
            </a:r>
            <a:r>
              <a:rPr lang="pl-PL" sz="2400" dirty="0" smtClean="0">
                <a:solidFill>
                  <a:srgbClr val="FF3399"/>
                </a:solidFill>
                <a:latin typeface="Arial Black" pitchFamily="34" charset="0"/>
              </a:rPr>
              <a:t>POTASU</a:t>
            </a:r>
            <a:endParaRPr lang="pl-PL" sz="2400" dirty="0">
              <a:solidFill>
                <a:srgbClr val="FF3399"/>
              </a:solidFill>
              <a:latin typeface="Arial Black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907736" y="1893790"/>
            <a:ext cx="43572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endParaRPr lang="pl-PL" sz="6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550678" y="1142984"/>
            <a:ext cx="29610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     </a:t>
            </a:r>
            <a:r>
              <a:rPr lang="pl-PL" sz="6600" b="1" cap="none" spc="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pl-PL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pl-PL" sz="66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622116" y="2643182"/>
            <a:ext cx="29610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     </a:t>
            </a:r>
            <a:r>
              <a:rPr lang="pl-PL" sz="6600" b="1" cap="none" spc="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pl-PL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pl-PL" sz="66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7189930" y="1857364"/>
            <a:ext cx="16113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dirty="0" err="1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lang="pl-PL" sz="6600" b="1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6600" b="1" dirty="0" err="1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K</a:t>
            </a:r>
            <a:endParaRPr lang="pl-PL" sz="66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286116" y="4643446"/>
            <a:ext cx="12250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lang="pl-PL" sz="66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K</a:t>
            </a:r>
            <a:endParaRPr lang="pl-PL" sz="6600" b="1" cap="none" spc="0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7261368" y="3734535"/>
            <a:ext cx="1596912" cy="8374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baseline="-250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r>
              <a:rPr lang="pl-PL" sz="36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pl-PL" sz="36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14282" y="2928934"/>
            <a:ext cx="2903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Atom metalu aktywnego</a:t>
            </a:r>
          </a:p>
          <a:p>
            <a:pPr algn="ctr"/>
            <a:r>
              <a:rPr lang="pl-PL" b="1" dirty="0" smtClean="0">
                <a:latin typeface="Arial" pitchFamily="34" charset="0"/>
                <a:cs typeface="Arial" pitchFamily="34" charset="0"/>
              </a:rPr>
              <a:t>zajmuje miejsce </a:t>
            </a:r>
            <a:r>
              <a:rPr lang="pl-PL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wodoru</a:t>
            </a:r>
          </a:p>
          <a:p>
            <a:pPr algn="ctr"/>
            <a:r>
              <a:rPr lang="pl-PL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w grupie hydroksylowej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214290"/>
            <a:ext cx="4881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Kwas organiczny</a:t>
            </a:r>
            <a:endParaRPr lang="pl-PL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42976" y="1714488"/>
            <a:ext cx="2643206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//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pl-PL" sz="6600" b="1" cap="none" spc="0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pl-PL" sz="6600" b="1" cap="none" spc="0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\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14678" y="3429000"/>
            <a:ext cx="14350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rgbClr val="9933FF"/>
                  </a:solidFill>
                  <a:prstDash val="solid"/>
                </a:ln>
                <a:solidFill>
                  <a:srgbClr val="9933FF"/>
                </a:solidFill>
              </a:rPr>
              <a:t>O </a:t>
            </a:r>
            <a:r>
              <a:rPr lang="pl-PL" sz="48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pl-PL" sz="4800" b="1" dirty="0" smtClean="0">
                <a:ln w="10541" cmpd="sng">
                  <a:solidFill>
                    <a:srgbClr val="9933FF"/>
                  </a:solidFill>
                  <a:prstDash val="solid"/>
                </a:ln>
                <a:solidFill>
                  <a:srgbClr val="9933FF"/>
                </a:solidFill>
              </a:rPr>
              <a:t>H</a:t>
            </a:r>
            <a:endParaRPr lang="pl-PL" sz="4800" b="1" cap="none" spc="0" dirty="0">
              <a:ln w="10541" cmpd="sng">
                <a:solidFill>
                  <a:srgbClr val="9933FF"/>
                </a:solidFill>
                <a:prstDash val="solid"/>
              </a:ln>
              <a:solidFill>
                <a:srgbClr val="9933FF"/>
              </a:soli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827545" y="1357298"/>
            <a:ext cx="6014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rgbClr val="9933FF"/>
                  </a:solidFill>
                  <a:prstDash val="solid"/>
                </a:ln>
                <a:solidFill>
                  <a:srgbClr val="9933FF"/>
                </a:solidFill>
              </a:rPr>
              <a:t>O</a:t>
            </a:r>
            <a:endParaRPr lang="pl-PL" sz="4800" b="1" cap="none" spc="0" dirty="0">
              <a:ln w="10541" cmpd="sng">
                <a:solidFill>
                  <a:srgbClr val="9933FF"/>
                </a:solidFill>
                <a:prstDash val="solid"/>
              </a:ln>
              <a:solidFill>
                <a:srgbClr val="9933FF"/>
              </a:solidFill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832646" y="1714488"/>
            <a:ext cx="1524776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20690" y="243423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520822" y="1434100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449384" y="3286124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71472" y="4854371"/>
            <a:ext cx="21369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OOH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42844" y="5514819"/>
            <a:ext cx="4467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kwas etanowy (kwas octowy)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powstaje podczas kwaśnienia etanolu, 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w warunkach tlenowych, 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przy udziale bakterii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357818" y="1714488"/>
            <a:ext cx="2643206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//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pl-PL" sz="6600" b="1" cap="none" spc="0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pl-PL" sz="6600" b="1" cap="none" spc="0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\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643570" y="243423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000892" y="1383557"/>
            <a:ext cx="6014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rgbClr val="9933FF"/>
                  </a:solidFill>
                  <a:prstDash val="solid"/>
                </a:ln>
                <a:solidFill>
                  <a:srgbClr val="9933FF"/>
                </a:solidFill>
              </a:rPr>
              <a:t>O</a:t>
            </a:r>
            <a:endParaRPr lang="pl-PL" sz="4800" b="1" cap="none" spc="0" dirty="0">
              <a:ln w="10541" cmpd="sng">
                <a:solidFill>
                  <a:srgbClr val="9933FF"/>
                </a:solidFill>
                <a:prstDash val="solid"/>
              </a:ln>
              <a:solidFill>
                <a:srgbClr val="9933FF"/>
              </a:solidFill>
              <a:effectLst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368841" y="3571876"/>
            <a:ext cx="14350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0541" cmpd="sng">
                  <a:solidFill>
                    <a:srgbClr val="9933FF"/>
                  </a:solidFill>
                  <a:prstDash val="solid"/>
                </a:ln>
                <a:solidFill>
                  <a:srgbClr val="9933FF"/>
                </a:solidFill>
              </a:rPr>
              <a:t>O </a:t>
            </a:r>
            <a:r>
              <a:rPr lang="pl-PL" sz="48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pl-PL" sz="4800" b="1" dirty="0" smtClean="0">
                <a:ln w="10541" cmpd="sng">
                  <a:solidFill>
                    <a:srgbClr val="9933FF"/>
                  </a:solidFill>
                  <a:prstDash val="solid"/>
                </a:ln>
                <a:solidFill>
                  <a:srgbClr val="9933FF"/>
                </a:solidFill>
              </a:rPr>
              <a:t>H</a:t>
            </a:r>
            <a:endParaRPr lang="pl-PL" sz="4800" b="1" cap="none" spc="0" dirty="0">
              <a:ln w="10541" cmpd="sng">
                <a:solidFill>
                  <a:srgbClr val="9933FF"/>
                </a:solidFill>
                <a:prstDash val="solid"/>
              </a:ln>
              <a:solidFill>
                <a:srgbClr val="9933FF"/>
              </a:solidFill>
              <a:effectLst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7191935" y="4854371"/>
            <a:ext cx="17377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3600" b="1" dirty="0" smtClean="0">
                <a:ln w="1905"/>
                <a:solidFill>
                  <a:srgbClr val="99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OOH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072066" y="5514819"/>
            <a:ext cx="3980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kwas metanowy (kwas mrówkowy)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znajduje się w pokrzywach, 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jadzie pszczół, mrówek, </a:t>
            </a:r>
          </a:p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os i szerszeni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2285984" y="1428736"/>
            <a:ext cx="2500330" cy="28575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zaokrąglony 18"/>
          <p:cNvSpPr/>
          <p:nvPr/>
        </p:nvSpPr>
        <p:spPr>
          <a:xfrm>
            <a:off x="6429388" y="1500174"/>
            <a:ext cx="2500330" cy="28575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5286380" y="282339"/>
            <a:ext cx="3929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 we wzorze przynajmniej jedną 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grupę karboksylową</a:t>
            </a:r>
          </a:p>
        </p:txBody>
      </p:sp>
      <p:sp>
        <p:nvSpPr>
          <p:cNvPr id="21" name="Strzałka w dół 20"/>
          <p:cNvSpPr/>
          <p:nvPr/>
        </p:nvSpPr>
        <p:spPr>
          <a:xfrm rot="3000000">
            <a:off x="5066645" y="521366"/>
            <a:ext cx="215521" cy="157843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dół 21"/>
          <p:cNvSpPr/>
          <p:nvPr/>
        </p:nvSpPr>
        <p:spPr>
          <a:xfrm rot="840000">
            <a:off x="8448065" y="674919"/>
            <a:ext cx="209133" cy="110867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2698678" y="27024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endParaRPr lang="pl-PL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6913520" y="27024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endParaRPr lang="pl-PL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2643174" y="4429132"/>
            <a:ext cx="4451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Numerowanie węgli w kwasie organicznym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rozpoczynamy od węgla z grupy karboksylowej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06" y="71414"/>
            <a:ext cx="44525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wyższe kwasy tłuszczowe</a:t>
            </a:r>
            <a:endParaRPr lang="pl-PL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-32" y="1071546"/>
            <a:ext cx="1125628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0034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28662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357290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803993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232621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661249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089877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518505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929058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375761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804389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214942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661645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090273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929338" y="1071546"/>
            <a:ext cx="1786066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pl-PL" sz="4000" b="1" baseline="-2500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//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\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</a:t>
            </a:r>
            <a:r>
              <a:rPr lang="pl-PL" sz="4000" b="1" baseline="3000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  <a:endParaRPr lang="pl-PL" sz="2400" b="1" cap="none" spc="0" baseline="30000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4643438" y="2643182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KWAS  STEARYNOWY</a:t>
            </a:r>
          </a:p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(w niektórych świecach)</a:t>
            </a:r>
            <a:endParaRPr lang="pl-PL" sz="16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7000892" y="2691466"/>
            <a:ext cx="193193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C</a:t>
            </a:r>
            <a:r>
              <a:rPr lang="pl-PL" sz="2800" b="1" baseline="-25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17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35</a:t>
            </a:r>
            <a:r>
              <a:rPr lang="pl-PL" sz="2800" b="1" dirty="0" smtClean="0">
                <a:latin typeface="Arial Narrow" pitchFamily="34" charset="0"/>
              </a:rPr>
              <a:t>C</a:t>
            </a:r>
            <a:r>
              <a:rPr lang="pl-PL" sz="2800" b="1" dirty="0" smtClean="0">
                <a:solidFill>
                  <a:srgbClr val="9900CC"/>
                </a:solidFill>
                <a:latin typeface="Arial Narrow" pitchFamily="34" charset="0"/>
              </a:rPr>
              <a:t>OOH</a:t>
            </a:r>
            <a:endParaRPr lang="pl-PL" sz="2800" b="1" dirty="0">
              <a:solidFill>
                <a:srgbClr val="9900CC"/>
              </a:solidFill>
              <a:latin typeface="Arial Narrow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518901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947529" y="1071546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42844" y="4071942"/>
            <a:ext cx="1125628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642910" y="4083047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1089613" y="4071942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1518241" y="4071942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946869" y="4071942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2375497" y="4071942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2804125" y="4071942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3214678" y="4071942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3643306" y="4071942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4090009" y="4071942"/>
            <a:ext cx="1122423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4500562" y="4071942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4929190" y="4071942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5357818" y="4083047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5786446" y="4071942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6215074" y="4071942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6643702" y="4083047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7072330" y="4083047"/>
            <a:ext cx="1053495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7072330" y="4071942"/>
            <a:ext cx="1786066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pl-PL" sz="4000" b="1" baseline="-2500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//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\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</a:t>
            </a:r>
            <a:r>
              <a:rPr lang="pl-PL" sz="4000" b="1" baseline="3000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  <a:endParaRPr lang="pl-PL" sz="2400" b="1" cap="none" spc="0" baseline="30000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4929190" y="5876528"/>
            <a:ext cx="1699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KWAS  OLEINOWY</a:t>
            </a:r>
            <a:endParaRPr lang="pl-PL" sz="16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42" name="pole tekstowe 41"/>
          <p:cNvSpPr txBox="1"/>
          <p:nvPr/>
        </p:nvSpPr>
        <p:spPr>
          <a:xfrm>
            <a:off x="6858016" y="5834738"/>
            <a:ext cx="193193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C</a:t>
            </a:r>
            <a:r>
              <a:rPr lang="pl-PL" sz="2800" b="1" baseline="-25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17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33</a:t>
            </a:r>
            <a:r>
              <a:rPr lang="pl-PL" sz="2800" b="1" dirty="0" smtClean="0">
                <a:latin typeface="Arial Narrow" pitchFamily="34" charset="0"/>
              </a:rPr>
              <a:t>C</a:t>
            </a:r>
            <a:r>
              <a:rPr lang="pl-PL" sz="2800" b="1" dirty="0" smtClean="0">
                <a:solidFill>
                  <a:srgbClr val="9900CC"/>
                </a:solidFill>
                <a:latin typeface="Arial Narrow" pitchFamily="34" charset="0"/>
              </a:rPr>
              <a:t>OOH</a:t>
            </a:r>
            <a:endParaRPr lang="pl-PL" sz="2800" b="1" dirty="0">
              <a:solidFill>
                <a:srgbClr val="9900CC"/>
              </a:solidFill>
              <a:latin typeface="Arial Narrow" pitchFamily="34" charset="0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2714612" y="2285992"/>
            <a:ext cx="1786066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pl-PL" sz="4000" b="1" baseline="-2500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//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\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</a:t>
            </a:r>
            <a:r>
              <a:rPr lang="pl-PL" sz="4000" b="1" baseline="3000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  <a:endParaRPr lang="pl-PL" sz="2400" b="1" cap="none" spc="0" baseline="30000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2571736" y="2928934"/>
            <a:ext cx="12025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2400" b="1" cap="none" spc="0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17</a:t>
            </a:r>
            <a:r>
              <a:rPr lang="pl-PL" sz="24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lang="pl-PL" sz="2400" b="1" cap="none" spc="0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35 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2400" b="1" cap="none" spc="0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pl-PL" sz="2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2785934" y="5286388"/>
            <a:ext cx="1786066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pl-PL" sz="4000" b="1" baseline="-2500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//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\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</a:t>
            </a:r>
            <a:r>
              <a:rPr lang="pl-PL" sz="4000" b="1" baseline="3000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  <a:endParaRPr lang="pl-PL" sz="2400" b="1" cap="none" spc="0" baseline="30000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2655047" y="5929330"/>
            <a:ext cx="12025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2400" b="1" cap="none" spc="0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17</a:t>
            </a:r>
            <a:r>
              <a:rPr lang="pl-PL" sz="24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lang="pl-PL" sz="2400" b="1" cap="none" spc="0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33 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2400" b="1" cap="none" spc="0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pl-PL" sz="2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pole tekstowe 46"/>
          <p:cNvSpPr txBox="1"/>
          <p:nvPr/>
        </p:nvSpPr>
        <p:spPr>
          <a:xfrm>
            <a:off x="4714876" y="161488"/>
            <a:ext cx="3256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Który z nich odbarwi wodę bromową ?</a:t>
            </a:r>
            <a:endParaRPr lang="pl-PL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142844" y="571480"/>
            <a:ext cx="6960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0033CC"/>
                </a:solidFill>
                <a:latin typeface="Arial Narrow" pitchFamily="34" charset="0"/>
              </a:rPr>
              <a:t>Wodę bromową (Br</a:t>
            </a:r>
            <a:r>
              <a:rPr lang="pl-PL" sz="1600" b="1" baseline="-25000" dirty="0" smtClean="0">
                <a:solidFill>
                  <a:srgbClr val="0033CC"/>
                </a:solidFill>
                <a:latin typeface="Arial Narrow" pitchFamily="34" charset="0"/>
              </a:rPr>
              <a:t>2 </a:t>
            </a:r>
            <a:r>
              <a:rPr lang="pl-PL" sz="1600" b="1" dirty="0" err="1" smtClean="0">
                <a:solidFill>
                  <a:srgbClr val="0033CC"/>
                </a:solidFill>
                <a:latin typeface="Arial Narrow" pitchFamily="34" charset="0"/>
              </a:rPr>
              <a:t>aq</a:t>
            </a:r>
            <a:r>
              <a:rPr lang="pl-PL" sz="1600" b="1" dirty="0" smtClean="0">
                <a:solidFill>
                  <a:srgbClr val="0033CC"/>
                </a:solidFill>
                <a:latin typeface="Arial Narrow" pitchFamily="34" charset="0"/>
              </a:rPr>
              <a:t>) odbarwi, czyli przyłączy brom, kwas nienasycony , a jest nim</a:t>
            </a:r>
            <a:endParaRPr lang="pl-PL" sz="1600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7000892" y="571480"/>
            <a:ext cx="1699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KWAS  OLEINOWY</a:t>
            </a:r>
            <a:endParaRPr lang="pl-PL" sz="16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51" name="pole tekstowe 50"/>
          <p:cNvSpPr txBox="1"/>
          <p:nvPr/>
        </p:nvSpPr>
        <p:spPr>
          <a:xfrm>
            <a:off x="4714876" y="3487167"/>
            <a:ext cx="2032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KWAS  PALMITYNOWY</a:t>
            </a:r>
          </a:p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(w oleju roślinnym)</a:t>
            </a:r>
            <a:endParaRPr lang="pl-PL" sz="16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6929454" y="3357562"/>
            <a:ext cx="193193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C</a:t>
            </a:r>
            <a:r>
              <a:rPr lang="pl-PL" sz="2800" b="1" baseline="-25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15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31</a:t>
            </a:r>
            <a:r>
              <a:rPr lang="pl-PL" sz="2800" b="1" dirty="0" smtClean="0">
                <a:latin typeface="Arial Narrow" pitchFamily="34" charset="0"/>
              </a:rPr>
              <a:t>C</a:t>
            </a:r>
            <a:r>
              <a:rPr lang="pl-PL" sz="2800" b="1" dirty="0" smtClean="0">
                <a:solidFill>
                  <a:srgbClr val="9900CC"/>
                </a:solidFill>
                <a:latin typeface="Arial Narrow" pitchFamily="34" charset="0"/>
              </a:rPr>
              <a:t>OOH</a:t>
            </a:r>
            <a:endParaRPr lang="pl-PL" sz="2800" b="1" dirty="0">
              <a:solidFill>
                <a:srgbClr val="9900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4414" y="214290"/>
            <a:ext cx="30856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IZOTOPY  WĘGLA</a:t>
            </a:r>
            <a:endParaRPr lang="pl-PL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4232041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rgbClr val="000099"/>
                </a:solidFill>
                <a:latin typeface="Arial Narrow" pitchFamily="34" charset="0"/>
              </a:rPr>
              <a:t>Podstawą metody tzw. </a:t>
            </a:r>
            <a:r>
              <a:rPr lang="pl-PL" sz="2000" b="1" dirty="0" smtClean="0">
                <a:latin typeface="Arial Narrow" pitchFamily="34" charset="0"/>
              </a:rPr>
              <a:t>zegara archeologicznego</a:t>
            </a:r>
            <a:r>
              <a:rPr lang="pl-PL" sz="2000" dirty="0" smtClean="0">
                <a:latin typeface="Arial Narrow" pitchFamily="34" charset="0"/>
              </a:rPr>
              <a:t> </a:t>
            </a:r>
            <a:r>
              <a:rPr lang="pl-PL" sz="2000" dirty="0" smtClean="0">
                <a:solidFill>
                  <a:srgbClr val="000099"/>
                </a:solidFill>
                <a:latin typeface="Arial Narrow" pitchFamily="34" charset="0"/>
              </a:rPr>
              <a:t>jest założenie, że zawartość węgla </a:t>
            </a:r>
            <a:r>
              <a:rPr lang="pl-PL" sz="2000" b="1" baseline="30000" dirty="0" smtClean="0">
                <a:latin typeface="Arial Narrow" pitchFamily="34" charset="0"/>
              </a:rPr>
              <a:t>14</a:t>
            </a:r>
            <a:r>
              <a:rPr lang="pl-PL" sz="2000" b="1" dirty="0" smtClean="0">
                <a:latin typeface="Arial Narrow" pitchFamily="34" charset="0"/>
              </a:rPr>
              <a:t>C</a:t>
            </a:r>
            <a:r>
              <a:rPr lang="pl-PL" sz="20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pl-PL" sz="2000" dirty="0" smtClean="0">
                <a:solidFill>
                  <a:srgbClr val="000099"/>
                </a:solidFill>
                <a:latin typeface="Arial Narrow" pitchFamily="34" charset="0"/>
              </a:rPr>
              <a:t>w organizmach jest taka sama, jak w atmosferze, gdyż żyjący organizm pobiera związki węgla </a:t>
            </a:r>
          </a:p>
          <a:p>
            <a:pPr algn="ctr"/>
            <a:r>
              <a:rPr lang="pl-PL" sz="2000" dirty="0" smtClean="0">
                <a:solidFill>
                  <a:srgbClr val="000099"/>
                </a:solidFill>
                <a:latin typeface="Arial Narrow" pitchFamily="34" charset="0"/>
              </a:rPr>
              <a:t>z otoczenia. Od chwili śmierci organizmu już nie przybywa węgla </a:t>
            </a:r>
            <a:r>
              <a:rPr lang="pl-PL" sz="2000" b="1" baseline="30000" dirty="0" smtClean="0">
                <a:latin typeface="Arial Narrow" pitchFamily="34" charset="0"/>
              </a:rPr>
              <a:t>14</a:t>
            </a:r>
            <a:r>
              <a:rPr lang="pl-PL" sz="2000" b="1" dirty="0" smtClean="0">
                <a:latin typeface="Arial Narrow" pitchFamily="34" charset="0"/>
              </a:rPr>
              <a:t>C </a:t>
            </a:r>
            <a:r>
              <a:rPr lang="pl-PL" sz="2000" dirty="0" smtClean="0">
                <a:solidFill>
                  <a:srgbClr val="000099"/>
                </a:solidFill>
                <a:latin typeface="Arial Narrow" pitchFamily="34" charset="0"/>
              </a:rPr>
              <a:t>, tylko go ubywa na skutek naturalnego rozpadu promieniotwórczego. Ze względu na okres połowicznego rozpadu </a:t>
            </a:r>
            <a:r>
              <a:rPr lang="pl-PL" sz="2000" b="1" baseline="30000" dirty="0" smtClean="0">
                <a:latin typeface="Arial Narrow" pitchFamily="34" charset="0"/>
              </a:rPr>
              <a:t>14</a:t>
            </a:r>
            <a:r>
              <a:rPr lang="pl-PL" sz="2000" b="1" dirty="0" smtClean="0">
                <a:latin typeface="Arial Narrow" pitchFamily="34" charset="0"/>
              </a:rPr>
              <a:t>C</a:t>
            </a:r>
            <a:r>
              <a:rPr lang="pl-PL" sz="2000" b="1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pl-PL" sz="2000" b="1" dirty="0" smtClean="0">
                <a:solidFill>
                  <a:srgbClr val="000099"/>
                </a:solidFill>
                <a:latin typeface="Arial Narrow" pitchFamily="34" charset="0"/>
              </a:rPr>
              <a:t>metoda ta nie może być stosowana do materiałów starszych niż 50 tys. lat. </a:t>
            </a:r>
          </a:p>
          <a:p>
            <a:pPr algn="ctr"/>
            <a:r>
              <a:rPr lang="pl-PL" sz="2000" dirty="0" smtClean="0">
                <a:solidFill>
                  <a:srgbClr val="000099"/>
                </a:solidFill>
                <a:latin typeface="Arial Narrow" pitchFamily="34" charset="0"/>
              </a:rPr>
              <a:t>Ponadto w ostatnim stuleciu skład izotopowy węgla w atmosferze zaczął się zmieniać </a:t>
            </a:r>
          </a:p>
          <a:p>
            <a:pPr algn="ctr"/>
            <a:r>
              <a:rPr lang="pl-PL" sz="2000" dirty="0" smtClean="0">
                <a:solidFill>
                  <a:srgbClr val="000099"/>
                </a:solidFill>
                <a:latin typeface="Arial Narrow" pitchFamily="34" charset="0"/>
              </a:rPr>
              <a:t>wskutek nadmiernej emisji spalin i próbnych wybuchów nuklearnych. </a:t>
            </a:r>
          </a:p>
          <a:p>
            <a:pPr algn="ctr"/>
            <a:r>
              <a:rPr lang="pl-PL" sz="2000" dirty="0" smtClean="0">
                <a:solidFill>
                  <a:srgbClr val="000099"/>
                </a:solidFill>
                <a:latin typeface="Arial Narrow" pitchFamily="34" charset="0"/>
              </a:rPr>
              <a:t>W związku z tym metoda ta staje się obarczona coraz większym błędem.</a:t>
            </a:r>
            <a:endParaRPr lang="pl-PL" sz="20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92867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200" dirty="0" smtClean="0">
                <a:solidFill>
                  <a:srgbClr val="000099"/>
                </a:solidFill>
                <a:latin typeface="Arial Narrow" pitchFamily="34" charset="0"/>
              </a:rPr>
              <a:t>Istnieją trzy naturalnie występujące izotopy węgla, </a:t>
            </a:r>
            <a:r>
              <a:rPr lang="pl-PL" sz="2200" b="1" u="sng" baseline="30000" dirty="0" smtClean="0">
                <a:latin typeface="Arial Narrow" pitchFamily="34" charset="0"/>
              </a:rPr>
              <a:t>12</a:t>
            </a:r>
            <a:r>
              <a:rPr lang="pl-PL" sz="2200" b="1" u="sng" dirty="0" smtClean="0">
                <a:latin typeface="Arial Narrow" pitchFamily="34" charset="0"/>
              </a:rPr>
              <a:t>C</a:t>
            </a:r>
            <a:r>
              <a:rPr lang="pl-PL" sz="2200" u="sng" dirty="0" smtClean="0">
                <a:latin typeface="Arial Narrow" pitchFamily="34" charset="0"/>
              </a:rPr>
              <a:t> oraz </a:t>
            </a:r>
            <a:r>
              <a:rPr lang="pl-PL" sz="2200" b="1" u="sng" baseline="30000" dirty="0" smtClean="0">
                <a:latin typeface="Arial Narrow" pitchFamily="34" charset="0"/>
              </a:rPr>
              <a:t>13</a:t>
            </a:r>
            <a:r>
              <a:rPr lang="pl-PL" sz="2200" b="1" u="sng" dirty="0" smtClean="0">
                <a:latin typeface="Arial Narrow" pitchFamily="34" charset="0"/>
              </a:rPr>
              <a:t>C</a:t>
            </a:r>
            <a:r>
              <a:rPr lang="pl-PL" sz="2200" u="sng" dirty="0" smtClean="0">
                <a:latin typeface="Arial Narrow" pitchFamily="34" charset="0"/>
              </a:rPr>
              <a:t> </a:t>
            </a:r>
            <a:r>
              <a:rPr lang="pl-PL" sz="2200" u="sng" dirty="0" smtClean="0">
                <a:solidFill>
                  <a:srgbClr val="000099"/>
                </a:solidFill>
                <a:latin typeface="Arial Narrow" pitchFamily="34" charset="0"/>
              </a:rPr>
              <a:t>są stabilne</a:t>
            </a:r>
            <a:r>
              <a:rPr lang="pl-PL" sz="2200" dirty="0" smtClean="0">
                <a:solidFill>
                  <a:srgbClr val="000099"/>
                </a:solidFill>
                <a:latin typeface="Arial Narrow" pitchFamily="34" charset="0"/>
              </a:rPr>
              <a:t>, natomiast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200" dirty="0" smtClean="0">
                <a:solidFill>
                  <a:srgbClr val="000099"/>
                </a:solidFill>
                <a:latin typeface="Arial Narrow" pitchFamily="34" charset="0"/>
              </a:rPr>
              <a:t>izotop</a:t>
            </a:r>
            <a:r>
              <a:rPr lang="pl-PL" sz="2200" dirty="0" smtClean="0">
                <a:latin typeface="Arial Narrow" pitchFamily="34" charset="0"/>
              </a:rPr>
              <a:t> </a:t>
            </a:r>
            <a:r>
              <a:rPr lang="pl-PL" sz="2200" b="1" u="sng" baseline="30000" dirty="0" smtClean="0">
                <a:latin typeface="Arial Narrow" pitchFamily="34" charset="0"/>
              </a:rPr>
              <a:t>14</a:t>
            </a:r>
            <a:r>
              <a:rPr lang="pl-PL" sz="2200" b="1" u="sng" dirty="0" smtClean="0">
                <a:latin typeface="Arial Narrow" pitchFamily="34" charset="0"/>
              </a:rPr>
              <a:t>C</a:t>
            </a:r>
            <a:r>
              <a:rPr lang="pl-PL" sz="2200" u="sng" dirty="0" smtClean="0">
                <a:latin typeface="Arial Narrow" pitchFamily="34" charset="0"/>
              </a:rPr>
              <a:t> </a:t>
            </a:r>
            <a:r>
              <a:rPr lang="pl-PL" sz="2200" u="sng" dirty="0" smtClean="0">
                <a:solidFill>
                  <a:srgbClr val="000099"/>
                </a:solidFill>
                <a:latin typeface="Arial Narrow" pitchFamily="34" charset="0"/>
              </a:rPr>
              <a:t>jest promieniotwórczy </a:t>
            </a:r>
            <a:r>
              <a:rPr lang="pl-PL" sz="2200" dirty="0" smtClean="0">
                <a:solidFill>
                  <a:srgbClr val="000099"/>
                </a:solidFill>
                <a:latin typeface="Arial Narrow" pitchFamily="34" charset="0"/>
              </a:rPr>
              <a:t>o czasie połowicznego rozpadu równym około </a:t>
            </a:r>
            <a:r>
              <a:rPr lang="pl-PL" sz="2200" dirty="0" smtClean="0">
                <a:latin typeface="Arial Narrow" pitchFamily="34" charset="0"/>
              </a:rPr>
              <a:t>5700 lat</a:t>
            </a:r>
            <a:r>
              <a:rPr lang="pl-PL" sz="2200" baseline="30000" dirty="0" smtClean="0">
                <a:latin typeface="Arial Narrow" pitchFamily="34" charset="0"/>
              </a:rPr>
              <a:t>.</a:t>
            </a:r>
            <a:endParaRPr lang="pl-PL" sz="2200" dirty="0"/>
          </a:p>
        </p:txBody>
      </p:sp>
      <p:sp>
        <p:nvSpPr>
          <p:cNvPr id="17" name="Elipsa 16"/>
          <p:cNvSpPr/>
          <p:nvPr/>
        </p:nvSpPr>
        <p:spPr>
          <a:xfrm>
            <a:off x="285721" y="2291356"/>
            <a:ext cx="1285884" cy="12858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Łuk 17"/>
          <p:cNvSpPr/>
          <p:nvPr/>
        </p:nvSpPr>
        <p:spPr>
          <a:xfrm rot="2700000">
            <a:off x="387057" y="2065092"/>
            <a:ext cx="1869029" cy="1666972"/>
          </a:xfrm>
          <a:prstGeom prst="arc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500035" y="2531929"/>
            <a:ext cx="86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6 p(+)</a:t>
            </a:r>
          </a:p>
          <a:p>
            <a:r>
              <a:rPr lang="pl-PL" sz="2400" b="1" dirty="0" smtClean="0">
                <a:latin typeface="Arial Narrow" pitchFamily="34" charset="0"/>
              </a:rPr>
              <a:t>6n(0)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714481" y="1862728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2e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285985" y="186272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latin typeface="Arial Narrow" pitchFamily="34" charset="0"/>
              </a:rPr>
              <a:t>4 </a:t>
            </a:r>
            <a:r>
              <a:rPr lang="pl-PL" sz="2400" b="1" dirty="0" err="1" smtClean="0">
                <a:solidFill>
                  <a:srgbClr val="C00000"/>
                </a:solidFill>
                <a:latin typeface="Arial Narrow" pitchFamily="34" charset="0"/>
              </a:rPr>
              <a:t>ew</a:t>
            </a:r>
            <a:endParaRPr lang="pl-PL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3" name="Łuk 22"/>
          <p:cNvSpPr/>
          <p:nvPr/>
        </p:nvSpPr>
        <p:spPr>
          <a:xfrm rot="2700000">
            <a:off x="1101438" y="2065093"/>
            <a:ext cx="1869029" cy="1666972"/>
          </a:xfrm>
          <a:prstGeom prst="arc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2071671" y="2577108"/>
            <a:ext cx="214314" cy="21431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25" name="Elipsa 24"/>
          <p:cNvSpPr/>
          <p:nvPr/>
        </p:nvSpPr>
        <p:spPr>
          <a:xfrm>
            <a:off x="2071671" y="3005736"/>
            <a:ext cx="214314" cy="21431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26" name="Elipsa 25"/>
          <p:cNvSpPr/>
          <p:nvPr/>
        </p:nvSpPr>
        <p:spPr>
          <a:xfrm>
            <a:off x="2571737" y="2434232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27" name="Elipsa 26"/>
          <p:cNvSpPr/>
          <p:nvPr/>
        </p:nvSpPr>
        <p:spPr>
          <a:xfrm>
            <a:off x="2928927" y="2719984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28" name="Elipsa 27"/>
          <p:cNvSpPr/>
          <p:nvPr/>
        </p:nvSpPr>
        <p:spPr>
          <a:xfrm>
            <a:off x="2928927" y="3005736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29" name="Elipsa 28"/>
          <p:cNvSpPr/>
          <p:nvPr/>
        </p:nvSpPr>
        <p:spPr>
          <a:xfrm>
            <a:off x="2643175" y="3220050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30" name="Elipsa 29"/>
          <p:cNvSpPr/>
          <p:nvPr/>
        </p:nvSpPr>
        <p:spPr>
          <a:xfrm>
            <a:off x="6000759" y="2219918"/>
            <a:ext cx="1285884" cy="128588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Łuk 30"/>
          <p:cNvSpPr/>
          <p:nvPr/>
        </p:nvSpPr>
        <p:spPr>
          <a:xfrm rot="2700000">
            <a:off x="6102095" y="1993654"/>
            <a:ext cx="1869029" cy="1666972"/>
          </a:xfrm>
          <a:prstGeom prst="arc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/>
          <p:cNvSpPr txBox="1"/>
          <p:nvPr/>
        </p:nvSpPr>
        <p:spPr>
          <a:xfrm>
            <a:off x="6215073" y="2460491"/>
            <a:ext cx="86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6 p(+)</a:t>
            </a:r>
          </a:p>
          <a:p>
            <a:r>
              <a:rPr lang="pl-PL" sz="2400" b="1" dirty="0" smtClean="0">
                <a:latin typeface="Arial Narrow" pitchFamily="34" charset="0"/>
              </a:rPr>
              <a:t>8n(0)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7429519" y="1791290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2e</a:t>
            </a:r>
            <a:endParaRPr lang="pl-PL" sz="2400" b="1" dirty="0">
              <a:latin typeface="Arial Narrow" pitchFamily="34" charset="0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8001023" y="179129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  <a:latin typeface="Arial Narrow" pitchFamily="34" charset="0"/>
              </a:rPr>
              <a:t>4 </a:t>
            </a:r>
            <a:r>
              <a:rPr lang="pl-PL" sz="2400" b="1" dirty="0" err="1" smtClean="0">
                <a:solidFill>
                  <a:srgbClr val="C00000"/>
                </a:solidFill>
                <a:latin typeface="Arial Narrow" pitchFamily="34" charset="0"/>
              </a:rPr>
              <a:t>ew</a:t>
            </a:r>
            <a:endParaRPr lang="pl-PL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6" name="Łuk 35"/>
          <p:cNvSpPr/>
          <p:nvPr/>
        </p:nvSpPr>
        <p:spPr>
          <a:xfrm rot="2700000">
            <a:off x="6816476" y="1993655"/>
            <a:ext cx="1869029" cy="1666972"/>
          </a:xfrm>
          <a:prstGeom prst="arc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Elipsa 36"/>
          <p:cNvSpPr/>
          <p:nvPr/>
        </p:nvSpPr>
        <p:spPr>
          <a:xfrm>
            <a:off x="7786709" y="2505670"/>
            <a:ext cx="214314" cy="21431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38" name="Elipsa 37"/>
          <p:cNvSpPr/>
          <p:nvPr/>
        </p:nvSpPr>
        <p:spPr>
          <a:xfrm>
            <a:off x="7786709" y="2934298"/>
            <a:ext cx="214314" cy="21431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39" name="Elipsa 38"/>
          <p:cNvSpPr/>
          <p:nvPr/>
        </p:nvSpPr>
        <p:spPr>
          <a:xfrm>
            <a:off x="8286775" y="2362794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40" name="Elipsa 39"/>
          <p:cNvSpPr/>
          <p:nvPr/>
        </p:nvSpPr>
        <p:spPr>
          <a:xfrm>
            <a:off x="8643965" y="2648546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41" name="Elipsa 40"/>
          <p:cNvSpPr/>
          <p:nvPr/>
        </p:nvSpPr>
        <p:spPr>
          <a:xfrm>
            <a:off x="8643965" y="2934298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42" name="Elipsa 41"/>
          <p:cNvSpPr/>
          <p:nvPr/>
        </p:nvSpPr>
        <p:spPr>
          <a:xfrm>
            <a:off x="8358213" y="3148612"/>
            <a:ext cx="214314" cy="2143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43" name="Prostokąt 42"/>
          <p:cNvSpPr/>
          <p:nvPr/>
        </p:nvSpPr>
        <p:spPr>
          <a:xfrm>
            <a:off x="285720" y="3714752"/>
            <a:ext cx="24304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model atomu węgla </a:t>
            </a:r>
            <a:r>
              <a:rPr lang="pl-PL" sz="2000" baseline="30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12</a:t>
            </a:r>
            <a:r>
              <a:rPr lang="pl-PL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C</a:t>
            </a:r>
          </a:p>
        </p:txBody>
      </p:sp>
      <p:sp>
        <p:nvSpPr>
          <p:cNvPr id="44" name="Prostokąt 43"/>
          <p:cNvSpPr/>
          <p:nvPr/>
        </p:nvSpPr>
        <p:spPr>
          <a:xfrm>
            <a:off x="6142055" y="3714752"/>
            <a:ext cx="24304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model atomu węgla </a:t>
            </a:r>
            <a:r>
              <a:rPr lang="pl-PL" sz="2000" baseline="30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14</a:t>
            </a:r>
            <a:r>
              <a:rPr lang="pl-PL" sz="2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85852" y="357166"/>
            <a:ext cx="10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ALKOHOL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572132" y="428604"/>
            <a:ext cx="215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KWAS  ORGANICZNY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42910" y="1000108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5400" b="1" cap="all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</a:t>
            </a: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643438" y="2071678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5400" b="1" cap="all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</a:t>
            </a: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643570" y="207167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786446" y="1714488"/>
            <a:ext cx="5373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all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//</a:t>
            </a:r>
            <a:endParaRPr lang="pl-PL" sz="3200" b="1" cap="all" spc="0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857884" y="1071546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072198" y="2071678"/>
            <a:ext cx="2250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5400" b="1" dirty="0" smtClean="0">
                <a:ln w="10541" cmpd="sng">
                  <a:noFill/>
                  <a:prstDash val="solid"/>
                </a:ln>
                <a:solidFill>
                  <a:srgbClr val="800080"/>
                </a:solidFill>
              </a:rPr>
              <a:t>O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54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5400" b="1" dirty="0" smtClean="0">
                <a:ln w="10541" cmpd="sng">
                  <a:noFill/>
                  <a:prstDash val="solid"/>
                </a:ln>
                <a:solidFill>
                  <a:srgbClr val="800080"/>
                </a:solidFill>
              </a:rPr>
              <a:t>H</a:t>
            </a:r>
            <a:endParaRPr lang="pl-PL" sz="5400" b="1" cap="none" spc="0" dirty="0">
              <a:ln w="10541" cmpd="sng">
                <a:noFill/>
                <a:prstDash val="solid"/>
              </a:ln>
              <a:solidFill>
                <a:srgbClr val="800080"/>
              </a:solidFill>
              <a:effectLst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714480" y="1000108"/>
            <a:ext cx="1749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  <a:solidFill>
                  <a:srgbClr val="800080"/>
                </a:solidFill>
              </a:rPr>
              <a:t>O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54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5400" b="1" dirty="0" smtClean="0">
                <a:ln w="10541" cmpd="sng">
                  <a:noFill/>
                  <a:prstDash val="solid"/>
                </a:ln>
                <a:solidFill>
                  <a:srgbClr val="800080"/>
                </a:solidFill>
              </a:rPr>
              <a:t>H</a:t>
            </a:r>
            <a:endParaRPr lang="pl-PL" sz="5400" b="1" cap="none" spc="0" dirty="0">
              <a:ln w="10541" cmpd="sng">
                <a:noFill/>
                <a:prstDash val="solid"/>
              </a:ln>
              <a:solidFill>
                <a:srgbClr val="800080"/>
              </a:solidFill>
              <a:effectLst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rot="5400000" flipH="1" flipV="1">
            <a:off x="357158" y="2143116"/>
            <a:ext cx="1000132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214282" y="2714620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RODNIK</a:t>
            </a:r>
          </a:p>
          <a:p>
            <a:pPr algn="ctr"/>
            <a:r>
              <a:rPr lang="pl-PL" i="1" dirty="0" smtClean="0"/>
              <a:t>łańcuch z </a:t>
            </a:r>
            <a:r>
              <a:rPr lang="pl-PL" b="1" i="1" dirty="0" smtClean="0"/>
              <a:t>C</a:t>
            </a:r>
            <a:r>
              <a:rPr lang="pl-PL" i="1" dirty="0" smtClean="0"/>
              <a:t> i </a:t>
            </a:r>
            <a:r>
              <a:rPr lang="pl-PL" b="1" i="1" dirty="0" smtClean="0">
                <a:solidFill>
                  <a:srgbClr val="0000FF"/>
                </a:solidFill>
              </a:rPr>
              <a:t>H</a:t>
            </a:r>
            <a:endParaRPr lang="pl-PL" b="1" i="1" dirty="0">
              <a:solidFill>
                <a:srgbClr val="0000FF"/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1643042" y="1071546"/>
            <a:ext cx="1785950" cy="7858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Łącznik prosty ze strzałką 16"/>
          <p:cNvCxnSpPr/>
          <p:nvPr/>
        </p:nvCxnSpPr>
        <p:spPr>
          <a:xfrm rot="16200000" flipV="1">
            <a:off x="2381787" y="2190188"/>
            <a:ext cx="1005496" cy="3398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357422" y="2786058"/>
            <a:ext cx="1763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GRUPA</a:t>
            </a:r>
          </a:p>
          <a:p>
            <a:pPr algn="ctr"/>
            <a:r>
              <a:rPr lang="pl-PL" i="1" dirty="0" smtClean="0"/>
              <a:t>HYDROKSYLOWA</a:t>
            </a:r>
            <a:endParaRPr lang="pl-PL" i="1" dirty="0"/>
          </a:p>
        </p:txBody>
      </p:sp>
      <p:cxnSp>
        <p:nvCxnSpPr>
          <p:cNvPr id="19" name="Łącznik prosty ze strzałką 18"/>
          <p:cNvCxnSpPr/>
          <p:nvPr/>
        </p:nvCxnSpPr>
        <p:spPr>
          <a:xfrm rot="5400000" flipH="1" flipV="1">
            <a:off x="4357686" y="3357562"/>
            <a:ext cx="1000132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4500562" y="3929066"/>
            <a:ext cx="92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RODNIK</a:t>
            </a:r>
          </a:p>
        </p:txBody>
      </p:sp>
      <p:sp>
        <p:nvSpPr>
          <p:cNvPr id="21" name="Trapez 20"/>
          <p:cNvSpPr/>
          <p:nvPr/>
        </p:nvSpPr>
        <p:spPr>
          <a:xfrm>
            <a:off x="5429256" y="1000108"/>
            <a:ext cx="3143272" cy="1928826"/>
          </a:xfrm>
          <a:prstGeom prst="trapezoi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2" name="Łącznik prosty ze strzałką 21"/>
          <p:cNvCxnSpPr/>
          <p:nvPr/>
        </p:nvCxnSpPr>
        <p:spPr>
          <a:xfrm rot="5400000" flipH="1" flipV="1">
            <a:off x="6500826" y="3357562"/>
            <a:ext cx="1000132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6286512" y="3929066"/>
            <a:ext cx="1744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GRUPA</a:t>
            </a:r>
          </a:p>
          <a:p>
            <a:pPr algn="ctr"/>
            <a:r>
              <a:rPr lang="pl-PL" i="1" dirty="0" smtClean="0"/>
              <a:t>KARBOKSYLOWA</a:t>
            </a:r>
            <a:endParaRPr lang="pl-PL" i="1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571472" y="3571876"/>
            <a:ext cx="3457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alkohole </a:t>
            </a: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nie ulegają dysocjacji </a:t>
            </a:r>
          </a:p>
          <a:p>
            <a:r>
              <a:rPr lang="pl-PL" sz="2000" b="1" dirty="0" smtClean="0"/>
              <a:t>i mają odczyn </a:t>
            </a:r>
            <a:r>
              <a:rPr lang="pl-PL" sz="2000" b="1" dirty="0" smtClean="0">
                <a:solidFill>
                  <a:srgbClr val="FF9900"/>
                </a:solidFill>
              </a:rPr>
              <a:t>obojętny</a:t>
            </a:r>
            <a:endParaRPr lang="pl-PL" sz="2000" b="1" dirty="0">
              <a:solidFill>
                <a:srgbClr val="FF9900"/>
              </a:solidFill>
            </a:endParaRPr>
          </a:p>
        </p:txBody>
      </p:sp>
      <p:grpSp>
        <p:nvGrpSpPr>
          <p:cNvPr id="8" name="Grupa 28"/>
          <p:cNvGrpSpPr/>
          <p:nvPr/>
        </p:nvGrpSpPr>
        <p:grpSpPr>
          <a:xfrm>
            <a:off x="714348" y="4786322"/>
            <a:ext cx="714380" cy="1893107"/>
            <a:chOff x="821505" y="4536289"/>
            <a:chExt cx="714380" cy="1893107"/>
          </a:xfrm>
        </p:grpSpPr>
        <p:sp>
          <p:nvSpPr>
            <p:cNvPr id="25" name="Schemat blokowy: opóźnienie 24"/>
            <p:cNvSpPr/>
            <p:nvPr/>
          </p:nvSpPr>
          <p:spPr>
            <a:xfrm rot="5400000">
              <a:off x="714348" y="4643446"/>
              <a:ext cx="928694" cy="714380"/>
            </a:xfrm>
            <a:prstGeom prst="flowChartDelay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Elipsa 26"/>
            <p:cNvSpPr/>
            <p:nvPr/>
          </p:nvSpPr>
          <p:spPr>
            <a:xfrm>
              <a:off x="928662" y="6143644"/>
              <a:ext cx="500066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Schemat blokowy: wyodrębnianie 25"/>
            <p:cNvSpPr/>
            <p:nvPr/>
          </p:nvSpPr>
          <p:spPr>
            <a:xfrm>
              <a:off x="1142976" y="5429264"/>
              <a:ext cx="71438" cy="857256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0" name="Schemat blokowy: proces 29"/>
          <p:cNvSpPr/>
          <p:nvPr/>
        </p:nvSpPr>
        <p:spPr>
          <a:xfrm>
            <a:off x="1000100" y="4429132"/>
            <a:ext cx="142876" cy="642942"/>
          </a:xfrm>
          <a:prstGeom prst="flowChartProcess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uszka 30"/>
          <p:cNvSpPr/>
          <p:nvPr/>
        </p:nvSpPr>
        <p:spPr>
          <a:xfrm>
            <a:off x="5000628" y="4786322"/>
            <a:ext cx="714380" cy="157163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chemat blokowy: proces 31"/>
          <p:cNvSpPr/>
          <p:nvPr/>
        </p:nvSpPr>
        <p:spPr>
          <a:xfrm>
            <a:off x="5286380" y="4572008"/>
            <a:ext cx="142876" cy="642942"/>
          </a:xfrm>
          <a:prstGeom prst="flowChartProcess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chemat blokowy: proces 34"/>
          <p:cNvSpPr/>
          <p:nvPr/>
        </p:nvSpPr>
        <p:spPr>
          <a:xfrm>
            <a:off x="5286380" y="4929198"/>
            <a:ext cx="142876" cy="285752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/>
          <p:cNvSpPr txBox="1"/>
          <p:nvPr/>
        </p:nvSpPr>
        <p:spPr>
          <a:xfrm>
            <a:off x="6173522" y="4714600"/>
            <a:ext cx="282763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kwasy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2400" b="1" dirty="0" smtClean="0"/>
              <a:t>(do 5 C)</a:t>
            </a:r>
          </a:p>
          <a:p>
            <a:pPr algn="ctr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accent2">
                    <a:lumMod val="75000"/>
                  </a:schemeClr>
                </a:solidFill>
              </a:rPr>
              <a:t>ulegają dysocjacji </a:t>
            </a:r>
          </a:p>
          <a:p>
            <a:pPr algn="ctr">
              <a:buFont typeface="Arial" pitchFamily="34" charset="0"/>
              <a:buChar char="•"/>
            </a:pPr>
            <a:r>
              <a:rPr lang="pl-PL" sz="2000" b="1" dirty="0" smtClean="0"/>
              <a:t>mają odczyn </a:t>
            </a:r>
            <a:r>
              <a:rPr lang="pl-PL" sz="2000" b="1" dirty="0" smtClean="0">
                <a:solidFill>
                  <a:srgbClr val="FF0000"/>
                </a:solidFill>
              </a:rPr>
              <a:t> kwaśny</a:t>
            </a:r>
          </a:p>
          <a:p>
            <a:pPr algn="ctr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</a:rPr>
              <a:t>reagują </a:t>
            </a:r>
            <a:r>
              <a:rPr lang="pl-PL" sz="2000" b="1" dirty="0" smtClean="0"/>
              <a:t>z </a:t>
            </a:r>
            <a:r>
              <a:rPr lang="pl-PL" sz="2000" b="1" dirty="0" smtClean="0">
                <a:solidFill>
                  <a:srgbClr val="0000FF"/>
                </a:solidFill>
              </a:rPr>
              <a:t>metalami, </a:t>
            </a:r>
          </a:p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      tlenkami metali</a:t>
            </a:r>
            <a:r>
              <a:rPr lang="pl-PL" sz="2000" b="1" dirty="0" smtClean="0">
                <a:solidFill>
                  <a:srgbClr val="0000FF"/>
                </a:solidFill>
              </a:rPr>
              <a:t>, </a:t>
            </a:r>
          </a:p>
          <a:p>
            <a:r>
              <a:rPr lang="pl-PL" sz="2000" b="1" dirty="0" smtClean="0">
                <a:solidFill>
                  <a:schemeClr val="accent4">
                    <a:lumMod val="75000"/>
                  </a:schemeClr>
                </a:solidFill>
              </a:rPr>
              <a:t>wodorotlenkami</a:t>
            </a:r>
            <a:r>
              <a:rPr lang="pl-PL" sz="2000" b="1" dirty="0" smtClean="0">
                <a:solidFill>
                  <a:srgbClr val="00CC99"/>
                </a:solidFill>
              </a:rPr>
              <a:t> </a:t>
            </a:r>
            <a:r>
              <a:rPr lang="pl-PL" sz="2000" b="1" dirty="0" smtClean="0"/>
              <a:t>i 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</a:rPr>
              <a:t>solami</a:t>
            </a:r>
            <a:endParaRPr lang="pl-PL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3" name="Obraz 32" descr="linia 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81060" y="3333750"/>
            <a:ext cx="6858000" cy="190500"/>
          </a:xfrm>
          <a:prstGeom prst="rect">
            <a:avLst/>
          </a:prstGeom>
        </p:spPr>
      </p:pic>
      <p:sp>
        <p:nvSpPr>
          <p:cNvPr id="34" name="pole tekstowe 33"/>
          <p:cNvSpPr txBox="1"/>
          <p:nvPr/>
        </p:nvSpPr>
        <p:spPr>
          <a:xfrm>
            <a:off x="2285984" y="5643578"/>
            <a:ext cx="171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l-PL" sz="36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pl-PL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pl-PL" sz="36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2x+1</a:t>
            </a:r>
            <a:endParaRPr lang="pl-PL" sz="3600" b="1" baseline="-25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3000364" y="4786322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4" grpId="0"/>
      <p:bldP spid="15" grpId="0" animBg="1"/>
      <p:bldP spid="18" grpId="0"/>
      <p:bldP spid="20" grpId="0"/>
      <p:bldP spid="21" grpId="0" animBg="1"/>
      <p:bldP spid="23" grpId="0"/>
      <p:bldP spid="24" grpId="0"/>
      <p:bldP spid="30" grpId="0" animBg="1"/>
      <p:bldP spid="31" grpId="0" animBg="1"/>
      <p:bldP spid="32" grpId="0" animBg="1"/>
      <p:bldP spid="35" grpId="0" animBg="1"/>
      <p:bldP spid="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5571" y="0"/>
            <a:ext cx="2007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>
                  <a:solidFill>
                    <a:srgbClr val="CC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Mydła</a:t>
            </a:r>
            <a:endParaRPr lang="pl-PL" sz="5400" b="1" cap="none" spc="0" dirty="0">
              <a:ln w="11430">
                <a:solidFill>
                  <a:srgbClr val="CC33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025439" y="285728"/>
            <a:ext cx="71509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700" b="1" dirty="0" smtClean="0">
                <a:solidFill>
                  <a:srgbClr val="FF0066"/>
                </a:solidFill>
                <a:latin typeface="Arial Narrow" pitchFamily="34" charset="0"/>
              </a:rPr>
              <a:t>TO  SOLE  </a:t>
            </a:r>
            <a:r>
              <a:rPr lang="pl-PL" sz="1700" b="1" dirty="0" smtClean="0">
                <a:solidFill>
                  <a:srgbClr val="C00000"/>
                </a:solidFill>
                <a:latin typeface="Arial Narrow" pitchFamily="34" charset="0"/>
              </a:rPr>
              <a:t>SODOWE </a:t>
            </a:r>
            <a:r>
              <a:rPr lang="pl-PL" sz="1700" b="1" dirty="0" smtClean="0">
                <a:solidFill>
                  <a:srgbClr val="FF0066"/>
                </a:solidFill>
                <a:latin typeface="Arial Narrow" pitchFamily="34" charset="0"/>
              </a:rPr>
              <a:t> LUB  </a:t>
            </a:r>
            <a:r>
              <a:rPr lang="pl-PL" sz="1700" b="1" dirty="0" smtClean="0">
                <a:solidFill>
                  <a:srgbClr val="C00000"/>
                </a:solidFill>
                <a:latin typeface="Arial Narrow" pitchFamily="34" charset="0"/>
              </a:rPr>
              <a:t>POTASOWE  </a:t>
            </a:r>
            <a:r>
              <a:rPr lang="pl-PL" sz="1700" b="1" dirty="0" smtClean="0">
                <a:solidFill>
                  <a:srgbClr val="FF0066"/>
                </a:solidFill>
                <a:latin typeface="Arial Narrow" pitchFamily="34" charset="0"/>
              </a:rPr>
              <a:t>WYŻSZYCH  KWASÓW  TŁUSZCZOWYCH</a:t>
            </a:r>
            <a:endParaRPr lang="pl-PL" sz="1700" b="1" dirty="0">
              <a:solidFill>
                <a:srgbClr val="FF0066"/>
              </a:solidFill>
              <a:latin typeface="Arial Narrow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14282" y="1571612"/>
            <a:ext cx="12875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8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17</a:t>
            </a:r>
            <a:r>
              <a:rPr lang="pl-PL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endParaRPr lang="pl-PL" sz="48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285852" y="1986969"/>
            <a:ext cx="1342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2 • c +1</a:t>
            </a:r>
            <a:endParaRPr lang="pl-PL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14480" y="1071546"/>
            <a:ext cx="264320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      //</a:t>
            </a:r>
          </a:p>
          <a:p>
            <a:pPr algn="ctr"/>
            <a:r>
              <a:rPr lang="pl-PL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8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</a:t>
            </a:r>
          </a:p>
          <a:p>
            <a:pPr algn="ctr"/>
            <a:r>
              <a:rPr lang="pl-PL" sz="4800" b="1" cap="none" spc="0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8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    </a:t>
            </a:r>
            <a:r>
              <a:rPr lang="pl-PL" sz="4800" b="1" cap="none" spc="0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\</a:t>
            </a:r>
            <a:endParaRPr lang="pl-PL" sz="48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428992" y="2428868"/>
            <a:ext cx="857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lang="pl-PL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endParaRPr lang="pl-PL" sz="4800" b="1" cap="none" spc="0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143240" y="669177"/>
            <a:ext cx="577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</a:t>
            </a:r>
            <a:endParaRPr lang="pl-PL" sz="48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154842" y="1857364"/>
            <a:ext cx="559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cap="none" spc="0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35</a:t>
            </a:r>
            <a:endParaRPr lang="pl-PL" sz="48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071934" y="2428868"/>
            <a:ext cx="8290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Na</a:t>
            </a:r>
            <a:endParaRPr lang="pl-PL" sz="4800" b="1" cap="none" spc="0" dirty="0">
              <a:ln w="1905"/>
              <a:solidFill>
                <a:srgbClr val="FF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28596" y="2928934"/>
            <a:ext cx="1853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STEARYNIAN</a:t>
            </a:r>
            <a:r>
              <a:rPr lang="pl-PL" sz="1600" b="1" dirty="0" smtClean="0">
                <a:solidFill>
                  <a:srgbClr val="000099"/>
                </a:solidFill>
                <a:latin typeface="Arial Narrow" pitchFamily="34" charset="0"/>
              </a:rPr>
              <a:t>  SODU</a:t>
            </a:r>
            <a:endParaRPr lang="pl-PL" sz="16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857752" y="714356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latin typeface="Arial Narrow" pitchFamily="34" charset="0"/>
              </a:rPr>
              <a:t>C</a:t>
            </a:r>
            <a:r>
              <a:rPr lang="pl-PL" sz="3200" b="1" baseline="-25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17</a:t>
            </a:r>
            <a:r>
              <a:rPr lang="pl-PL" sz="32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3200" b="1" baseline="-25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35</a:t>
            </a:r>
            <a:r>
              <a:rPr lang="pl-PL" sz="3200" b="1" dirty="0" smtClean="0">
                <a:latin typeface="Arial Narrow" pitchFamily="34" charset="0"/>
              </a:rPr>
              <a:t>C</a:t>
            </a:r>
            <a:r>
              <a:rPr lang="pl-PL" sz="3200" b="1" dirty="0" smtClean="0">
                <a:solidFill>
                  <a:srgbClr val="0033CC"/>
                </a:solidFill>
                <a:latin typeface="Arial Narrow" pitchFamily="34" charset="0"/>
              </a:rPr>
              <a:t>O</a:t>
            </a:r>
            <a:r>
              <a:rPr lang="pl-PL" sz="3200" b="1" dirty="0" smtClean="0">
                <a:solidFill>
                  <a:srgbClr val="9900CC"/>
                </a:solidFill>
                <a:latin typeface="Arial Narrow" pitchFamily="34" charset="0"/>
              </a:rPr>
              <a:t>O</a:t>
            </a:r>
            <a:r>
              <a:rPr lang="pl-PL" sz="3200" b="1" dirty="0" smtClean="0">
                <a:solidFill>
                  <a:srgbClr val="FF3399"/>
                </a:solidFill>
                <a:latin typeface="Arial Narrow" pitchFamily="34" charset="0"/>
              </a:rPr>
              <a:t>Na</a:t>
            </a:r>
            <a:endParaRPr lang="pl-PL" sz="32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714480" y="4510169"/>
            <a:ext cx="264320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      //</a:t>
            </a:r>
          </a:p>
          <a:p>
            <a:pPr algn="ctr"/>
            <a:r>
              <a:rPr lang="pl-PL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8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</a:t>
            </a:r>
          </a:p>
          <a:p>
            <a:pPr algn="ctr"/>
            <a:r>
              <a:rPr lang="pl-PL" sz="4800" b="1" cap="none" spc="0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48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    </a:t>
            </a:r>
            <a:r>
              <a:rPr lang="pl-PL" sz="4800" b="1" cap="none" spc="0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\</a:t>
            </a:r>
            <a:endParaRPr lang="pl-PL" sz="48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66682" y="5026895"/>
            <a:ext cx="12875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8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15</a:t>
            </a:r>
            <a:r>
              <a:rPr lang="pl-PL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endParaRPr lang="pl-PL" sz="48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438252" y="5415993"/>
            <a:ext cx="13420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2 • c +1</a:t>
            </a:r>
            <a:endParaRPr lang="pl-PL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143108" y="5273117"/>
            <a:ext cx="559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cap="none" spc="0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31</a:t>
            </a:r>
            <a:endParaRPr lang="pl-PL" sz="48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143240" y="4098201"/>
            <a:ext cx="577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</a:t>
            </a:r>
            <a:endParaRPr lang="pl-PL" sz="4800" b="1" cap="none" spc="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428992" y="5812713"/>
            <a:ext cx="857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</a:t>
            </a:r>
            <a:r>
              <a:rPr lang="pl-PL" sz="4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endParaRPr lang="pl-PL" sz="4800" b="1" cap="none" spc="0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4094890" y="5812713"/>
            <a:ext cx="5485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K</a:t>
            </a:r>
            <a:endParaRPr lang="pl-PL" sz="4800" b="1" cap="none" spc="0" dirty="0">
              <a:ln w="1905"/>
              <a:solidFill>
                <a:srgbClr val="FF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5072066" y="5929330"/>
            <a:ext cx="218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latin typeface="Arial Narrow" pitchFamily="34" charset="0"/>
              </a:rPr>
              <a:t>C</a:t>
            </a:r>
            <a:r>
              <a:rPr lang="pl-PL" sz="3200" b="1" baseline="-25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15</a:t>
            </a:r>
            <a:r>
              <a:rPr lang="pl-PL" sz="32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3200" b="1" baseline="-25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31</a:t>
            </a:r>
            <a:r>
              <a:rPr lang="pl-PL" sz="3200" b="1" dirty="0" smtClean="0">
                <a:latin typeface="Arial Narrow" pitchFamily="34" charset="0"/>
              </a:rPr>
              <a:t>C</a:t>
            </a:r>
            <a:r>
              <a:rPr lang="pl-PL" sz="3200" b="1" dirty="0" smtClean="0">
                <a:solidFill>
                  <a:srgbClr val="0033CC"/>
                </a:solidFill>
                <a:latin typeface="Arial Narrow" pitchFamily="34" charset="0"/>
              </a:rPr>
              <a:t>O</a:t>
            </a:r>
            <a:r>
              <a:rPr lang="pl-PL" sz="3200" b="1" dirty="0" smtClean="0">
                <a:solidFill>
                  <a:srgbClr val="9900CC"/>
                </a:solidFill>
                <a:latin typeface="Arial Narrow" pitchFamily="34" charset="0"/>
              </a:rPr>
              <a:t>O</a:t>
            </a:r>
            <a:r>
              <a:rPr lang="pl-PL" sz="3200" b="1" dirty="0" smtClean="0">
                <a:solidFill>
                  <a:srgbClr val="FF3399"/>
                </a:solidFill>
                <a:latin typeface="Arial Narrow" pitchFamily="34" charset="0"/>
              </a:rPr>
              <a:t>K</a:t>
            </a:r>
            <a:endParaRPr lang="pl-PL" sz="32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395811" y="6215082"/>
            <a:ext cx="2104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PALMITYNIAN</a:t>
            </a:r>
            <a:r>
              <a:rPr lang="pl-PL" sz="1600" b="1" dirty="0" smtClean="0">
                <a:solidFill>
                  <a:srgbClr val="000099"/>
                </a:solidFill>
                <a:latin typeface="Arial Narrow" pitchFamily="34" charset="0"/>
              </a:rPr>
              <a:t>  POTASU</a:t>
            </a:r>
            <a:endParaRPr lang="pl-PL" sz="16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Documents and Settings\Małgorzata\Ustawienia lokalne\Temporary Internet Files\Content.IE5\YRN3ICAY\MPj0407308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71612"/>
            <a:ext cx="4286248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556E-17 4.55134E-6 L 0.09132 0.000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4.45883E-6 L 0.07465 0.0004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6" grpId="1"/>
      <p:bldP spid="17" grpId="0"/>
      <p:bldP spid="17" grpId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6118" y="362530"/>
            <a:ext cx="1609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Estry</a:t>
            </a:r>
            <a:endParaRPr lang="pl-PL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71736" y="1943482"/>
            <a:ext cx="4071966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</a:t>
            </a:r>
            <a:r>
              <a:rPr lang="pl-PL" sz="9600" b="1" baseline="-2500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</a:p>
          <a:p>
            <a:pPr algn="ctr"/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//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pl-PL" sz="66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pl-PL" sz="6600" b="1" cap="none" spc="0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\</a:t>
            </a:r>
          </a:p>
          <a:p>
            <a:pPr algn="ctr"/>
            <a:r>
              <a:rPr lang="pl-PL" sz="6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</a:t>
            </a:r>
            <a:r>
              <a:rPr lang="pl-PL" sz="9600" b="1" baseline="30000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9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</a:t>
            </a:r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661317" y="4077306"/>
            <a:ext cx="2196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r>
              <a:rPr lang="pl-PL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54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2X+1</a:t>
            </a:r>
            <a:endParaRPr lang="pl-PL" sz="54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590407" y="5577504"/>
            <a:ext cx="2196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r>
              <a:rPr lang="pl-PL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54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2X+1</a:t>
            </a:r>
            <a:endParaRPr lang="pl-PL" sz="54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356524" y="1357298"/>
            <a:ext cx="5001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….. </a:t>
            </a:r>
            <a:r>
              <a:rPr lang="pl-PL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anian</a:t>
            </a:r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….. </a:t>
            </a:r>
            <a:r>
              <a:rPr lang="pl-PL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ylu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643174" y="1357298"/>
            <a:ext cx="3643338" cy="50720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6357950" y="1428736"/>
            <a:ext cx="2643206" cy="51435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0" y="4160603"/>
            <a:ext cx="24400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To substancje</a:t>
            </a:r>
          </a:p>
          <a:p>
            <a:pPr algn="ctr"/>
            <a:r>
              <a:rPr lang="pl-PL" sz="2000" b="1" dirty="0" smtClean="0">
                <a:latin typeface="Arial Narrow" pitchFamily="34" charset="0"/>
              </a:rPr>
              <a:t> zapachowe </a:t>
            </a:r>
          </a:p>
          <a:p>
            <a:pPr algn="ctr"/>
            <a:r>
              <a:rPr lang="pl-PL" sz="2000" b="1" dirty="0" smtClean="0">
                <a:latin typeface="Arial Narrow" pitchFamily="34" charset="0"/>
              </a:rPr>
              <a:t>kwiatów i owoców, </a:t>
            </a:r>
          </a:p>
          <a:p>
            <a:pPr algn="ctr"/>
            <a:r>
              <a:rPr lang="pl-PL" sz="2000" b="1" dirty="0" smtClean="0">
                <a:latin typeface="Arial Narrow" pitchFamily="34" charset="0"/>
              </a:rPr>
              <a:t>które są otrzymywane </a:t>
            </a:r>
          </a:p>
          <a:p>
            <a:pPr algn="ctr"/>
            <a:r>
              <a:rPr lang="pl-PL" sz="2000" b="1" dirty="0" smtClean="0">
                <a:latin typeface="Arial Narrow" pitchFamily="34" charset="0"/>
              </a:rPr>
              <a:t>sztucznie </a:t>
            </a:r>
          </a:p>
          <a:p>
            <a:pPr algn="ctr"/>
            <a:r>
              <a:rPr lang="pl-PL" sz="2000" b="1" dirty="0" smtClean="0">
                <a:latin typeface="Arial Narrow" pitchFamily="34" charset="0"/>
              </a:rPr>
              <a:t>przy produkcji </a:t>
            </a:r>
          </a:p>
          <a:p>
            <a:pPr algn="ctr"/>
            <a:r>
              <a:rPr lang="pl-PL" sz="2000" b="1" dirty="0" smtClean="0">
                <a:latin typeface="Arial Narrow" pitchFamily="34" charset="0"/>
              </a:rPr>
              <a:t>aromatów </a:t>
            </a:r>
          </a:p>
          <a:p>
            <a:pPr algn="ctr"/>
            <a:r>
              <a:rPr lang="pl-PL" sz="2000" b="1" dirty="0" smtClean="0">
                <a:latin typeface="Arial Narrow" pitchFamily="34" charset="0"/>
              </a:rPr>
              <a:t>do ciast i perfum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49664" y="142852"/>
            <a:ext cx="43086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r>
              <a:rPr lang="pl-PL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2X+1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40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r>
              <a:rPr lang="pl-PL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2X+1</a:t>
            </a:r>
            <a:endParaRPr lang="pl-PL" sz="4000" b="1" cap="none" spc="0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714480" y="857232"/>
            <a:ext cx="6724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Powstają z połączenia    </a:t>
            </a:r>
            <a:r>
              <a:rPr lang="pl-PL" sz="2000" b="1" dirty="0" smtClean="0">
                <a:solidFill>
                  <a:srgbClr val="FF0000"/>
                </a:solidFill>
                <a:latin typeface="Arial Narrow" pitchFamily="34" charset="0"/>
              </a:rPr>
              <a:t>kwasu </a:t>
            </a:r>
            <a:r>
              <a:rPr lang="pl-PL" sz="2000" b="1" dirty="0" smtClean="0">
                <a:latin typeface="Arial Narrow" pitchFamily="34" charset="0"/>
              </a:rPr>
              <a:t>                                          i </a:t>
            </a:r>
            <a:r>
              <a:rPr lang="pl-PL" sz="2000" b="1" dirty="0" smtClean="0">
                <a:solidFill>
                  <a:srgbClr val="800080"/>
                </a:solidFill>
                <a:latin typeface="Arial Narrow" pitchFamily="34" charset="0"/>
              </a:rPr>
              <a:t>alkoholu</a:t>
            </a:r>
            <a:endParaRPr lang="pl-PL" sz="2000" b="1" dirty="0">
              <a:solidFill>
                <a:srgbClr val="800080"/>
              </a:solidFill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14282" y="2571744"/>
            <a:ext cx="300915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W czasie reakcji estryfikacji </a:t>
            </a:r>
          </a:p>
          <a:p>
            <a:pPr algn="ctr"/>
            <a:r>
              <a:rPr lang="pl-PL" sz="2000" b="1" dirty="0" smtClean="0">
                <a:latin typeface="Arial Narrow" pitchFamily="34" charset="0"/>
              </a:rPr>
              <a:t>oprócz </a:t>
            </a:r>
            <a:r>
              <a:rPr lang="pl-PL" sz="2000" b="1" dirty="0" smtClean="0">
                <a:solidFill>
                  <a:srgbClr val="CC0066"/>
                </a:solidFill>
                <a:latin typeface="Arial Narrow" pitchFamily="34" charset="0"/>
              </a:rPr>
              <a:t>estru</a:t>
            </a:r>
            <a:r>
              <a:rPr lang="pl-PL" sz="2000" b="1" dirty="0" smtClean="0">
                <a:latin typeface="Arial Narrow" pitchFamily="34" charset="0"/>
              </a:rPr>
              <a:t> powstaje </a:t>
            </a:r>
            <a:r>
              <a:rPr lang="pl-PL" sz="2000" b="1" dirty="0" smtClean="0">
                <a:solidFill>
                  <a:srgbClr val="00B0F0"/>
                </a:solidFill>
                <a:latin typeface="Arial Narrow" pitchFamily="34" charset="0"/>
              </a:rPr>
              <a:t>woda</a:t>
            </a:r>
            <a:endParaRPr lang="pl-PL" sz="20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06" y="214290"/>
            <a:ext cx="90688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IZOMERY</a:t>
            </a:r>
            <a:r>
              <a:rPr lang="pl-P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pl-PL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związki organiczne</a:t>
            </a:r>
            <a:r>
              <a:rPr lang="pl-PL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k</a:t>
            </a:r>
            <a:r>
              <a:rPr lang="pl-PL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tóre mają </a:t>
            </a:r>
            <a:r>
              <a:rPr lang="pl-PL" sz="24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ten sam wzór sumaryczny</a:t>
            </a:r>
            <a:r>
              <a:rPr lang="pl-PL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pl-PL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lecz </a:t>
            </a:r>
            <a:r>
              <a:rPr lang="pl-PL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różnią się wzorem kreskowym</a:t>
            </a:r>
            <a:r>
              <a:rPr lang="pl-PL" sz="2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l-PL" sz="2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572000" y="4500570"/>
            <a:ext cx="35717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pl-PL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p. wzór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24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2400" b="1" cap="none" spc="0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pl-PL" sz="2400" b="1" cap="none" spc="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2400" b="1" cap="none" spc="0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pasuje </a:t>
            </a:r>
          </a:p>
          <a:p>
            <a:pPr algn="ctr"/>
            <a:r>
              <a:rPr lang="pl-PL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następujących struktur </a:t>
            </a:r>
          </a:p>
          <a:p>
            <a:pPr algn="ctr"/>
            <a:r>
              <a:rPr lang="pl-PL" sz="2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związków organicznych:</a:t>
            </a:r>
          </a:p>
          <a:p>
            <a:pPr algn="ctr"/>
            <a:r>
              <a:rPr lang="pl-PL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kwasu i estrów</a:t>
            </a:r>
            <a:endParaRPr lang="pl-PL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1794443" y="1357298"/>
            <a:ext cx="2206053" cy="1323439"/>
            <a:chOff x="1651567" y="1357298"/>
            <a:chExt cx="2206053" cy="1323439"/>
          </a:xfrm>
        </p:grpSpPr>
        <p:sp>
          <p:nvSpPr>
            <p:cNvPr id="4" name="Prostokąt 3"/>
            <p:cNvSpPr/>
            <p:nvPr/>
          </p:nvSpPr>
          <p:spPr>
            <a:xfrm>
              <a:off x="1651567" y="1357298"/>
              <a:ext cx="2206053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3200" b="1" dirty="0" smtClean="0">
                  <a:ln w="11430"/>
                  <a:solidFill>
                    <a:srgbClr val="99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    O</a:t>
              </a:r>
            </a:p>
            <a:p>
              <a:endParaRPr lang="pl-PL" sz="16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r>
                <a:rPr lang="pl-PL" sz="3200" b="1" cap="none" spc="0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  <a:r>
                <a:rPr lang="pl-PL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3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r>
                <a:rPr lang="pl-PL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3200" b="1" cap="none" spc="0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  <a:r>
                <a:rPr lang="pl-PL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3200" b="1" cap="none" spc="0" dirty="0" smtClean="0">
                  <a:ln w="11430"/>
                  <a:solidFill>
                    <a:srgbClr val="99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 </a:t>
              </a:r>
              <a:r>
                <a:rPr lang="pl-PL" sz="3200" b="1" cap="none" spc="0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  <a:r>
                <a:rPr lang="pl-PL" sz="3200" b="1" cap="none" spc="0" dirty="0" smtClean="0">
                  <a:ln w="11430"/>
                  <a:solidFill>
                    <a:srgbClr val="99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3200" b="1" cap="none" spc="0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</a:t>
              </a:r>
              <a:r>
                <a:rPr lang="pl-PL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</a:t>
              </a:r>
              <a:endParaRPr lang="pl-PL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2049534" y="1785926"/>
              <a:ext cx="45076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l-PL" sz="2400" b="1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//</a:t>
              </a:r>
              <a:endParaRPr lang="pl-PL" sz="2400" b="1" cap="none" spc="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6" name="Prostokąt 5"/>
          <p:cNvSpPr/>
          <p:nvPr/>
        </p:nvSpPr>
        <p:spPr>
          <a:xfrm>
            <a:off x="114433" y="2071678"/>
            <a:ext cx="10999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32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32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126971" y="2071678"/>
            <a:ext cx="8018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32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194365" y="2714620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kwas propanowy</a:t>
            </a:r>
            <a:endParaRPr lang="pl-PL" sz="2000" b="1" dirty="0">
              <a:latin typeface="Arial Narrow" pitchFamily="34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5500694" y="1785926"/>
            <a:ext cx="1853392" cy="1323439"/>
            <a:chOff x="1651567" y="1357298"/>
            <a:chExt cx="1853392" cy="1323439"/>
          </a:xfrm>
        </p:grpSpPr>
        <p:sp>
          <p:nvSpPr>
            <p:cNvPr id="11" name="Prostokąt 10"/>
            <p:cNvSpPr/>
            <p:nvPr/>
          </p:nvSpPr>
          <p:spPr>
            <a:xfrm>
              <a:off x="1651567" y="1357298"/>
              <a:ext cx="1853392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3200" b="1" dirty="0" smtClean="0">
                  <a:ln w="11430"/>
                  <a:solidFill>
                    <a:srgbClr val="99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    O</a:t>
              </a:r>
            </a:p>
            <a:p>
              <a:endParaRPr lang="pl-PL" sz="16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r>
                <a:rPr lang="pl-PL" sz="3200" b="1" cap="none" spc="0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  <a:r>
                <a:rPr lang="pl-PL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3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r>
                <a:rPr lang="pl-PL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3200" b="1" cap="none" spc="0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  <a:r>
                <a:rPr lang="pl-PL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3200" b="1" cap="none" spc="0" dirty="0" smtClean="0">
                  <a:ln w="11430"/>
                  <a:solidFill>
                    <a:srgbClr val="99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 </a:t>
              </a:r>
              <a:r>
                <a:rPr lang="pl-PL" sz="3200" b="1" cap="none" spc="0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  <a:r>
                <a:rPr lang="pl-PL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</a:t>
              </a:r>
              <a:endParaRPr lang="pl-PL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2049534" y="1785926"/>
              <a:ext cx="45076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l-PL" sz="2400" b="1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//</a:t>
              </a:r>
              <a:endParaRPr lang="pl-PL" sz="2400" b="1" cap="none" spc="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3" name="Prostokąt 12"/>
          <p:cNvSpPr/>
          <p:nvPr/>
        </p:nvSpPr>
        <p:spPr>
          <a:xfrm>
            <a:off x="7072330" y="2500306"/>
            <a:ext cx="8018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32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715272" y="2500306"/>
            <a:ext cx="10999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32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</a:t>
            </a:r>
            <a:r>
              <a:rPr lang="pl-PL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32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127780" y="2500306"/>
            <a:ext cx="4443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5143504" y="1857364"/>
            <a:ext cx="1643074" cy="1200152"/>
          </a:xfrm>
          <a:prstGeom prst="round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4572000" y="3214686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>
                <a:latin typeface="Arial Narrow" pitchFamily="34" charset="0"/>
              </a:rPr>
              <a:t>metanian</a:t>
            </a:r>
            <a:r>
              <a:rPr lang="pl-PL" sz="2000" b="1" dirty="0" smtClean="0">
                <a:latin typeface="Arial Narrow" pitchFamily="34" charset="0"/>
              </a:rPr>
              <a:t> (mrówczan)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7000892" y="3214686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etylu</a:t>
            </a:r>
            <a:endParaRPr lang="pl-PL" sz="2000" b="1" dirty="0">
              <a:latin typeface="Arial Narrow" pitchFamily="34" charset="0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718344" y="3534321"/>
            <a:ext cx="1853392" cy="1323439"/>
            <a:chOff x="1651567" y="1357298"/>
            <a:chExt cx="1853392" cy="1323439"/>
          </a:xfrm>
        </p:grpSpPr>
        <p:sp>
          <p:nvSpPr>
            <p:cNvPr id="20" name="Prostokąt 19"/>
            <p:cNvSpPr/>
            <p:nvPr/>
          </p:nvSpPr>
          <p:spPr>
            <a:xfrm>
              <a:off x="1651567" y="1357298"/>
              <a:ext cx="1853392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3200" b="1" dirty="0" smtClean="0">
                  <a:ln w="11430"/>
                  <a:solidFill>
                    <a:srgbClr val="99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    O</a:t>
              </a:r>
            </a:p>
            <a:p>
              <a:endParaRPr lang="pl-PL" sz="16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r>
                <a:rPr lang="pl-PL" sz="3200" b="1" cap="none" spc="0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  <a:r>
                <a:rPr lang="pl-PL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32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r>
                <a:rPr lang="pl-PL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3200" b="1" cap="none" spc="0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  <a:r>
                <a:rPr lang="pl-PL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3200" b="1" cap="none" spc="0" dirty="0" smtClean="0">
                  <a:ln w="11430"/>
                  <a:solidFill>
                    <a:srgbClr val="99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 </a:t>
              </a:r>
              <a:r>
                <a:rPr lang="pl-PL" sz="3200" b="1" cap="none" spc="0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  <a:r>
                <a:rPr lang="pl-PL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</a:t>
              </a:r>
              <a:endParaRPr lang="pl-PL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2049534" y="1785926"/>
              <a:ext cx="45076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l-PL" sz="2400" b="1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//</a:t>
              </a:r>
              <a:endParaRPr lang="pl-PL" sz="2400" b="1" cap="none" spc="0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2" name="Prostokąt 21"/>
          <p:cNvSpPr/>
          <p:nvPr/>
        </p:nvSpPr>
        <p:spPr>
          <a:xfrm>
            <a:off x="55401" y="4272985"/>
            <a:ext cx="8018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32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2269979" y="4272985"/>
            <a:ext cx="8018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32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142844" y="3657608"/>
            <a:ext cx="1857388" cy="1200152"/>
          </a:xfrm>
          <a:prstGeom prst="round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/>
          <p:cNvSpPr txBox="1"/>
          <p:nvPr/>
        </p:nvSpPr>
        <p:spPr>
          <a:xfrm>
            <a:off x="105650" y="5029154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 smtClean="0">
                <a:latin typeface="Arial Narrow" pitchFamily="34" charset="0"/>
              </a:rPr>
              <a:t>etanian</a:t>
            </a:r>
            <a:r>
              <a:rPr lang="pl-PL" sz="2000" b="1" dirty="0" smtClean="0">
                <a:latin typeface="Arial Narrow" pitchFamily="34" charset="0"/>
              </a:rPr>
              <a:t> (octan)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928794" y="5029154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metylu</a:t>
            </a:r>
            <a:endParaRPr lang="pl-PL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014E-6 L 0.21788 0.0050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08788E-7 L 0.20157 0.0069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13" grpId="0"/>
      <p:bldP spid="14" grpId="0"/>
      <p:bldP spid="15" grpId="0"/>
      <p:bldP spid="16" grpId="0" animBg="1"/>
      <p:bldP spid="16" grpId="1" animBg="1"/>
      <p:bldP spid="17" grpId="0"/>
      <p:bldP spid="18" grpId="0"/>
      <p:bldP spid="22" grpId="0"/>
      <p:bldP spid="23" grpId="0"/>
      <p:bldP spid="24" grpId="0" animBg="1"/>
      <p:bldP spid="24" grpId="1" animBg="1"/>
      <p:bldP spid="25" grpId="0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357166"/>
            <a:ext cx="2210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AMINY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71868" y="214290"/>
            <a:ext cx="19575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54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X</a:t>
            </a:r>
            <a:r>
              <a:rPr lang="pl-PL" sz="6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lang="pl-PL" sz="54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2X</a:t>
            </a:r>
            <a:endParaRPr lang="pl-PL" sz="54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421964" y="639529"/>
            <a:ext cx="721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+ 1</a:t>
            </a:r>
            <a:endParaRPr lang="pl-PL" sz="54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072198" y="214290"/>
            <a:ext cx="13949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N</a:t>
            </a:r>
            <a:r>
              <a:rPr lang="pl-PL" sz="6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lang="pl-PL" sz="54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pl-PL" sz="54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Objaśnienie prostokątne zaokrąglone 5"/>
          <p:cNvSpPr/>
          <p:nvPr/>
        </p:nvSpPr>
        <p:spPr>
          <a:xfrm>
            <a:off x="6072198" y="285728"/>
            <a:ext cx="1643074" cy="1041276"/>
          </a:xfrm>
          <a:prstGeom prst="wedgeRoundRectCallout">
            <a:avLst>
              <a:gd name="adj1" fmla="val -16130"/>
              <a:gd name="adj2" fmla="val 160310"/>
              <a:gd name="adj3" fmla="val 16667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bjaśnienie prostokątne zaokrąglone 6"/>
          <p:cNvSpPr/>
          <p:nvPr/>
        </p:nvSpPr>
        <p:spPr>
          <a:xfrm flipH="1">
            <a:off x="3571868" y="285728"/>
            <a:ext cx="2500330" cy="1041276"/>
          </a:xfrm>
          <a:prstGeom prst="wedgeRoundRectCallout">
            <a:avLst>
              <a:gd name="adj1" fmla="val -25469"/>
              <a:gd name="adj2" fmla="val 17515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5143504" y="250030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 – </a:t>
            </a:r>
            <a:endParaRPr lang="pl-PL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143636" y="2392442"/>
            <a:ext cx="13949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N</a:t>
            </a:r>
            <a:r>
              <a:rPr lang="pl-PL" sz="66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lang="pl-PL" sz="54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pl-PL" sz="54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00628" y="3286124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rodnik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347310" y="3386080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grupa aminowa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00100" y="1714488"/>
            <a:ext cx="207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najprostsza amina 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71472" y="2285992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143108" y="3005736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N</a:t>
            </a:r>
            <a:endParaRPr lang="pl-PL" sz="54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643174" y="2643182"/>
            <a:ext cx="4828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\</a:t>
            </a:r>
            <a:endParaRPr lang="pl-PL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214414" y="1928802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endParaRPr lang="pl-PL" sz="5400" b="1" cap="none" spc="0" baseline="-250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14282" y="2928934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endParaRPr lang="pl-PL" sz="5400" b="1" cap="none" spc="0" baseline="-250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214414" y="3929066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endParaRPr lang="pl-PL" sz="5400" b="1" cap="none" spc="0" baseline="-250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2928926" y="2357430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endParaRPr lang="pl-PL" sz="5400" b="1" cap="none" spc="0" baseline="-250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2928926" y="3714752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endParaRPr lang="pl-PL" sz="5400" b="1" cap="none" spc="0" baseline="-250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2143108" y="5286388"/>
            <a:ext cx="10230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lang="pl-PL" sz="44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pl-PL" sz="44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071802" y="5286388"/>
            <a:ext cx="14093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–</a:t>
            </a:r>
            <a:r>
              <a:rPr lang="pl-PL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N</a:t>
            </a:r>
            <a:r>
              <a:rPr lang="pl-PL" sz="4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lang="pl-PL" sz="44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pl-PL" sz="44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4643438" y="5500702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metyloamina</a:t>
            </a:r>
            <a:endParaRPr lang="pl-PL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42910" y="142852"/>
            <a:ext cx="4033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AMINOKWAS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572000" y="142852"/>
            <a:ext cx="2087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ma grupę aminową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643438" y="571480"/>
            <a:ext cx="2577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ma grupę karboksylową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476899" y="2214554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N</a:t>
            </a:r>
            <a:endParaRPr lang="pl-PL" sz="54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946300" y="1817550"/>
            <a:ext cx="4828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\</a:t>
            </a:r>
            <a:endParaRPr lang="pl-PL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916760" y="1500174"/>
            <a:ext cx="1869422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66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-71470" y="1500174"/>
            <a:ext cx="258756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66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//</a:t>
            </a:r>
          </a:p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 </a:t>
            </a:r>
            <a:r>
              <a:rPr lang="pl-PL" sz="5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pl-PL" sz="66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873203" y="1076910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</a:t>
            </a:r>
            <a:endParaRPr lang="pl-PL" sz="5400" b="1" cap="none" spc="0" baseline="-25000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71736" y="1148348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endParaRPr lang="pl-PL" sz="5400" b="1" cap="none" spc="0" baseline="-250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571736" y="3071810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endParaRPr lang="pl-PL" sz="5400" b="1" cap="none" spc="0" baseline="-250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262717" y="1571612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endParaRPr lang="pl-PL" sz="5400" b="1" cap="none" spc="0" baseline="-250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286248" y="3000372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endParaRPr lang="pl-PL" sz="5400" b="1" cap="none" spc="0" baseline="-2500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3500430" y="1643050"/>
            <a:ext cx="1428760" cy="2286016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zaokrąglony 14"/>
          <p:cNvSpPr/>
          <p:nvPr/>
        </p:nvSpPr>
        <p:spPr>
          <a:xfrm>
            <a:off x="142844" y="928670"/>
            <a:ext cx="2500298" cy="278608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5929322" y="1714488"/>
            <a:ext cx="286809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           </a:t>
            </a:r>
            <a:r>
              <a:rPr lang="pl-PL" sz="2800" b="1" dirty="0" smtClean="0">
                <a:solidFill>
                  <a:srgbClr val="9900CC"/>
                </a:solidFill>
                <a:latin typeface="Arial Narrow" pitchFamily="34" charset="0"/>
              </a:rPr>
              <a:t>O</a:t>
            </a:r>
            <a:r>
              <a:rPr lang="pl-PL" sz="2800" b="1" dirty="0" smtClean="0">
                <a:latin typeface="Arial Narrow" pitchFamily="34" charset="0"/>
              </a:rPr>
              <a:t>    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800" b="1" dirty="0" smtClean="0">
                <a:latin typeface="Arial Narrow" pitchFamily="34" charset="0"/>
              </a:rPr>
              <a:t>        </a:t>
            </a:r>
            <a:r>
              <a:rPr lang="pl-PL" sz="2800" b="1" dirty="0" err="1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endParaRPr lang="pl-PL" sz="2800" b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r>
              <a:rPr lang="pl-PL" sz="2800" b="1" dirty="0" smtClean="0">
                <a:latin typeface="Arial Narrow" pitchFamily="34" charset="0"/>
              </a:rPr>
              <a:t>          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//</a:t>
            </a:r>
            <a:r>
              <a:rPr lang="pl-PL" sz="2800" b="1" dirty="0" smtClean="0">
                <a:latin typeface="Arial Narrow" pitchFamily="34" charset="0"/>
              </a:rPr>
              <a:t>     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I </a:t>
            </a:r>
            <a:r>
              <a:rPr lang="pl-PL" sz="2800" b="1" dirty="0" smtClean="0">
                <a:latin typeface="Arial Narrow" pitchFamily="34" charset="0"/>
              </a:rPr>
              <a:t>      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/</a:t>
            </a:r>
          </a:p>
          <a:p>
            <a:r>
              <a:rPr lang="pl-PL" sz="2800" b="1" dirty="0" smtClean="0">
                <a:solidFill>
                  <a:srgbClr val="9900CC"/>
                </a:solidFill>
                <a:latin typeface="Arial Narrow" pitchFamily="34" charset="0"/>
              </a:rPr>
              <a:t>HO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–</a:t>
            </a:r>
            <a:r>
              <a:rPr lang="pl-PL" sz="2800" b="1" dirty="0" smtClean="0">
                <a:latin typeface="Arial Narrow" pitchFamily="34" charset="0"/>
              </a:rPr>
              <a:t> C 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–</a:t>
            </a:r>
            <a:r>
              <a:rPr lang="pl-PL" sz="2800" b="1" dirty="0" smtClean="0">
                <a:latin typeface="Arial Narrow" pitchFamily="34" charset="0"/>
              </a:rPr>
              <a:t>  </a:t>
            </a:r>
            <a:r>
              <a:rPr lang="pl-PL" sz="2800" b="1" dirty="0" err="1" smtClean="0">
                <a:latin typeface="Arial Narrow" pitchFamily="34" charset="0"/>
              </a:rPr>
              <a:t>C</a:t>
            </a:r>
            <a:r>
              <a:rPr lang="pl-PL" sz="2800" b="1" dirty="0" smtClean="0">
                <a:latin typeface="Arial Narrow" pitchFamily="34" charset="0"/>
              </a:rPr>
              <a:t>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–</a:t>
            </a:r>
            <a:r>
              <a:rPr lang="pl-PL" sz="2800" b="1" dirty="0" smtClean="0">
                <a:latin typeface="Arial Narrow" pitchFamily="34" charset="0"/>
              </a:rPr>
              <a:t>  N </a:t>
            </a:r>
          </a:p>
          <a:p>
            <a:r>
              <a:rPr lang="pl-PL" sz="2800" b="1" dirty="0" smtClean="0">
                <a:latin typeface="Arial Narrow" pitchFamily="34" charset="0"/>
              </a:rPr>
              <a:t>                  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I </a:t>
            </a:r>
            <a:r>
              <a:rPr lang="pl-PL" sz="2800" b="1" dirty="0" smtClean="0">
                <a:latin typeface="Arial Narrow" pitchFamily="34" charset="0"/>
              </a:rPr>
              <a:t>       </a:t>
            </a:r>
            <a:r>
              <a:rPr lang="pl-PL" sz="28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\</a:t>
            </a:r>
          </a:p>
          <a:p>
            <a:r>
              <a:rPr lang="pl-PL" sz="2800" b="1" dirty="0" smtClean="0">
                <a:latin typeface="Arial Narrow" pitchFamily="34" charset="0"/>
              </a:rPr>
              <a:t>                  C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2 </a:t>
            </a:r>
            <a:r>
              <a:rPr lang="pl-PL" sz="2800" b="1" baseline="-25000" dirty="0" smtClean="0">
                <a:latin typeface="Arial Narrow" pitchFamily="34" charset="0"/>
              </a:rPr>
              <a:t>   </a:t>
            </a:r>
            <a:r>
              <a:rPr lang="pl-PL" sz="2800" b="1" dirty="0" smtClean="0">
                <a:latin typeface="Arial Narrow" pitchFamily="34" charset="0"/>
              </a:rPr>
              <a:t>   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</a:p>
          <a:p>
            <a:r>
              <a:rPr lang="pl-PL" sz="2800" b="1" baseline="-25000" dirty="0" smtClean="0">
                <a:solidFill>
                  <a:srgbClr val="000099"/>
                </a:solidFill>
                <a:latin typeface="Arial Narrow" pitchFamily="34" charset="0"/>
              </a:rPr>
              <a:t>                             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I</a:t>
            </a:r>
          </a:p>
          <a:p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                   </a:t>
            </a:r>
            <a:r>
              <a:rPr lang="pl-PL" sz="2800" b="1" dirty="0" smtClean="0">
                <a:latin typeface="Arial Narrow" pitchFamily="34" charset="0"/>
              </a:rPr>
              <a:t>C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3</a:t>
            </a:r>
            <a:endParaRPr lang="pl-PL" sz="2800" b="1" dirty="0" smtClean="0">
              <a:solidFill>
                <a:srgbClr val="000099"/>
              </a:solidFill>
              <a:latin typeface="Arial Narrow" pitchFamily="34" charset="0"/>
            </a:endParaRPr>
          </a:p>
          <a:p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571736" y="3214686"/>
            <a:ext cx="10999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C</a:t>
            </a:r>
            <a:r>
              <a:rPr lang="pl-PL" sz="48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H</a:t>
            </a:r>
            <a:r>
              <a:rPr lang="pl-PL" sz="4800" b="1" baseline="-25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pl-PL" sz="4800" b="1" cap="none" spc="0" baseline="-2500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4282" y="4643446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C</a:t>
            </a:r>
            <a:r>
              <a:rPr lang="pl-PL" sz="2800" b="1" baseline="-25000" dirty="0" smtClean="0">
                <a:latin typeface="Arial Narrow" pitchFamily="34" charset="0"/>
              </a:rPr>
              <a:t>2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solidFill>
                  <a:srgbClr val="000099"/>
                </a:solidFill>
                <a:latin typeface="Arial Narrow" pitchFamily="34" charset="0"/>
              </a:rPr>
              <a:t>4</a:t>
            </a:r>
            <a:r>
              <a:rPr lang="pl-PL" sz="2800" b="1" dirty="0" smtClean="0">
                <a:latin typeface="Arial Narrow" pitchFamily="34" charset="0"/>
              </a:rPr>
              <a:t>(</a:t>
            </a:r>
            <a:r>
              <a:rPr lang="pl-PL" sz="28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NH</a:t>
            </a:r>
            <a:r>
              <a:rPr lang="pl-PL" sz="2800" b="1" baseline="-250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2</a:t>
            </a:r>
            <a:r>
              <a:rPr lang="pl-PL" sz="2800" b="1" dirty="0" smtClean="0">
                <a:latin typeface="Arial Narrow" pitchFamily="34" charset="0"/>
              </a:rPr>
              <a:t>)</a:t>
            </a:r>
            <a:r>
              <a:rPr lang="pl-PL" sz="2800" b="1" dirty="0" smtClean="0">
                <a:solidFill>
                  <a:srgbClr val="FF0000"/>
                </a:solidFill>
                <a:latin typeface="Arial Narrow" pitchFamily="34" charset="0"/>
              </a:rPr>
              <a:t> COOH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2714612" y="4786322"/>
            <a:ext cx="2496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kwas </a:t>
            </a:r>
            <a:r>
              <a:rPr lang="pl-PL" sz="2000" b="1" dirty="0" err="1" smtClean="0">
                <a:latin typeface="Arial Narrow" pitchFamily="34" charset="0"/>
              </a:rPr>
              <a:t>aminopropanowy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285720" y="5334672"/>
            <a:ext cx="241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C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solidFill>
                  <a:srgbClr val="000099"/>
                </a:solidFill>
                <a:latin typeface="Arial Narrow" pitchFamily="34" charset="0"/>
              </a:rPr>
              <a:t>2</a:t>
            </a:r>
            <a:r>
              <a:rPr lang="pl-PL" sz="2800" b="1" dirty="0" smtClean="0">
                <a:latin typeface="Arial Narrow" pitchFamily="34" charset="0"/>
              </a:rPr>
              <a:t>(</a:t>
            </a:r>
            <a:r>
              <a:rPr lang="pl-PL" sz="28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NH</a:t>
            </a:r>
            <a:r>
              <a:rPr lang="pl-PL" sz="2800" b="1" baseline="-250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2</a:t>
            </a:r>
            <a:r>
              <a:rPr lang="pl-PL" sz="2800" b="1" dirty="0" smtClean="0">
                <a:latin typeface="Arial Narrow" pitchFamily="34" charset="0"/>
              </a:rPr>
              <a:t>)</a:t>
            </a:r>
            <a:r>
              <a:rPr lang="pl-PL" sz="2800" b="1" dirty="0" smtClean="0">
                <a:solidFill>
                  <a:srgbClr val="FF0000"/>
                </a:solidFill>
                <a:latin typeface="Arial Narrow" pitchFamily="34" charset="0"/>
              </a:rPr>
              <a:t> COOH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786050" y="5429264"/>
            <a:ext cx="2100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kwas </a:t>
            </a:r>
            <a:r>
              <a:rPr lang="pl-PL" sz="2000" b="1" dirty="0" err="1" smtClean="0">
                <a:latin typeface="Arial Narrow" pitchFamily="34" charset="0"/>
              </a:rPr>
              <a:t>aminooctowy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6215074" y="5191796"/>
            <a:ext cx="252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C</a:t>
            </a:r>
            <a:r>
              <a:rPr lang="pl-PL" sz="2800" b="1" baseline="-25000" dirty="0" smtClean="0">
                <a:latin typeface="Arial Narrow" pitchFamily="34" charset="0"/>
              </a:rPr>
              <a:t>3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solidFill>
                  <a:srgbClr val="000099"/>
                </a:solidFill>
                <a:latin typeface="Arial Narrow" pitchFamily="34" charset="0"/>
              </a:rPr>
              <a:t>6</a:t>
            </a:r>
            <a:r>
              <a:rPr lang="pl-PL" sz="2800" b="1" dirty="0" smtClean="0">
                <a:latin typeface="Arial Narrow" pitchFamily="34" charset="0"/>
              </a:rPr>
              <a:t>(</a:t>
            </a:r>
            <a:r>
              <a:rPr lang="pl-PL" sz="28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NH</a:t>
            </a:r>
            <a:r>
              <a:rPr lang="pl-PL" sz="2800" b="1" baseline="-250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2</a:t>
            </a:r>
            <a:r>
              <a:rPr lang="pl-PL" sz="2800" b="1" dirty="0" smtClean="0">
                <a:latin typeface="Arial Narrow" pitchFamily="34" charset="0"/>
              </a:rPr>
              <a:t>)</a:t>
            </a:r>
            <a:r>
              <a:rPr lang="pl-PL" sz="2800" b="1" dirty="0" smtClean="0">
                <a:solidFill>
                  <a:srgbClr val="FF0000"/>
                </a:solidFill>
                <a:latin typeface="Arial Narrow" pitchFamily="34" charset="0"/>
              </a:rPr>
              <a:t> COOH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6358669" y="5886410"/>
            <a:ext cx="2356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kwas </a:t>
            </a:r>
            <a:r>
              <a:rPr lang="pl-PL" sz="2000" b="1" dirty="0" err="1" smtClean="0">
                <a:latin typeface="Arial Narrow" pitchFamily="34" charset="0"/>
              </a:rPr>
              <a:t>aminobutanowy</a:t>
            </a:r>
            <a:endParaRPr lang="pl-PL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3" grpId="0"/>
      <p:bldP spid="14" grpId="0" animBg="1"/>
      <p:bldP spid="15" grpId="0" animBg="1"/>
      <p:bldP spid="18" grpId="0"/>
      <p:bldP spid="19" grpId="0"/>
      <p:bldP spid="20" grpId="0"/>
      <p:bldP spid="22" grpId="0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6429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u="sng" dirty="0" smtClean="0">
                <a:latin typeface="Arial Narrow" pitchFamily="34" charset="0"/>
              </a:rPr>
              <a:t>Wpisz wzory związków organicznych (</a:t>
            </a:r>
            <a:r>
              <a:rPr lang="pl-PL" b="1" u="sng" dirty="0" err="1" smtClean="0">
                <a:latin typeface="Arial Narrow" pitchFamily="34" charset="0"/>
              </a:rPr>
              <a:t>półstrukturalne</a:t>
            </a:r>
            <a:r>
              <a:rPr lang="pl-PL" b="1" u="sng" dirty="0" smtClean="0">
                <a:latin typeface="Arial Narrow" pitchFamily="34" charset="0"/>
              </a:rPr>
              <a:t> i sumaryczne)</a:t>
            </a:r>
            <a:endParaRPr lang="pl-PL" b="1" dirty="0">
              <a:latin typeface="Arial Narrow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14282" y="500040"/>
          <a:ext cx="8786874" cy="6215108"/>
        </p:xfrm>
        <a:graphic>
          <a:graphicData uri="http://schemas.openxmlformats.org/drawingml/2006/table">
            <a:tbl>
              <a:tblPr/>
              <a:tblGrid>
                <a:gridCol w="3730652"/>
                <a:gridCol w="5056222"/>
              </a:tblGrid>
              <a:tr h="1553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metanol</a:t>
                      </a:r>
                    </a:p>
                  </a:txBody>
                  <a:tcPr marL="62075" marR="6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metanolan</a:t>
                      </a:r>
                      <a:r>
                        <a:rPr lang="pl-PL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potasu</a:t>
                      </a:r>
                    </a:p>
                  </a:txBody>
                  <a:tcPr marL="62075" marR="6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stearynian potasu</a:t>
                      </a:r>
                      <a:endParaRPr lang="pl-PL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kwas metanowy (mrówkowy)</a:t>
                      </a:r>
                    </a:p>
                  </a:txBody>
                  <a:tcPr marL="62075" marR="6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err="1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propyloamina</a:t>
                      </a:r>
                      <a:endParaRPr lang="pl-PL" sz="18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metanian</a:t>
                      </a:r>
                      <a:r>
                        <a:rPr lang="pl-PL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wapnia (mrówczan wapnia)</a:t>
                      </a:r>
                    </a:p>
                  </a:txBody>
                  <a:tcPr marL="62075" marR="6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glicerol</a:t>
                      </a:r>
                    </a:p>
                  </a:txBody>
                  <a:tcPr marL="62075" marR="6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err="1">
                          <a:latin typeface="Arial Narrow" pitchFamily="34" charset="0"/>
                          <a:ea typeface="Calibri"/>
                          <a:cs typeface="Times New Roman"/>
                        </a:rPr>
                        <a:t>metanian</a:t>
                      </a:r>
                      <a:r>
                        <a:rPr lang="pl-PL" sz="1800" dirty="0">
                          <a:latin typeface="Arial Narrow" pitchFamily="34" charset="0"/>
                          <a:ea typeface="Calibri"/>
                          <a:cs typeface="Times New Roman"/>
                        </a:rPr>
                        <a:t> etylu (mrówczan etylu)</a:t>
                      </a:r>
                    </a:p>
                  </a:txBody>
                  <a:tcPr marL="62075" marR="62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" name="Grupa 15"/>
          <p:cNvGrpSpPr/>
          <p:nvPr/>
        </p:nvGrpSpPr>
        <p:grpSpPr>
          <a:xfrm>
            <a:off x="2393758" y="5214950"/>
            <a:ext cx="1463862" cy="1477328"/>
            <a:chOff x="1571604" y="5214950"/>
            <a:chExt cx="1463862" cy="1477328"/>
          </a:xfrm>
        </p:grpSpPr>
        <p:sp>
          <p:nvSpPr>
            <p:cNvPr id="12" name="pole tekstowe 11"/>
            <p:cNvSpPr txBox="1"/>
            <p:nvPr/>
          </p:nvSpPr>
          <p:spPr>
            <a:xfrm>
              <a:off x="1571604" y="5214950"/>
              <a:ext cx="146386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000" b="1" dirty="0" smtClean="0">
                  <a:latin typeface="Arial Narrow" pitchFamily="34" charset="0"/>
                </a:rPr>
                <a:t>C</a:t>
              </a: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H</a:t>
              </a:r>
              <a:r>
                <a:rPr lang="pl-PL" sz="2000" b="1" baseline="-25000" dirty="0" smtClean="0">
                  <a:solidFill>
                    <a:srgbClr val="0033CC"/>
                  </a:solidFill>
                  <a:latin typeface="Arial Narrow" pitchFamily="34" charset="0"/>
                </a:rPr>
                <a:t>2</a:t>
              </a: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 – O – H  </a:t>
              </a:r>
            </a:p>
            <a:p>
              <a:pPr>
                <a:lnSpc>
                  <a:spcPct val="150000"/>
                </a:lnSpc>
              </a:pPr>
              <a:r>
                <a:rPr lang="pl-PL" sz="2000" b="1" dirty="0" smtClean="0">
                  <a:latin typeface="Arial Narrow" pitchFamily="34" charset="0"/>
                </a:rPr>
                <a:t>C</a:t>
              </a: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H  – O – H </a:t>
              </a:r>
            </a:p>
            <a:p>
              <a:pPr>
                <a:lnSpc>
                  <a:spcPct val="150000"/>
                </a:lnSpc>
              </a:pPr>
              <a:r>
                <a:rPr lang="pl-PL" sz="2000" b="1" dirty="0" smtClean="0">
                  <a:latin typeface="Arial Narrow" pitchFamily="34" charset="0"/>
                </a:rPr>
                <a:t>C</a:t>
              </a: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H</a:t>
              </a:r>
              <a:r>
                <a:rPr lang="pl-PL" sz="2000" b="1" baseline="-25000" dirty="0" smtClean="0">
                  <a:solidFill>
                    <a:srgbClr val="0033CC"/>
                  </a:solidFill>
                  <a:latin typeface="Arial Narrow" pitchFamily="34" charset="0"/>
                </a:rPr>
                <a:t>2</a:t>
              </a: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 – O – H </a:t>
              </a:r>
              <a:endParaRPr lang="pl-PL" sz="2000" b="1" dirty="0">
                <a:solidFill>
                  <a:srgbClr val="0033CC"/>
                </a:solidFill>
                <a:latin typeface="Arial Narrow" pitchFamily="34" charset="0"/>
              </a:endParaRPr>
            </a:p>
          </p:txBody>
        </p:sp>
        <p:cxnSp>
          <p:nvCxnSpPr>
            <p:cNvPr id="13" name="Łącznik prosty 12"/>
            <p:cNvCxnSpPr/>
            <p:nvPr/>
          </p:nvCxnSpPr>
          <p:spPr>
            <a:xfrm rot="-5580000">
              <a:off x="1623865" y="5743727"/>
              <a:ext cx="214312" cy="1446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 rot="-5460000">
              <a:off x="1623865" y="6172354"/>
              <a:ext cx="214312" cy="1446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pole tekstowe 16"/>
          <p:cNvSpPr txBox="1"/>
          <p:nvPr/>
        </p:nvSpPr>
        <p:spPr>
          <a:xfrm>
            <a:off x="428596" y="5715016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C</a:t>
            </a:r>
            <a:r>
              <a:rPr lang="pl-PL" sz="2000" b="1" baseline="-25000" dirty="0" smtClean="0">
                <a:latin typeface="Arial Narrow" pitchFamily="34" charset="0"/>
              </a:rPr>
              <a:t>3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2000" b="1" baseline="-25000" dirty="0" smtClean="0">
                <a:solidFill>
                  <a:srgbClr val="0033CC"/>
                </a:solidFill>
                <a:latin typeface="Arial Narrow" pitchFamily="34" charset="0"/>
              </a:rPr>
              <a:t>5 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( OH ) </a:t>
            </a:r>
            <a:r>
              <a:rPr lang="pl-PL" sz="2000" b="1" baseline="-25000" dirty="0" smtClean="0">
                <a:solidFill>
                  <a:srgbClr val="0033CC"/>
                </a:solidFill>
                <a:latin typeface="Arial Narrow" pitchFamily="34" charset="0"/>
              </a:rPr>
              <a:t>3</a:t>
            </a:r>
            <a:endParaRPr lang="pl-PL" sz="2000" b="1" baseline="-250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357158" y="857232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C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2000" b="1" baseline="-25000" dirty="0" smtClean="0">
                <a:solidFill>
                  <a:srgbClr val="0033CC"/>
                </a:solidFill>
                <a:latin typeface="Arial Narrow" pitchFamily="34" charset="0"/>
              </a:rPr>
              <a:t>3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 – O – H</a:t>
            </a:r>
            <a:endParaRPr lang="pl-PL" sz="2000" b="1" baseline="-250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00034" y="1357298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C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2000" b="1" baseline="-25000" dirty="0" smtClean="0">
                <a:solidFill>
                  <a:srgbClr val="0033CC"/>
                </a:solidFill>
                <a:latin typeface="Arial Narrow" pitchFamily="34" charset="0"/>
              </a:rPr>
              <a:t>4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 O</a:t>
            </a:r>
            <a:endParaRPr lang="pl-PL" sz="2000" b="1" baseline="-250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6357950" y="571480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i="1" dirty="0" smtClean="0">
                <a:latin typeface="Arial Narrow" pitchFamily="34" charset="0"/>
              </a:rPr>
              <a:t>C</a:t>
            </a:r>
            <a:r>
              <a:rPr lang="pl-PL" sz="2000" b="1" i="1" dirty="0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2000" b="1" i="1" baseline="-25000" dirty="0" smtClean="0">
                <a:solidFill>
                  <a:srgbClr val="0033CC"/>
                </a:solidFill>
                <a:latin typeface="Arial Narrow" pitchFamily="34" charset="0"/>
              </a:rPr>
              <a:t>3</a:t>
            </a:r>
            <a:r>
              <a:rPr lang="pl-PL" sz="2000" b="1" i="1" dirty="0" smtClean="0">
                <a:solidFill>
                  <a:srgbClr val="0033CC"/>
                </a:solidFill>
                <a:latin typeface="Arial Narrow" pitchFamily="34" charset="0"/>
              </a:rPr>
              <a:t> – O – </a:t>
            </a:r>
            <a:r>
              <a:rPr lang="pl-PL" sz="2000" b="1" i="1" dirty="0" smtClean="0">
                <a:solidFill>
                  <a:srgbClr val="800080"/>
                </a:solidFill>
                <a:latin typeface="Arial Narrow" pitchFamily="34" charset="0"/>
              </a:rPr>
              <a:t>K</a:t>
            </a:r>
            <a:r>
              <a:rPr lang="pl-PL" sz="2000" b="1" i="1" dirty="0" smtClean="0">
                <a:solidFill>
                  <a:srgbClr val="FF0066"/>
                </a:solidFill>
                <a:latin typeface="Arial Narrow" pitchFamily="34" charset="0"/>
              </a:rPr>
              <a:t> </a:t>
            </a:r>
            <a:endParaRPr lang="pl-PL" sz="2000" b="1" i="1" baseline="-25000" dirty="0">
              <a:solidFill>
                <a:srgbClr val="FF0066"/>
              </a:solidFill>
              <a:latin typeface="Arial Narrow" pitchFamily="34" charset="0"/>
            </a:endParaRPr>
          </a:p>
        </p:txBody>
      </p:sp>
      <p:grpSp>
        <p:nvGrpSpPr>
          <p:cNvPr id="16" name="Grupa 37"/>
          <p:cNvGrpSpPr/>
          <p:nvPr/>
        </p:nvGrpSpPr>
        <p:grpSpPr>
          <a:xfrm>
            <a:off x="4357686" y="2357430"/>
            <a:ext cx="1425390" cy="1015663"/>
            <a:chOff x="4357686" y="2357430"/>
            <a:chExt cx="1425390" cy="1015663"/>
          </a:xfrm>
        </p:grpSpPr>
        <p:sp>
          <p:nvSpPr>
            <p:cNvPr id="31" name="pole tekstowe 30"/>
            <p:cNvSpPr txBox="1"/>
            <p:nvPr/>
          </p:nvSpPr>
          <p:spPr>
            <a:xfrm>
              <a:off x="4357686" y="2357430"/>
              <a:ext cx="142539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H – </a:t>
              </a:r>
              <a:r>
                <a:rPr lang="pl-PL" sz="2000" b="1" dirty="0" smtClean="0">
                  <a:latin typeface="Arial Narrow" pitchFamily="34" charset="0"/>
                </a:rPr>
                <a:t>C</a:t>
              </a: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 = O</a:t>
              </a:r>
            </a:p>
            <a:p>
              <a:pPr>
                <a:lnSpc>
                  <a:spcPct val="150000"/>
                </a:lnSpc>
              </a:pP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           O – H </a:t>
              </a:r>
            </a:p>
          </p:txBody>
        </p:sp>
        <p:cxnSp>
          <p:nvCxnSpPr>
            <p:cNvPr id="32" name="Łącznik prosty 31"/>
            <p:cNvCxnSpPr/>
            <p:nvPr/>
          </p:nvCxnSpPr>
          <p:spPr>
            <a:xfrm rot="16200000" flipH="1">
              <a:off x="4857752" y="2857496"/>
              <a:ext cx="285752" cy="142876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pole tekstowe 36"/>
          <p:cNvSpPr txBox="1"/>
          <p:nvPr/>
        </p:nvSpPr>
        <p:spPr>
          <a:xfrm>
            <a:off x="4286248" y="1214422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i="1" dirty="0" smtClean="0">
                <a:latin typeface="Arial Narrow" pitchFamily="34" charset="0"/>
              </a:rPr>
              <a:t>C</a:t>
            </a:r>
            <a:r>
              <a:rPr lang="pl-PL" sz="2000" b="1" i="1" dirty="0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2000" b="1" i="1" baseline="-25000" dirty="0" smtClean="0">
                <a:solidFill>
                  <a:srgbClr val="0033CC"/>
                </a:solidFill>
                <a:latin typeface="Arial Narrow" pitchFamily="34" charset="0"/>
              </a:rPr>
              <a:t>3</a:t>
            </a:r>
            <a:r>
              <a:rPr lang="pl-PL" sz="2000" b="1" i="1" dirty="0" smtClean="0">
                <a:solidFill>
                  <a:srgbClr val="0033CC"/>
                </a:solidFill>
                <a:latin typeface="Arial Narrow" pitchFamily="34" charset="0"/>
              </a:rPr>
              <a:t> O</a:t>
            </a:r>
            <a:r>
              <a:rPr lang="pl-PL" sz="2000" b="1" i="1" dirty="0" smtClean="0">
                <a:solidFill>
                  <a:srgbClr val="800080"/>
                </a:solidFill>
                <a:latin typeface="Arial Narrow" pitchFamily="34" charset="0"/>
              </a:rPr>
              <a:t>K</a:t>
            </a:r>
            <a:r>
              <a:rPr lang="pl-PL" sz="2000" b="1" i="1" dirty="0" smtClean="0">
                <a:solidFill>
                  <a:srgbClr val="0033CC"/>
                </a:solidFill>
                <a:latin typeface="Arial Narrow" pitchFamily="34" charset="0"/>
              </a:rPr>
              <a:t> </a:t>
            </a:r>
            <a:endParaRPr lang="pl-PL" sz="2000" b="1" i="1" baseline="-250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6929454" y="2428868"/>
            <a:ext cx="1026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i="1" dirty="0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2000" b="1" i="1" dirty="0" smtClean="0">
                <a:latin typeface="Arial Narrow" pitchFamily="34" charset="0"/>
              </a:rPr>
              <a:t>C</a:t>
            </a:r>
            <a:r>
              <a:rPr lang="pl-PL" sz="2000" b="1" i="1" dirty="0" smtClean="0">
                <a:solidFill>
                  <a:srgbClr val="0033CC"/>
                </a:solidFill>
                <a:latin typeface="Arial Narrow" pitchFamily="34" charset="0"/>
              </a:rPr>
              <a:t>OOH </a:t>
            </a:r>
            <a:endParaRPr lang="pl-PL" sz="2000" b="1" i="1" baseline="-250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grpSp>
        <p:nvGrpSpPr>
          <p:cNvPr id="18" name="Grupa 39"/>
          <p:cNvGrpSpPr/>
          <p:nvPr/>
        </p:nvGrpSpPr>
        <p:grpSpPr>
          <a:xfrm>
            <a:off x="4000496" y="4071942"/>
            <a:ext cx="1600118" cy="1015663"/>
            <a:chOff x="4357686" y="2357430"/>
            <a:chExt cx="1600118" cy="1015663"/>
          </a:xfrm>
        </p:grpSpPr>
        <p:sp>
          <p:nvSpPr>
            <p:cNvPr id="41" name="pole tekstowe 40"/>
            <p:cNvSpPr txBox="1"/>
            <p:nvPr/>
          </p:nvSpPr>
          <p:spPr>
            <a:xfrm>
              <a:off x="4357686" y="2357430"/>
              <a:ext cx="160011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H – </a:t>
              </a:r>
              <a:r>
                <a:rPr lang="pl-PL" sz="2000" b="1" dirty="0" smtClean="0">
                  <a:latin typeface="Arial Narrow" pitchFamily="34" charset="0"/>
                </a:rPr>
                <a:t>C</a:t>
              </a: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 = O</a:t>
              </a:r>
            </a:p>
            <a:p>
              <a:pPr>
                <a:lnSpc>
                  <a:spcPct val="150000"/>
                </a:lnSpc>
              </a:pP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           O –  </a:t>
              </a:r>
              <a:r>
                <a:rPr lang="pl-PL" sz="2000" b="1" dirty="0" smtClean="0">
                  <a:solidFill>
                    <a:srgbClr val="FF0066"/>
                  </a:solidFill>
                  <a:latin typeface="Arial Narrow" pitchFamily="34" charset="0"/>
                </a:rPr>
                <a:t>Ca</a:t>
              </a: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 </a:t>
              </a:r>
            </a:p>
          </p:txBody>
        </p:sp>
        <p:cxnSp>
          <p:nvCxnSpPr>
            <p:cNvPr id="42" name="Łącznik prosty 41"/>
            <p:cNvCxnSpPr/>
            <p:nvPr/>
          </p:nvCxnSpPr>
          <p:spPr>
            <a:xfrm rot="16200000" flipH="1">
              <a:off x="4857752" y="2857496"/>
              <a:ext cx="285752" cy="142876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a 45"/>
          <p:cNvGrpSpPr/>
          <p:nvPr/>
        </p:nvGrpSpPr>
        <p:grpSpPr>
          <a:xfrm>
            <a:off x="5429256" y="4071942"/>
            <a:ext cx="1205779" cy="1015663"/>
            <a:chOff x="4286248" y="2357430"/>
            <a:chExt cx="1205779" cy="1015663"/>
          </a:xfrm>
        </p:grpSpPr>
        <p:sp>
          <p:nvSpPr>
            <p:cNvPr id="47" name="pole tekstowe 46"/>
            <p:cNvSpPr txBox="1"/>
            <p:nvPr/>
          </p:nvSpPr>
          <p:spPr>
            <a:xfrm>
              <a:off x="4286248" y="2357430"/>
              <a:ext cx="120577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O = </a:t>
              </a:r>
              <a:r>
                <a:rPr lang="pl-PL" sz="2000" b="1" dirty="0" smtClean="0">
                  <a:latin typeface="Arial Narrow" pitchFamily="34" charset="0"/>
                </a:rPr>
                <a:t>C</a:t>
              </a: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 – H </a:t>
              </a:r>
            </a:p>
            <a:p>
              <a:pPr>
                <a:lnSpc>
                  <a:spcPct val="150000"/>
                </a:lnSpc>
              </a:pP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– O  </a:t>
              </a:r>
            </a:p>
          </p:txBody>
        </p:sp>
        <p:cxnSp>
          <p:nvCxnSpPr>
            <p:cNvPr id="48" name="Łącznik prosty 47"/>
            <p:cNvCxnSpPr/>
            <p:nvPr/>
          </p:nvCxnSpPr>
          <p:spPr>
            <a:xfrm rot="5400000" flipH="1" flipV="1">
              <a:off x="4643438" y="2857496"/>
              <a:ext cx="285752" cy="142876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pole tekstowe 48"/>
          <p:cNvSpPr txBox="1"/>
          <p:nvPr/>
        </p:nvSpPr>
        <p:spPr>
          <a:xfrm>
            <a:off x="7072330" y="4357694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i="1" dirty="0" smtClean="0">
                <a:solidFill>
                  <a:srgbClr val="FF0066"/>
                </a:solidFill>
                <a:latin typeface="Arial Narrow" pitchFamily="34" charset="0"/>
              </a:rPr>
              <a:t>Ca</a:t>
            </a:r>
            <a:r>
              <a:rPr lang="pl-PL" sz="2000" b="1" i="1" dirty="0" smtClean="0">
                <a:solidFill>
                  <a:srgbClr val="0033CC"/>
                </a:solidFill>
                <a:latin typeface="Arial Narrow" pitchFamily="34" charset="0"/>
              </a:rPr>
              <a:t> ( H</a:t>
            </a:r>
            <a:r>
              <a:rPr lang="pl-PL" sz="2000" b="1" i="1" dirty="0" smtClean="0">
                <a:latin typeface="Arial Narrow" pitchFamily="34" charset="0"/>
              </a:rPr>
              <a:t>C</a:t>
            </a:r>
            <a:r>
              <a:rPr lang="pl-PL" sz="2000" b="1" i="1" dirty="0" smtClean="0">
                <a:solidFill>
                  <a:srgbClr val="0033CC"/>
                </a:solidFill>
                <a:latin typeface="Arial Narrow" pitchFamily="34" charset="0"/>
              </a:rPr>
              <a:t>OO ) </a:t>
            </a:r>
            <a:r>
              <a:rPr lang="pl-PL" sz="2000" b="1" i="1" baseline="-25000" dirty="0" smtClean="0">
                <a:solidFill>
                  <a:srgbClr val="0033CC"/>
                </a:solidFill>
                <a:latin typeface="Arial Narrow" pitchFamily="34" charset="0"/>
              </a:rPr>
              <a:t>2</a:t>
            </a:r>
            <a:endParaRPr lang="pl-PL" sz="2000" b="1" i="1" baseline="-250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grpSp>
        <p:nvGrpSpPr>
          <p:cNvPr id="20" name="Grupa 49"/>
          <p:cNvGrpSpPr/>
          <p:nvPr/>
        </p:nvGrpSpPr>
        <p:grpSpPr>
          <a:xfrm>
            <a:off x="4143372" y="5572140"/>
            <a:ext cx="1273105" cy="1015663"/>
            <a:chOff x="4357686" y="2357430"/>
            <a:chExt cx="1273105" cy="1015663"/>
          </a:xfrm>
        </p:grpSpPr>
        <p:sp>
          <p:nvSpPr>
            <p:cNvPr id="51" name="pole tekstowe 50"/>
            <p:cNvSpPr txBox="1"/>
            <p:nvPr/>
          </p:nvSpPr>
          <p:spPr>
            <a:xfrm>
              <a:off x="4357686" y="2357430"/>
              <a:ext cx="127310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H – </a:t>
              </a:r>
              <a:r>
                <a:rPr lang="pl-PL" sz="2000" b="1" dirty="0" smtClean="0">
                  <a:latin typeface="Arial Narrow" pitchFamily="34" charset="0"/>
                </a:rPr>
                <a:t>C</a:t>
              </a: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 = O</a:t>
              </a:r>
            </a:p>
            <a:p>
              <a:pPr>
                <a:lnSpc>
                  <a:spcPct val="150000"/>
                </a:lnSpc>
              </a:pP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           O –  </a:t>
              </a:r>
            </a:p>
          </p:txBody>
        </p:sp>
        <p:cxnSp>
          <p:nvCxnSpPr>
            <p:cNvPr id="52" name="Łącznik prosty 51"/>
            <p:cNvCxnSpPr/>
            <p:nvPr/>
          </p:nvCxnSpPr>
          <p:spPr>
            <a:xfrm rot="16200000" flipH="1">
              <a:off x="4857752" y="2857496"/>
              <a:ext cx="285752" cy="142876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pole tekstowe 52"/>
          <p:cNvSpPr txBox="1"/>
          <p:nvPr/>
        </p:nvSpPr>
        <p:spPr>
          <a:xfrm>
            <a:off x="5143504" y="6143644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C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2000" b="1" baseline="-25000" dirty="0" smtClean="0">
                <a:solidFill>
                  <a:srgbClr val="0033CC"/>
                </a:solidFill>
                <a:latin typeface="Arial Narrow" pitchFamily="34" charset="0"/>
              </a:rPr>
              <a:t>2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 – </a:t>
            </a:r>
            <a:r>
              <a:rPr lang="pl-PL" sz="2000" b="1" dirty="0" smtClean="0">
                <a:latin typeface="Arial Narrow" pitchFamily="34" charset="0"/>
              </a:rPr>
              <a:t>C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2000" b="1" baseline="-25000" dirty="0" smtClean="0">
                <a:solidFill>
                  <a:srgbClr val="0033CC"/>
                </a:solidFill>
                <a:latin typeface="Arial Narrow" pitchFamily="34" charset="0"/>
              </a:rPr>
              <a:t>3</a:t>
            </a:r>
            <a:endParaRPr lang="pl-PL" sz="2000" b="1" baseline="-250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54" name="pole tekstowe 53"/>
          <p:cNvSpPr txBox="1"/>
          <p:nvPr/>
        </p:nvSpPr>
        <p:spPr>
          <a:xfrm>
            <a:off x="6964884" y="5743534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i="1" dirty="0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2000" b="1" i="1" dirty="0" smtClean="0">
                <a:latin typeface="Arial Narrow" pitchFamily="34" charset="0"/>
              </a:rPr>
              <a:t>C</a:t>
            </a:r>
            <a:r>
              <a:rPr lang="pl-PL" sz="2000" b="1" i="1" dirty="0" smtClean="0">
                <a:solidFill>
                  <a:srgbClr val="0033CC"/>
                </a:solidFill>
                <a:latin typeface="Arial Narrow" pitchFamily="34" charset="0"/>
              </a:rPr>
              <a:t>OO </a:t>
            </a:r>
            <a:r>
              <a:rPr lang="pl-PL" sz="2000" b="1" i="1" dirty="0" smtClean="0">
                <a:latin typeface="Arial Narrow" pitchFamily="34" charset="0"/>
              </a:rPr>
              <a:t>C</a:t>
            </a:r>
            <a:r>
              <a:rPr lang="pl-PL" sz="2000" b="1" i="1" baseline="-25000" dirty="0" smtClean="0">
                <a:latin typeface="Arial Narrow" pitchFamily="34" charset="0"/>
              </a:rPr>
              <a:t>2</a:t>
            </a:r>
            <a:r>
              <a:rPr lang="pl-PL" sz="2000" b="1" i="1" dirty="0" smtClean="0">
                <a:latin typeface="Arial Narrow" pitchFamily="34" charset="0"/>
              </a:rPr>
              <a:t> </a:t>
            </a:r>
            <a:r>
              <a:rPr lang="pl-PL" sz="2000" b="1" i="1" dirty="0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2000" b="1" i="1" baseline="-25000" dirty="0" smtClean="0">
                <a:solidFill>
                  <a:srgbClr val="0033CC"/>
                </a:solidFill>
                <a:latin typeface="Arial Narrow" pitchFamily="34" charset="0"/>
              </a:rPr>
              <a:t>5</a:t>
            </a:r>
            <a:endParaRPr lang="pl-PL" sz="2000" b="1" i="1" baseline="-250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55" name="pole tekstowe 54"/>
          <p:cNvSpPr txBox="1"/>
          <p:nvPr/>
        </p:nvSpPr>
        <p:spPr>
          <a:xfrm>
            <a:off x="2643174" y="150017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i="1" dirty="0" smtClean="0">
                <a:solidFill>
                  <a:srgbClr val="C00000"/>
                </a:solidFill>
                <a:latin typeface="Arial Narrow" pitchFamily="34" charset="0"/>
              </a:rPr>
              <a:t>alkohol </a:t>
            </a:r>
            <a:endParaRPr lang="pl-PL" b="1" i="1" baseline="-25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7215206" y="142873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i="1" dirty="0" smtClean="0">
                <a:solidFill>
                  <a:srgbClr val="C00000"/>
                </a:solidFill>
                <a:latin typeface="Arial Narrow" pitchFamily="34" charset="0"/>
              </a:rPr>
              <a:t>alkoholan </a:t>
            </a:r>
            <a:endParaRPr lang="pl-PL" b="1" i="1" baseline="-25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7143768" y="3143248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i="1" dirty="0" smtClean="0">
                <a:solidFill>
                  <a:srgbClr val="C00000"/>
                </a:solidFill>
                <a:latin typeface="Arial Narrow" pitchFamily="34" charset="0"/>
              </a:rPr>
              <a:t>kwas organiczny </a:t>
            </a:r>
            <a:endParaRPr lang="pl-PL" b="1" i="1" baseline="-25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6357950" y="471488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i="1" dirty="0" smtClean="0">
                <a:solidFill>
                  <a:srgbClr val="C00000"/>
                </a:solidFill>
                <a:latin typeface="Arial Narrow" pitchFamily="34" charset="0"/>
              </a:rPr>
              <a:t>sól kwasu organicznego </a:t>
            </a:r>
            <a:endParaRPr lang="pl-PL" b="1" i="1" baseline="-25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9" name="pole tekstowe 58"/>
          <p:cNvSpPr txBox="1"/>
          <p:nvPr/>
        </p:nvSpPr>
        <p:spPr>
          <a:xfrm>
            <a:off x="7286644" y="621508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i="1" dirty="0" smtClean="0">
                <a:solidFill>
                  <a:srgbClr val="C00000"/>
                </a:solidFill>
                <a:latin typeface="Arial Narrow" pitchFamily="34" charset="0"/>
              </a:rPr>
              <a:t>ester  </a:t>
            </a:r>
            <a:endParaRPr lang="pl-PL" b="1" i="1" baseline="-25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2" name="pole tekstowe 61"/>
          <p:cNvSpPr txBox="1"/>
          <p:nvPr/>
        </p:nvSpPr>
        <p:spPr>
          <a:xfrm>
            <a:off x="285720" y="6274378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i="1" dirty="0" smtClean="0">
                <a:solidFill>
                  <a:srgbClr val="C00000"/>
                </a:solidFill>
                <a:latin typeface="Arial Narrow" pitchFamily="34" charset="0"/>
              </a:rPr>
              <a:t>alkohol </a:t>
            </a:r>
            <a:endParaRPr lang="pl-PL" b="1" i="1" baseline="-25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5" name="pole tekstowe 44"/>
          <p:cNvSpPr txBox="1"/>
          <p:nvPr/>
        </p:nvSpPr>
        <p:spPr>
          <a:xfrm>
            <a:off x="2643174" y="3143248"/>
            <a:ext cx="123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i="1" dirty="0" smtClean="0">
                <a:solidFill>
                  <a:srgbClr val="C00000"/>
                </a:solidFill>
                <a:latin typeface="Arial Narrow" pitchFamily="34" charset="0"/>
              </a:rPr>
              <a:t>mydło = sól</a:t>
            </a:r>
            <a:endParaRPr lang="pl-PL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443955" y="2714620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C</a:t>
            </a:r>
            <a:r>
              <a:rPr lang="pl-PL" sz="2000" b="1" baseline="-25000" dirty="0" smtClean="0">
                <a:latin typeface="Arial Narrow" pitchFamily="34" charset="0"/>
              </a:rPr>
              <a:t>17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2000" b="1" baseline="-25000" dirty="0" smtClean="0">
                <a:solidFill>
                  <a:srgbClr val="0033CC"/>
                </a:solidFill>
                <a:latin typeface="Arial Narrow" pitchFamily="34" charset="0"/>
              </a:rPr>
              <a:t>35 </a:t>
            </a:r>
            <a:endParaRPr lang="pl-PL" sz="2000" b="1" baseline="-250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grpSp>
        <p:nvGrpSpPr>
          <p:cNvPr id="50" name="Grupa 37"/>
          <p:cNvGrpSpPr/>
          <p:nvPr/>
        </p:nvGrpSpPr>
        <p:grpSpPr>
          <a:xfrm>
            <a:off x="1142976" y="2627651"/>
            <a:ext cx="1252266" cy="1015663"/>
            <a:chOff x="4357686" y="2357430"/>
            <a:chExt cx="1252266" cy="1015663"/>
          </a:xfrm>
        </p:grpSpPr>
        <p:sp>
          <p:nvSpPr>
            <p:cNvPr id="63" name="pole tekstowe 62"/>
            <p:cNvSpPr txBox="1"/>
            <p:nvPr/>
          </p:nvSpPr>
          <p:spPr>
            <a:xfrm>
              <a:off x="4357686" y="2357430"/>
              <a:ext cx="125226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– </a:t>
              </a:r>
              <a:r>
                <a:rPr lang="pl-PL" sz="2000" b="1" dirty="0" smtClean="0">
                  <a:latin typeface="Arial Narrow" pitchFamily="34" charset="0"/>
                </a:rPr>
                <a:t>C</a:t>
              </a: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 = O</a:t>
              </a:r>
            </a:p>
            <a:p>
              <a:pPr>
                <a:lnSpc>
                  <a:spcPct val="150000"/>
                </a:lnSpc>
              </a:pP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     </a:t>
              </a: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   </a:t>
              </a: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O – </a:t>
              </a:r>
              <a:r>
                <a:rPr lang="pl-PL" sz="2000" b="1" dirty="0" smtClean="0">
                  <a:solidFill>
                    <a:srgbClr val="800080"/>
                  </a:solidFill>
                  <a:latin typeface="Arial Narrow" pitchFamily="34" charset="0"/>
                </a:rPr>
                <a:t>K</a:t>
              </a:r>
              <a:r>
                <a:rPr lang="pl-PL" sz="2000" b="1" dirty="0" smtClean="0">
                  <a:solidFill>
                    <a:srgbClr val="0033CC"/>
                  </a:solidFill>
                  <a:latin typeface="Arial Narrow" pitchFamily="34" charset="0"/>
                </a:rPr>
                <a:t> </a:t>
              </a:r>
            </a:p>
          </p:txBody>
        </p:sp>
        <p:cxnSp>
          <p:nvCxnSpPr>
            <p:cNvPr id="64" name="Łącznik prosty 63"/>
            <p:cNvCxnSpPr/>
            <p:nvPr/>
          </p:nvCxnSpPr>
          <p:spPr>
            <a:xfrm rot="16200000" flipH="1">
              <a:off x="4643438" y="2873027"/>
              <a:ext cx="285752" cy="142876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pole tekstowe 39"/>
          <p:cNvSpPr txBox="1"/>
          <p:nvPr/>
        </p:nvSpPr>
        <p:spPr>
          <a:xfrm>
            <a:off x="357158" y="4214818"/>
            <a:ext cx="2048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C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2000" b="1" baseline="-25000" dirty="0" smtClean="0">
                <a:solidFill>
                  <a:srgbClr val="0033CC"/>
                </a:solidFill>
                <a:latin typeface="Arial Narrow" pitchFamily="34" charset="0"/>
              </a:rPr>
              <a:t>3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 – </a:t>
            </a:r>
            <a:r>
              <a:rPr lang="pl-PL" sz="2000" b="1" dirty="0" smtClean="0">
                <a:latin typeface="Arial Narrow" pitchFamily="34" charset="0"/>
              </a:rPr>
              <a:t>C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2000" b="1" baseline="-25000" dirty="0" smtClean="0">
                <a:solidFill>
                  <a:srgbClr val="0033CC"/>
                </a:solidFill>
                <a:latin typeface="Arial Narrow" pitchFamily="34" charset="0"/>
              </a:rPr>
              <a:t>2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– </a:t>
            </a:r>
            <a:r>
              <a:rPr lang="pl-PL" sz="2000" b="1" dirty="0" err="1" smtClean="0">
                <a:latin typeface="Arial Narrow" pitchFamily="34" charset="0"/>
              </a:rPr>
              <a:t>C</a:t>
            </a:r>
            <a:r>
              <a:rPr lang="pl-PL" sz="2000" b="1" dirty="0" err="1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  <a:r>
              <a:rPr lang="pl-PL" sz="2000" b="1" baseline="-25000" dirty="0" err="1" smtClean="0">
                <a:solidFill>
                  <a:srgbClr val="0033CC"/>
                </a:solidFill>
                <a:latin typeface="Arial Narrow" pitchFamily="34" charset="0"/>
              </a:rPr>
              <a:t>2</a:t>
            </a:r>
            <a:r>
              <a:rPr lang="pl-PL" sz="2000" b="1" baseline="-25000" dirty="0" smtClean="0">
                <a:solidFill>
                  <a:srgbClr val="0033CC"/>
                </a:solidFill>
                <a:latin typeface="Arial Narrow" pitchFamily="34" charset="0"/>
              </a:rPr>
              <a:t> </a:t>
            </a:r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–</a:t>
            </a:r>
            <a:r>
              <a:rPr lang="pl-PL" sz="2000" b="1" dirty="0" smtClean="0">
                <a:solidFill>
                  <a:srgbClr val="006600"/>
                </a:solidFill>
                <a:latin typeface="Arial Narrow" pitchFamily="34" charset="0"/>
              </a:rPr>
              <a:t>N</a:t>
            </a:r>
            <a:endParaRPr lang="pl-PL" sz="2000" b="1" baseline="-25000" dirty="0">
              <a:solidFill>
                <a:srgbClr val="006600"/>
              </a:solidFill>
              <a:latin typeface="Arial Narrow" pitchFamily="34" charset="0"/>
            </a:endParaRPr>
          </a:p>
        </p:txBody>
      </p:sp>
      <p:cxnSp>
        <p:nvCxnSpPr>
          <p:cNvPr id="43" name="Łącznik prosty 42"/>
          <p:cNvCxnSpPr/>
          <p:nvPr/>
        </p:nvCxnSpPr>
        <p:spPr>
          <a:xfrm rot="16200000" flipH="1">
            <a:off x="2285984" y="4643446"/>
            <a:ext cx="285752" cy="142876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/>
          <p:cNvCxnSpPr/>
          <p:nvPr/>
        </p:nvCxnSpPr>
        <p:spPr>
          <a:xfrm rot="5400000" flipH="1" flipV="1">
            <a:off x="2285984" y="4071942"/>
            <a:ext cx="285752" cy="142876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e tekstowe 59"/>
          <p:cNvSpPr txBox="1"/>
          <p:nvPr/>
        </p:nvSpPr>
        <p:spPr>
          <a:xfrm>
            <a:off x="2500298" y="3786190"/>
            <a:ext cx="336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</a:p>
          <a:p>
            <a:pPr algn="ctr"/>
            <a:endParaRPr lang="pl-PL" sz="2000" b="1" dirty="0" smtClean="0">
              <a:solidFill>
                <a:srgbClr val="0033CC"/>
              </a:solidFill>
              <a:latin typeface="Arial Narrow" pitchFamily="34" charset="0"/>
            </a:endParaRPr>
          </a:p>
          <a:p>
            <a:pPr algn="ctr"/>
            <a:endParaRPr lang="pl-PL" sz="2000" b="1" dirty="0" smtClean="0">
              <a:solidFill>
                <a:srgbClr val="0033CC"/>
              </a:solidFill>
              <a:latin typeface="Arial Narrow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0033CC"/>
                </a:solidFill>
                <a:latin typeface="Arial Narrow" pitchFamily="34" charset="0"/>
              </a:rPr>
              <a:t>H</a:t>
            </a:r>
            <a:endParaRPr lang="pl-PL" sz="2000" b="1" dirty="0">
              <a:solidFill>
                <a:srgbClr val="0033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9" grpId="0"/>
      <p:bldP spid="30" grpId="0"/>
      <p:bldP spid="37" grpId="0"/>
      <p:bldP spid="39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2" grpId="0"/>
      <p:bldP spid="45" grpId="0"/>
      <p:bldP spid="46" grpId="0"/>
      <p:bldP spid="40" grpId="0"/>
      <p:bldP spid="6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428604"/>
            <a:ext cx="7149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Arial Narrow" pitchFamily="34" charset="0"/>
              </a:rPr>
              <a:t>Ile kg gazu cieplarnianego mogłoby powstać podczas spalenia 1 kg oktanu ?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428728" y="928670"/>
            <a:ext cx="7562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Arial Narrow" pitchFamily="34" charset="0"/>
              </a:rPr>
              <a:t>Zapisać reakcję spalania oktanu, wpisać pod reakcją X i odpowiednie masy, obliczyć X.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357290" y="1643050"/>
            <a:ext cx="5588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C</a:t>
            </a:r>
            <a:r>
              <a:rPr lang="pl-PL" sz="2800" b="1" baseline="-25000" dirty="0" smtClean="0">
                <a:latin typeface="Arial Narrow" pitchFamily="34" charset="0"/>
              </a:rPr>
              <a:t>8</a:t>
            </a:r>
            <a:r>
              <a:rPr lang="pl-PL" sz="2800" b="1" dirty="0" smtClean="0">
                <a:solidFill>
                  <a:srgbClr val="00B0F0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solidFill>
                  <a:srgbClr val="00B0F0"/>
                </a:solidFill>
                <a:latin typeface="Arial Narrow" pitchFamily="34" charset="0"/>
              </a:rPr>
              <a:t>18</a:t>
            </a:r>
            <a:r>
              <a:rPr lang="pl-PL" sz="2800" b="1" dirty="0" smtClean="0">
                <a:latin typeface="Arial Narrow" pitchFamily="34" charset="0"/>
              </a:rPr>
              <a:t>   +         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O</a:t>
            </a:r>
            <a:r>
              <a:rPr lang="pl-PL" sz="2800" b="1" baseline="-25000" dirty="0" smtClean="0">
                <a:latin typeface="Arial Narrow" pitchFamily="34" charset="0"/>
              </a:rPr>
              <a:t>2 </a:t>
            </a:r>
            <a:r>
              <a:rPr lang="pl-PL" sz="2800" b="1" dirty="0" smtClean="0">
                <a:latin typeface="Arial Narrow" pitchFamily="34" charset="0"/>
              </a:rPr>
              <a:t>    →     C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O</a:t>
            </a:r>
            <a:r>
              <a:rPr lang="pl-PL" sz="2800" b="1" baseline="-25000" dirty="0" smtClean="0">
                <a:latin typeface="Arial Narrow" pitchFamily="34" charset="0"/>
              </a:rPr>
              <a:t>2     </a:t>
            </a:r>
            <a:r>
              <a:rPr lang="pl-PL" sz="2800" b="1" dirty="0" smtClean="0">
                <a:latin typeface="Arial Narrow" pitchFamily="34" charset="0"/>
              </a:rPr>
              <a:t>+      </a:t>
            </a:r>
            <a:r>
              <a:rPr lang="pl-PL" sz="2800" b="1" dirty="0" smtClean="0">
                <a:solidFill>
                  <a:srgbClr val="00B0F0"/>
                </a:solidFill>
                <a:latin typeface="Arial Narrow" pitchFamily="34" charset="0"/>
              </a:rPr>
              <a:t>H</a:t>
            </a:r>
            <a:r>
              <a:rPr lang="pl-PL" sz="2800" b="1" baseline="-25000" dirty="0" smtClean="0">
                <a:latin typeface="Arial Narrow" pitchFamily="34" charset="0"/>
              </a:rPr>
              <a:t>2</a:t>
            </a:r>
            <a:r>
              <a:rPr lang="pl-PL" sz="2800" b="1" dirty="0" smtClean="0">
                <a:solidFill>
                  <a:srgbClr val="000099"/>
                </a:solidFill>
                <a:latin typeface="Arial Narrow" pitchFamily="34" charset="0"/>
              </a:rPr>
              <a:t>O</a:t>
            </a:r>
            <a:endParaRPr lang="pl-PL" sz="28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426920" y="1571612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8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927118" y="1571612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9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00298" y="1643050"/>
            <a:ext cx="8883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12 </a:t>
            </a:r>
            <a:r>
              <a:rPr lang="pl-PL" sz="3000" b="1" dirty="0" smtClean="0">
                <a:solidFill>
                  <a:srgbClr val="C00000"/>
                </a:solidFill>
                <a:latin typeface="Calibri"/>
              </a:rPr>
              <a:t>½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714612" y="1660556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25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286248" y="1571612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16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786446" y="1571612"/>
            <a:ext cx="5341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18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71538" y="1643050"/>
            <a:ext cx="3593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pl-PL" sz="3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929190" y="2232060"/>
            <a:ext cx="394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FF0000"/>
                </a:solidFill>
                <a:latin typeface="Arial Narrow" pitchFamily="34" charset="0"/>
              </a:rPr>
              <a:t>X</a:t>
            </a:r>
            <a:endParaRPr lang="pl-PL" sz="3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428728" y="2214554"/>
            <a:ext cx="814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000099"/>
                </a:solidFill>
                <a:latin typeface="Arial Narrow" pitchFamily="34" charset="0"/>
              </a:rPr>
              <a:t>1 kg</a:t>
            </a:r>
            <a:endParaRPr lang="pl-PL" sz="3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000100" y="3786190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16 • 12 + 36</a:t>
            </a:r>
            <a:endParaRPr lang="pl-PL" sz="24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357290" y="3000372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228 u</a:t>
            </a:r>
            <a:endParaRPr lang="pl-PL" sz="24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143372" y="3786190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16• (12 +32)</a:t>
            </a:r>
            <a:endParaRPr lang="pl-PL" sz="24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643438" y="296733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Arial Narrow" pitchFamily="34" charset="0"/>
              </a:rPr>
              <a:t>704 u</a:t>
            </a:r>
            <a:endParaRPr lang="pl-PL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143636" y="2714620"/>
            <a:ext cx="26741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FF0000"/>
                </a:solidFill>
                <a:latin typeface="Arial Narrow" pitchFamily="34" charset="0"/>
              </a:rPr>
              <a:t>X= 704</a:t>
            </a:r>
            <a:r>
              <a:rPr lang="pl-PL" sz="3000" b="1" dirty="0" smtClean="0">
                <a:solidFill>
                  <a:srgbClr val="FF0000"/>
                </a:solidFill>
                <a:latin typeface="Calibri"/>
              </a:rPr>
              <a:t> / : 228 = </a:t>
            </a:r>
            <a:endParaRPr lang="pl-PL" sz="3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715140" y="3357562"/>
            <a:ext cx="1560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FF0000"/>
                </a:solidFill>
                <a:latin typeface="Arial Narrow" pitchFamily="34" charset="0"/>
              </a:rPr>
              <a:t>X= 3,1 kg</a:t>
            </a:r>
            <a:endParaRPr lang="pl-PL" sz="3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428596" y="4345552"/>
            <a:ext cx="7037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Arial Narrow" pitchFamily="34" charset="0"/>
              </a:rPr>
              <a:t>Jaką objętość zajmie powstały gaz skoro gęstość CO</a:t>
            </a:r>
            <a:r>
              <a:rPr lang="pl-PL" b="1" baseline="-25000" dirty="0" smtClean="0">
                <a:latin typeface="Arial Narrow" pitchFamily="34" charset="0"/>
              </a:rPr>
              <a:t>2 </a:t>
            </a:r>
            <a:r>
              <a:rPr lang="pl-PL" b="1" dirty="0" smtClean="0">
                <a:latin typeface="Arial Narrow" pitchFamily="34" charset="0"/>
              </a:rPr>
              <a:t>wynosi 1,96 g/dm</a:t>
            </a:r>
            <a:r>
              <a:rPr lang="pl-PL" b="1" baseline="30000" dirty="0" smtClean="0">
                <a:latin typeface="Arial Narrow" pitchFamily="34" charset="0"/>
              </a:rPr>
              <a:t>3</a:t>
            </a:r>
            <a:r>
              <a:rPr lang="pl-PL" b="1" baseline="-25000" dirty="0" smtClean="0">
                <a:latin typeface="Arial Narrow" pitchFamily="34" charset="0"/>
              </a:rPr>
              <a:t> </a:t>
            </a:r>
            <a:r>
              <a:rPr lang="pl-PL" b="1" dirty="0" smtClean="0">
                <a:latin typeface="Arial Narrow" pitchFamily="34" charset="0"/>
              </a:rPr>
              <a:t>? </a:t>
            </a:r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1142976" y="4786322"/>
            <a:ext cx="2403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000099"/>
                </a:solidFill>
                <a:latin typeface="Arial Narrow" pitchFamily="34" charset="0"/>
              </a:rPr>
              <a:t>1,96 g →1 dm</a:t>
            </a:r>
            <a:r>
              <a:rPr lang="pl-PL" sz="3000" b="1" baseline="30000" dirty="0" smtClean="0">
                <a:solidFill>
                  <a:srgbClr val="000099"/>
                </a:solidFill>
                <a:latin typeface="Arial Narrow" pitchFamily="34" charset="0"/>
              </a:rPr>
              <a:t>3</a:t>
            </a:r>
          </a:p>
          <a:p>
            <a:r>
              <a:rPr lang="pl-PL" sz="3000" b="1" dirty="0" smtClean="0">
                <a:solidFill>
                  <a:srgbClr val="000099"/>
                </a:solidFill>
                <a:latin typeface="Arial Narrow" pitchFamily="34" charset="0"/>
              </a:rPr>
              <a:t>3100 g → V</a:t>
            </a:r>
            <a:endParaRPr lang="pl-PL" sz="3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4429124" y="5089580"/>
            <a:ext cx="43492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000" b="1" dirty="0" smtClean="0">
                <a:solidFill>
                  <a:srgbClr val="000099"/>
                </a:solidFill>
                <a:latin typeface="Arial Narrow" pitchFamily="34" charset="0"/>
              </a:rPr>
              <a:t>V = 3100 /:1,96 = 1581,6 dm</a:t>
            </a:r>
            <a:r>
              <a:rPr lang="pl-PL" sz="3000" b="1" baseline="30000" dirty="0" smtClean="0">
                <a:solidFill>
                  <a:srgbClr val="000099"/>
                </a:solidFill>
                <a:latin typeface="Arial Narrow" pitchFamily="34" charset="0"/>
              </a:rPr>
              <a:t>3</a:t>
            </a:r>
            <a:endParaRPr lang="pl-PL" sz="30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6" grpId="0"/>
      <p:bldP spid="17" grpId="0"/>
      <p:bldP spid="17" grpId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00166" y="171370"/>
            <a:ext cx="6742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Ile g </a:t>
            </a:r>
            <a:r>
              <a:rPr lang="pl-PL" sz="2000" b="1" u="sng" dirty="0" smtClean="0">
                <a:latin typeface="Arial Narrow" pitchFamily="34" charset="0"/>
                <a:ea typeface="Calibri" pitchFamily="34" charset="0"/>
                <a:cs typeface="Arial" pitchFamily="34" charset="0"/>
              </a:rPr>
              <a:t>bromu</a:t>
            </a:r>
            <a:r>
              <a:rPr kumimoji="0" lang="pl-PL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potrzeba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do otrzymania </a:t>
            </a:r>
            <a:r>
              <a:rPr kumimoji="0" lang="pl-PL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dibromoetanu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z 11,2 g </a:t>
            </a:r>
            <a:r>
              <a:rPr kumimoji="0" lang="pl-PL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etenu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 ?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362322" y="714356"/>
            <a:ext cx="54569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Br</a:t>
            </a:r>
            <a:r>
              <a:rPr lang="pl-PL" sz="4000" b="1" baseline="-25000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</a:t>
            </a:r>
            <a:r>
              <a:rPr lang="pl-PL" sz="4000" b="1" baseline="-2500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pl-PL" sz="40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→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</a:t>
            </a:r>
            <a:r>
              <a:rPr lang="pl-PL" sz="4000" b="1" baseline="-25000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pl-PL" sz="40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Br</a:t>
            </a:r>
            <a:r>
              <a:rPr lang="pl-PL" sz="4000" b="1" baseline="-25000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endParaRPr lang="pl-PL" sz="4000" b="1" cap="none" spc="0" baseline="-25000" dirty="0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928662" y="1500174"/>
            <a:ext cx="121444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X g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857488" y="1500174"/>
            <a:ext cx="121444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11,2 g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928662" y="2143116"/>
            <a:ext cx="121444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160 u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857488" y="2119962"/>
            <a:ext cx="121444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28 u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000100" y="3477284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X = 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645525" y="3286124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 smtClean="0">
                <a:latin typeface="Arial Narrow" pitchFamily="34" charset="0"/>
              </a:rPr>
              <a:t>160 </a:t>
            </a:r>
            <a:r>
              <a:rPr lang="pl-PL" sz="2800" b="1" u="sng" dirty="0" smtClean="0">
                <a:latin typeface="Calibri"/>
              </a:rPr>
              <a:t>• 11,2</a:t>
            </a:r>
            <a:r>
              <a:rPr lang="pl-PL" sz="2800" b="1" u="sng" dirty="0" smtClean="0">
                <a:latin typeface="Arial Narrow" pitchFamily="34" charset="0"/>
              </a:rPr>
              <a:t> </a:t>
            </a:r>
            <a:endParaRPr lang="pl-PL" sz="2800" b="1" u="sng" dirty="0">
              <a:latin typeface="Arial Narrow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931277" y="3714752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28 </a:t>
            </a:r>
            <a:endParaRPr lang="pl-PL" sz="2800" b="1" dirty="0">
              <a:latin typeface="Arial Narrow" pitchFamily="34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 rot="16200000" flipH="1">
            <a:off x="1752682" y="3393281"/>
            <a:ext cx="357190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rot="16200000" flipH="1">
            <a:off x="2038434" y="3821909"/>
            <a:ext cx="357190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2359905" y="3929066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7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788401" y="2928934"/>
            <a:ext cx="51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40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2285984" y="5143512"/>
            <a:ext cx="4183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Odp.  Potrzeba 64 g bromu.</a:t>
            </a:r>
            <a:endParaRPr lang="pl-PL" sz="2800" b="1" dirty="0">
              <a:solidFill>
                <a:srgbClr val="FF000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212591" y="2834342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X = 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6858016" y="2643182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u="sng" dirty="0" smtClean="0">
                <a:latin typeface="Arial Narrow" pitchFamily="34" charset="0"/>
              </a:rPr>
              <a:t>4 </a:t>
            </a:r>
            <a:r>
              <a:rPr lang="pl-PL" sz="2800" b="1" u="sng" dirty="0" smtClean="0">
                <a:latin typeface="Calibri"/>
              </a:rPr>
              <a:t>• 112</a:t>
            </a:r>
            <a:r>
              <a:rPr lang="pl-PL" sz="2800" b="1" u="sng" dirty="0" smtClean="0">
                <a:latin typeface="Arial Narrow" pitchFamily="34" charset="0"/>
              </a:rPr>
              <a:t> </a:t>
            </a:r>
            <a:endParaRPr lang="pl-PL" sz="2800" b="1" u="sng" dirty="0">
              <a:latin typeface="Arial Narrow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7285346" y="3071810"/>
            <a:ext cx="429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7 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6286512" y="364331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X = 64 g </a:t>
            </a:r>
            <a:endParaRPr lang="pl-PL" sz="2800" b="1" dirty="0">
              <a:latin typeface="Arial Narrow" pitchFamily="34" charset="0"/>
            </a:endParaRPr>
          </a:p>
        </p:txBody>
      </p:sp>
      <p:cxnSp>
        <p:nvCxnSpPr>
          <p:cNvPr id="31" name="Łącznik prosty 30"/>
          <p:cNvCxnSpPr/>
          <p:nvPr/>
        </p:nvCxnSpPr>
        <p:spPr>
          <a:xfrm>
            <a:off x="7429520" y="2714620"/>
            <a:ext cx="642942" cy="357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 rot="16200000" flipH="1">
            <a:off x="7250925" y="3178967"/>
            <a:ext cx="357190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/>
          <p:cNvSpPr txBox="1"/>
          <p:nvPr/>
        </p:nvSpPr>
        <p:spPr>
          <a:xfrm>
            <a:off x="7500958" y="3214686"/>
            <a:ext cx="34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1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35" name="pole tekstowe 34"/>
          <p:cNvSpPr txBox="1"/>
          <p:nvPr/>
        </p:nvSpPr>
        <p:spPr>
          <a:xfrm>
            <a:off x="7500958" y="2285992"/>
            <a:ext cx="511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latin typeface="Arial Narrow" pitchFamily="34" charset="0"/>
              </a:rPr>
              <a:t>16</a:t>
            </a:r>
            <a:endParaRPr lang="pl-PL" sz="28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8" grpId="0"/>
      <p:bldP spid="19" grpId="0"/>
      <p:bldP spid="21" grpId="0"/>
      <p:bldP spid="23" grpId="0"/>
      <p:bldP spid="24" grpId="0"/>
      <p:bldP spid="25" grpId="0"/>
      <p:bldP spid="30" grpId="0"/>
      <p:bldP spid="34" grpId="0"/>
      <p:bldP spid="3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4282" y="171370"/>
            <a:ext cx="83022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u="sng" dirty="0" smtClean="0">
                <a:latin typeface="Arial Narrow" pitchFamily="34" charset="0"/>
                <a:cs typeface="Arial" pitchFamily="34" charset="0"/>
              </a:rPr>
              <a:t>Ile g powstanie i jaką objętość </a:t>
            </a:r>
            <a:r>
              <a:rPr lang="pl-PL" sz="2000" b="1" dirty="0" smtClean="0">
                <a:latin typeface="Arial Narrow" pitchFamily="34" charset="0"/>
                <a:cs typeface="Arial" pitchFamily="34" charset="0"/>
              </a:rPr>
              <a:t>w warunkach normalnych zajmie dwutlenek węgla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 smtClean="0">
                <a:latin typeface="Arial Narrow" pitchFamily="34" charset="0"/>
                <a:cs typeface="Arial" pitchFamily="34" charset="0"/>
              </a:rPr>
              <a:t>powstały podczas całkowitego spalenia  7 g  </a:t>
            </a:r>
            <a:r>
              <a:rPr lang="pl-PL" sz="2000" b="1" dirty="0" err="1" smtClean="0">
                <a:latin typeface="Arial Narrow" pitchFamily="34" charset="0"/>
                <a:cs typeface="Arial" pitchFamily="34" charset="0"/>
              </a:rPr>
              <a:t>etenu</a:t>
            </a:r>
            <a:r>
              <a:rPr lang="pl-PL" sz="2000" b="1" dirty="0" smtClean="0">
                <a:latin typeface="Arial Narrow" pitchFamily="34" charset="0"/>
                <a:cs typeface="Arial" pitchFamily="34" charset="0"/>
              </a:rPr>
              <a:t> ?</a:t>
            </a:r>
            <a:endParaRPr kumimoji="0" lang="pl-PL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1472" y="1792420"/>
            <a:ext cx="63267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40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pl-PL" sz="40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→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40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endParaRPr lang="pl-PL" sz="4000" b="1" cap="none" spc="0" baseline="-25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700623" y="1737359"/>
            <a:ext cx="4427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pl-PL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429256" y="1737359"/>
            <a:ext cx="4427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2</a:t>
            </a:r>
            <a:endParaRPr lang="pl-PL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85720" y="1720982"/>
            <a:ext cx="4427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3</a:t>
            </a:r>
            <a:endParaRPr lang="pl-PL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643306" y="3198026"/>
            <a:ext cx="157163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44,8 dm</a:t>
            </a:r>
            <a:r>
              <a:rPr lang="pl-PL" sz="2800" b="1" baseline="30000" dirty="0" smtClean="0">
                <a:latin typeface="Arial Narrow" pitchFamily="34" charset="0"/>
              </a:rPr>
              <a:t>3</a:t>
            </a:r>
            <a:endParaRPr lang="pl-PL" sz="2800" b="1" baseline="30000" dirty="0">
              <a:latin typeface="Arial Narrow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857356" y="3198026"/>
            <a:ext cx="157163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22,4 dm</a:t>
            </a:r>
            <a:r>
              <a:rPr lang="pl-PL" sz="2800" b="1" baseline="30000" dirty="0" smtClean="0">
                <a:latin typeface="Arial Narrow" pitchFamily="34" charset="0"/>
              </a:rPr>
              <a:t>3</a:t>
            </a:r>
            <a:endParaRPr lang="pl-PL" sz="2800" b="1" baseline="30000" dirty="0">
              <a:latin typeface="Arial Narrow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857356" y="4555348"/>
            <a:ext cx="1571636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7 g</a:t>
            </a:r>
            <a:endParaRPr lang="pl-PL" sz="2800" b="1" baseline="30000" dirty="0"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857356" y="3840968"/>
            <a:ext cx="157163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28 g</a:t>
            </a:r>
            <a:endParaRPr lang="pl-PL" sz="2800" b="1" baseline="30000" dirty="0">
              <a:latin typeface="Arial Narrow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643306" y="3840968"/>
            <a:ext cx="157163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88 g</a:t>
            </a:r>
            <a:endParaRPr lang="pl-PL" sz="2800" b="1" baseline="30000" dirty="0">
              <a:latin typeface="Arial Narrow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643306" y="4555348"/>
            <a:ext cx="1571636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X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857356" y="2555084"/>
            <a:ext cx="157163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1 mol</a:t>
            </a:r>
            <a:endParaRPr lang="pl-PL" sz="2800" b="1" baseline="30000" dirty="0">
              <a:latin typeface="Arial Narrow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643306" y="2548590"/>
            <a:ext cx="157163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2 mole</a:t>
            </a:r>
            <a:endParaRPr lang="pl-PL" sz="2800" b="1" baseline="30000" dirty="0">
              <a:latin typeface="Arial Narrow" pitchFamily="34" charset="0"/>
            </a:endParaRPr>
          </a:p>
        </p:txBody>
      </p:sp>
      <p:sp>
        <p:nvSpPr>
          <p:cNvPr id="18" name="Dowolny kształt 17"/>
          <p:cNvSpPr/>
          <p:nvPr/>
        </p:nvSpPr>
        <p:spPr>
          <a:xfrm flipH="1">
            <a:off x="1357290" y="2786058"/>
            <a:ext cx="628918" cy="697605"/>
          </a:xfrm>
          <a:custGeom>
            <a:avLst/>
            <a:gdLst>
              <a:gd name="connsiteX0" fmla="*/ 115910 w 628918"/>
              <a:gd name="connsiteY0" fmla="*/ 27903 h 697605"/>
              <a:gd name="connsiteX1" fmla="*/ 450760 w 628918"/>
              <a:gd name="connsiteY1" fmla="*/ 92298 h 697605"/>
              <a:gd name="connsiteX2" fmla="*/ 553791 w 628918"/>
              <a:gd name="connsiteY2" fmla="*/ 581695 h 697605"/>
              <a:gd name="connsiteX3" fmla="*/ 0 w 628918"/>
              <a:gd name="connsiteY3" fmla="*/ 697605 h 697605"/>
              <a:gd name="connsiteX4" fmla="*/ 0 w 628918"/>
              <a:gd name="connsiteY4" fmla="*/ 697605 h 69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918" h="697605">
                <a:moveTo>
                  <a:pt x="115910" y="27903"/>
                </a:moveTo>
                <a:cubicBezTo>
                  <a:pt x="246845" y="13951"/>
                  <a:pt x="377780" y="0"/>
                  <a:pt x="450760" y="92298"/>
                </a:cubicBezTo>
                <a:cubicBezTo>
                  <a:pt x="523740" y="184596"/>
                  <a:pt x="628918" y="480810"/>
                  <a:pt x="553791" y="581695"/>
                </a:cubicBezTo>
                <a:cubicBezTo>
                  <a:pt x="478664" y="682580"/>
                  <a:pt x="0" y="697605"/>
                  <a:pt x="0" y="697605"/>
                </a:cubicBezTo>
                <a:lnTo>
                  <a:pt x="0" y="697605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Dowolny kształt 18"/>
          <p:cNvSpPr/>
          <p:nvPr/>
        </p:nvSpPr>
        <p:spPr>
          <a:xfrm>
            <a:off x="4973201" y="2723872"/>
            <a:ext cx="1098997" cy="1416677"/>
          </a:xfrm>
          <a:custGeom>
            <a:avLst/>
            <a:gdLst>
              <a:gd name="connsiteX0" fmla="*/ 193183 w 1098997"/>
              <a:gd name="connsiteY0" fmla="*/ 88006 h 1416677"/>
              <a:gd name="connsiteX1" fmla="*/ 811369 w 1098997"/>
              <a:gd name="connsiteY1" fmla="*/ 75127 h 1416677"/>
              <a:gd name="connsiteX2" fmla="*/ 1094704 w 1098997"/>
              <a:gd name="connsiteY2" fmla="*/ 538767 h 1416677"/>
              <a:gd name="connsiteX3" fmla="*/ 837126 w 1098997"/>
              <a:gd name="connsiteY3" fmla="*/ 1041043 h 1416677"/>
              <a:gd name="connsiteX4" fmla="*/ 180304 w 1098997"/>
              <a:gd name="connsiteY4" fmla="*/ 1363015 h 1416677"/>
              <a:gd name="connsiteX5" fmla="*/ 0 w 1098997"/>
              <a:gd name="connsiteY5" fmla="*/ 1363015 h 1416677"/>
              <a:gd name="connsiteX6" fmla="*/ 0 w 1098997"/>
              <a:gd name="connsiteY6" fmla="*/ 1363015 h 1416677"/>
              <a:gd name="connsiteX7" fmla="*/ 0 w 1098997"/>
              <a:gd name="connsiteY7" fmla="*/ 1363015 h 141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8997" h="1416677">
                <a:moveTo>
                  <a:pt x="193183" y="88006"/>
                </a:moveTo>
                <a:cubicBezTo>
                  <a:pt x="427149" y="44003"/>
                  <a:pt x="661116" y="0"/>
                  <a:pt x="811369" y="75127"/>
                </a:cubicBezTo>
                <a:cubicBezTo>
                  <a:pt x="961623" y="150254"/>
                  <a:pt x="1090411" y="377781"/>
                  <a:pt x="1094704" y="538767"/>
                </a:cubicBezTo>
                <a:cubicBezTo>
                  <a:pt x="1098997" y="699753"/>
                  <a:pt x="989526" y="903668"/>
                  <a:pt x="837126" y="1041043"/>
                </a:cubicBezTo>
                <a:cubicBezTo>
                  <a:pt x="684726" y="1178418"/>
                  <a:pt x="319825" y="1309353"/>
                  <a:pt x="180304" y="1363015"/>
                </a:cubicBezTo>
                <a:cubicBezTo>
                  <a:pt x="40783" y="1416677"/>
                  <a:pt x="0" y="1363015"/>
                  <a:pt x="0" y="1363015"/>
                </a:cubicBezTo>
                <a:lnTo>
                  <a:pt x="0" y="1363015"/>
                </a:lnTo>
                <a:lnTo>
                  <a:pt x="0" y="1363015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1571604" y="1435230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3399"/>
                </a:solidFill>
                <a:latin typeface="Arial Narrow" pitchFamily="34" charset="0"/>
              </a:rPr>
              <a:t>2•12  +  4•1 = 28</a:t>
            </a:r>
            <a:endParaRPr lang="pl-PL" sz="2000" b="1" dirty="0">
              <a:solidFill>
                <a:srgbClr val="003399"/>
              </a:solidFill>
              <a:latin typeface="Arial Narrow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3357554" y="1071546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2(</a:t>
            </a:r>
            <a:r>
              <a:rPr lang="pl-PL" sz="2000" b="1" dirty="0" smtClean="0">
                <a:solidFill>
                  <a:srgbClr val="003399"/>
                </a:solidFill>
                <a:latin typeface="Arial Narrow" pitchFamily="34" charset="0"/>
              </a:rPr>
              <a:t>12•1  +  2•16</a:t>
            </a:r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)</a:t>
            </a:r>
            <a:r>
              <a:rPr lang="pl-PL" sz="2000" b="1" dirty="0" smtClean="0">
                <a:solidFill>
                  <a:srgbClr val="003399"/>
                </a:solidFill>
                <a:latin typeface="Arial Narrow" pitchFamily="34" charset="0"/>
              </a:rPr>
              <a:t> </a:t>
            </a:r>
          </a:p>
          <a:p>
            <a:pPr marL="457200" indent="-457200" algn="ctr"/>
            <a:r>
              <a:rPr lang="pl-PL" sz="2000" b="1" dirty="0" smtClean="0">
                <a:solidFill>
                  <a:srgbClr val="003399"/>
                </a:solidFill>
                <a:latin typeface="Arial Narrow" pitchFamily="34" charset="0"/>
              </a:rPr>
              <a:t>= </a:t>
            </a:r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pl-PL" sz="2000" b="1" dirty="0" smtClean="0">
                <a:solidFill>
                  <a:srgbClr val="003399"/>
                </a:solidFill>
                <a:latin typeface="Arial Narrow" pitchFamily="34" charset="0"/>
              </a:rPr>
              <a:t> • 44 = 88</a:t>
            </a:r>
            <a:endParaRPr lang="pl-PL" sz="2000" b="1" dirty="0">
              <a:solidFill>
                <a:srgbClr val="003399"/>
              </a:solidFill>
              <a:latin typeface="Arial Narrow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1714480" y="3714752"/>
            <a:ext cx="3643338" cy="1428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6215074" y="3786190"/>
            <a:ext cx="2066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3399"/>
                </a:solidFill>
                <a:latin typeface="Arial Narrow" pitchFamily="34" charset="0"/>
              </a:rPr>
              <a:t>X = 7•88 / : 28</a:t>
            </a:r>
          </a:p>
          <a:p>
            <a:r>
              <a:rPr lang="pl-PL" sz="2000" b="1" dirty="0" smtClean="0">
                <a:solidFill>
                  <a:srgbClr val="003399"/>
                </a:solidFill>
                <a:latin typeface="Arial Narrow" pitchFamily="34" charset="0"/>
              </a:rPr>
              <a:t>X = 1•88 / : 4 = 22 g</a:t>
            </a:r>
            <a:endParaRPr lang="pl-PL" sz="2000" b="1" dirty="0">
              <a:solidFill>
                <a:srgbClr val="003399"/>
              </a:solidFill>
              <a:latin typeface="Arial Narrow" pitchFamily="34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3643306" y="4572008"/>
            <a:ext cx="1571636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X= 22 g</a:t>
            </a:r>
            <a:endParaRPr lang="pl-PL" sz="2800" b="1" dirty="0">
              <a:latin typeface="Arial Narrow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857356" y="5357826"/>
            <a:ext cx="157163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28 g</a:t>
            </a:r>
            <a:endParaRPr lang="pl-PL" sz="2800" b="1" baseline="30000" dirty="0">
              <a:latin typeface="Arial Narrow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3643306" y="5357826"/>
            <a:ext cx="157163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44,8 dm</a:t>
            </a:r>
            <a:r>
              <a:rPr lang="pl-PL" sz="2800" b="1" baseline="30000" dirty="0" smtClean="0">
                <a:latin typeface="Arial Narrow" pitchFamily="34" charset="0"/>
              </a:rPr>
              <a:t>3</a:t>
            </a:r>
            <a:endParaRPr lang="pl-PL" sz="2800" b="1" baseline="30000" dirty="0">
              <a:latin typeface="Arial Narrow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1857356" y="6000768"/>
            <a:ext cx="1571636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7 g</a:t>
            </a:r>
            <a:endParaRPr lang="pl-PL" sz="2800" b="1" baseline="30000" dirty="0">
              <a:latin typeface="Arial Narrow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3643306" y="6000768"/>
            <a:ext cx="1571636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V</a:t>
            </a:r>
            <a:endParaRPr lang="pl-PL" sz="2800" b="1" baseline="30000" dirty="0">
              <a:latin typeface="Arial Narrow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929322" y="5643578"/>
            <a:ext cx="2670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3399"/>
                </a:solidFill>
                <a:latin typeface="Arial Narrow" pitchFamily="34" charset="0"/>
              </a:rPr>
              <a:t>V = 7•44,8 / : 28</a:t>
            </a:r>
          </a:p>
          <a:p>
            <a:r>
              <a:rPr lang="pl-PL" sz="2000" b="1" dirty="0" smtClean="0">
                <a:solidFill>
                  <a:srgbClr val="003399"/>
                </a:solidFill>
                <a:latin typeface="Arial Narrow" pitchFamily="34" charset="0"/>
              </a:rPr>
              <a:t>V = 1•44,8 / : 4 = 11,2 dm</a:t>
            </a:r>
            <a:r>
              <a:rPr lang="pl-PL" sz="2000" b="1" baseline="30000" dirty="0" smtClean="0">
                <a:solidFill>
                  <a:srgbClr val="003399"/>
                </a:solidFill>
                <a:latin typeface="Arial Narrow" pitchFamily="34" charset="0"/>
              </a:rPr>
              <a:t>3</a:t>
            </a:r>
            <a:endParaRPr lang="pl-PL" sz="2000" b="1" baseline="30000" dirty="0">
              <a:solidFill>
                <a:srgbClr val="003399"/>
              </a:solidFill>
              <a:latin typeface="Arial Narrow" pitchFamily="34" charset="0"/>
            </a:endParaRPr>
          </a:p>
        </p:txBody>
      </p:sp>
      <p:sp>
        <p:nvSpPr>
          <p:cNvPr id="30" name="Dowolny kształt 29"/>
          <p:cNvSpPr/>
          <p:nvPr/>
        </p:nvSpPr>
        <p:spPr>
          <a:xfrm>
            <a:off x="1637764" y="3144592"/>
            <a:ext cx="3715554" cy="1328670"/>
          </a:xfrm>
          <a:custGeom>
            <a:avLst/>
            <a:gdLst>
              <a:gd name="connsiteX0" fmla="*/ 203915 w 3715554"/>
              <a:gd name="connsiteY0" fmla="*/ 667554 h 1328670"/>
              <a:gd name="connsiteX1" fmla="*/ 216794 w 3715554"/>
              <a:gd name="connsiteY1" fmla="*/ 1221346 h 1328670"/>
              <a:gd name="connsiteX2" fmla="*/ 1504681 w 3715554"/>
              <a:gd name="connsiteY2" fmla="*/ 1156952 h 1328670"/>
              <a:gd name="connsiteX3" fmla="*/ 1891047 w 3715554"/>
              <a:gd name="connsiteY3" fmla="*/ 191036 h 1328670"/>
              <a:gd name="connsiteX4" fmla="*/ 3178935 w 3715554"/>
              <a:gd name="connsiteY4" fmla="*/ 36490 h 1328670"/>
              <a:gd name="connsiteX5" fmla="*/ 3526664 w 3715554"/>
              <a:gd name="connsiteY5" fmla="*/ 409977 h 1328670"/>
              <a:gd name="connsiteX6" fmla="*/ 2045594 w 3715554"/>
              <a:gd name="connsiteY6" fmla="*/ 641797 h 1328670"/>
              <a:gd name="connsiteX7" fmla="*/ 487250 w 3715554"/>
              <a:gd name="connsiteY7" fmla="*/ 577402 h 1328670"/>
              <a:gd name="connsiteX8" fmla="*/ 203915 w 3715554"/>
              <a:gd name="connsiteY8" fmla="*/ 667554 h 132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554" h="1328670">
                <a:moveTo>
                  <a:pt x="203915" y="667554"/>
                </a:moveTo>
                <a:cubicBezTo>
                  <a:pt x="158839" y="774878"/>
                  <a:pt x="0" y="1139780"/>
                  <a:pt x="216794" y="1221346"/>
                </a:cubicBezTo>
                <a:cubicBezTo>
                  <a:pt x="433588" y="1302912"/>
                  <a:pt x="1225639" y="1328670"/>
                  <a:pt x="1504681" y="1156952"/>
                </a:cubicBezTo>
                <a:cubicBezTo>
                  <a:pt x="1783723" y="985234"/>
                  <a:pt x="1612005" y="377780"/>
                  <a:pt x="1891047" y="191036"/>
                </a:cubicBezTo>
                <a:cubicBezTo>
                  <a:pt x="2170089" y="4292"/>
                  <a:pt x="2906332" y="0"/>
                  <a:pt x="3178935" y="36490"/>
                </a:cubicBezTo>
                <a:cubicBezTo>
                  <a:pt x="3451538" y="72980"/>
                  <a:pt x="3715554" y="309093"/>
                  <a:pt x="3526664" y="409977"/>
                </a:cubicBezTo>
                <a:cubicBezTo>
                  <a:pt x="3337774" y="510861"/>
                  <a:pt x="2552163" y="613893"/>
                  <a:pt x="2045594" y="641797"/>
                </a:cubicBezTo>
                <a:cubicBezTo>
                  <a:pt x="1539025" y="669701"/>
                  <a:pt x="796343" y="570963"/>
                  <a:pt x="487250" y="577402"/>
                </a:cubicBezTo>
                <a:cubicBezTo>
                  <a:pt x="178157" y="583841"/>
                  <a:pt x="248991" y="560230"/>
                  <a:pt x="203915" y="66755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ole tekstowe 30"/>
          <p:cNvSpPr txBox="1"/>
          <p:nvPr/>
        </p:nvSpPr>
        <p:spPr>
          <a:xfrm>
            <a:off x="3643306" y="6000768"/>
            <a:ext cx="1857388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 Narrow" pitchFamily="34" charset="0"/>
              </a:rPr>
              <a:t>V=11,2 dm</a:t>
            </a:r>
            <a:r>
              <a:rPr lang="pl-PL" sz="2800" b="1" baseline="30000" dirty="0" smtClean="0">
                <a:latin typeface="Arial Narrow" pitchFamily="34" charset="0"/>
              </a:rPr>
              <a:t>3</a:t>
            </a:r>
            <a:endParaRPr lang="pl-PL" sz="2800" b="1" baseline="30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ggraf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214830" y="500286"/>
            <a:ext cx="2848469" cy="2133602"/>
          </a:xfrm>
          <a:prstGeom prst="rect">
            <a:avLst/>
          </a:prstGeom>
        </p:spPr>
      </p:pic>
      <p:pic>
        <p:nvPicPr>
          <p:cNvPr id="12" name="Obraz 11" descr="olowe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715140" y="2500306"/>
            <a:ext cx="2143125" cy="2143125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42844" y="71414"/>
            <a:ext cx="5984331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600" b="1" cap="none" spc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Jak powiązane są atomy węgla </a:t>
            </a:r>
          </a:p>
          <a:p>
            <a:pPr algn="ctr"/>
            <a:r>
              <a:rPr lang="pl-PL" sz="2600" b="1" cap="none" spc="0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w odmianach alotropowych tego pierwiastka</a:t>
            </a:r>
            <a:endParaRPr lang="pl-PL" sz="2600" b="1" cap="none" spc="0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3" name="Obraz 2" descr="diament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" y="928670"/>
            <a:ext cx="3227886" cy="2171703"/>
          </a:xfrm>
          <a:prstGeom prst="rect">
            <a:avLst/>
          </a:prstGeom>
        </p:spPr>
      </p:pic>
      <p:pic>
        <p:nvPicPr>
          <p:cNvPr id="7" name="Obraz 6" descr="fuller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143380"/>
            <a:ext cx="2943230" cy="270425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7072330" y="5214950"/>
            <a:ext cx="13460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fulleren</a:t>
            </a:r>
            <a:endParaRPr lang="pl-PL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857488" y="2643182"/>
            <a:ext cx="543739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pl-PL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pl-PL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pl-PL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</a:p>
          <a:p>
            <a:pPr algn="ctr"/>
            <a:r>
              <a:rPr lang="pl-PL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pl-PL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pl-PL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endParaRPr lang="pl-PL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357686" y="1071546"/>
            <a:ext cx="18742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Handwriting" pitchFamily="66" charset="0"/>
              </a:rPr>
              <a:t>grafit</a:t>
            </a:r>
            <a:endParaRPr lang="pl-PL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Handwriting" pitchFamily="66" charset="0"/>
            </a:endParaRPr>
          </a:p>
        </p:txBody>
      </p:sp>
      <p:pic>
        <p:nvPicPr>
          <p:cNvPr id="15" name="Picture 12" descr="C:\Documents and Settings\Małgorzata\Moje dokumenty\Moje obrazy\diament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143248"/>
            <a:ext cx="2378075" cy="2332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66079" y="171370"/>
            <a:ext cx="22060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u="sng" dirty="0" smtClean="0">
                <a:latin typeface="Arial Narrow" pitchFamily="34" charset="0"/>
                <a:cs typeface="Arial" pitchFamily="34" charset="0"/>
              </a:rPr>
              <a:t>Rozwiąż  </a:t>
            </a:r>
            <a:r>
              <a:rPr lang="pl-PL" sz="2000" b="1" u="sng" dirty="0" err="1" smtClean="0">
                <a:latin typeface="Arial Narrow" pitchFamily="34" charset="0"/>
                <a:cs typeface="Arial" pitchFamily="34" charset="0"/>
              </a:rPr>
              <a:t>chemograf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2844" y="857232"/>
            <a:ext cx="1071570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propen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1285852" y="928670"/>
            <a:ext cx="428628" cy="28575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785918" y="857232"/>
            <a:ext cx="2143140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 smtClean="0">
                <a:latin typeface="Arial Narrow" pitchFamily="34" charset="0"/>
              </a:rPr>
              <a:t>dichloro</a:t>
            </a:r>
            <a:r>
              <a:rPr lang="pl-PL" sz="2000" b="1" dirty="0" smtClean="0">
                <a:latin typeface="Arial Narrow" pitchFamily="34" charset="0"/>
              </a:rPr>
              <a:t> propan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500562" y="857232"/>
            <a:ext cx="1857388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propen 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8" name="Strzałka w prawo 7"/>
          <p:cNvSpPr/>
          <p:nvPr/>
        </p:nvSpPr>
        <p:spPr>
          <a:xfrm>
            <a:off x="4000496" y="928670"/>
            <a:ext cx="428628" cy="28575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6429388" y="928670"/>
            <a:ext cx="428628" cy="28575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6929454" y="857232"/>
            <a:ext cx="1857388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chloro propan 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285852" y="50004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000496" y="57148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429388" y="57148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7158" y="1857364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1.  Reakcja addycji chloru.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42910" y="3571876"/>
            <a:ext cx="4907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2.  Reakcja eliminacji chloru przy użyciu cynku.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85786" y="5172030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3.  Reakcja addycji chlorowodoru.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14348" y="2500306"/>
            <a:ext cx="53126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pl-PL" sz="4000" b="1" baseline="-2500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pl-PL" sz="40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→ 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pl-PL" sz="40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pl-PL" sz="4000" b="1" baseline="-2500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pl-PL" sz="4000" b="1" cap="none" spc="0" baseline="-25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42910" y="4214818"/>
            <a:ext cx="68403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pl-PL" sz="40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pl-PL" sz="4000" b="1" baseline="-2500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Zn</a:t>
            </a:r>
            <a:r>
              <a:rPr lang="pl-PL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→ </a:t>
            </a:r>
            <a:r>
              <a:rPr lang="pl-PL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Zn</a:t>
            </a:r>
            <a:r>
              <a:rPr lang="pl-PL" sz="4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Cl</a:t>
            </a:r>
            <a:r>
              <a:rPr lang="pl-PL" sz="4000" b="1" baseline="-2500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pl-PL" sz="4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l-PL" sz="4000" b="1" cap="none" spc="0" baseline="-2500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42465" y="5864386"/>
            <a:ext cx="4943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pl-PL" sz="4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err="1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dirty="0" err="1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pl-PL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→  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pl-PL" sz="4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pl-PL" sz="4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l-PL" sz="4000" b="1" cap="none" spc="0" baseline="-2500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66079" y="171370"/>
            <a:ext cx="22060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u="sng" dirty="0" smtClean="0">
                <a:latin typeface="Arial Narrow" pitchFamily="34" charset="0"/>
                <a:cs typeface="Arial" pitchFamily="34" charset="0"/>
              </a:rPr>
              <a:t>Rozwiąż  </a:t>
            </a:r>
            <a:r>
              <a:rPr lang="pl-PL" sz="2000" b="1" u="sng" dirty="0" err="1" smtClean="0">
                <a:latin typeface="Arial Narrow" pitchFamily="34" charset="0"/>
                <a:cs typeface="Arial" pitchFamily="34" charset="0"/>
              </a:rPr>
              <a:t>chemograf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2844" y="857232"/>
            <a:ext cx="1071570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propen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1285852" y="928670"/>
            <a:ext cx="428628" cy="28575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785918" y="857232"/>
            <a:ext cx="2143140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propan – 2 – </a:t>
            </a:r>
            <a:r>
              <a:rPr lang="pl-PL" sz="2000" b="1" dirty="0" err="1" smtClean="0">
                <a:latin typeface="Arial Narrow" pitchFamily="34" charset="0"/>
              </a:rPr>
              <a:t>ol</a:t>
            </a:r>
            <a:r>
              <a:rPr lang="pl-PL" sz="2000" b="1" dirty="0" smtClean="0">
                <a:latin typeface="Arial Narrow" pitchFamily="34" charset="0"/>
              </a:rPr>
              <a:t> 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500562" y="857232"/>
            <a:ext cx="1857388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propen 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8" name="Strzałka w prawo 7"/>
          <p:cNvSpPr/>
          <p:nvPr/>
        </p:nvSpPr>
        <p:spPr>
          <a:xfrm>
            <a:off x="4000496" y="928670"/>
            <a:ext cx="428628" cy="28575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6429388" y="928670"/>
            <a:ext cx="428628" cy="28575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6929454" y="857232"/>
            <a:ext cx="1857388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 smtClean="0">
                <a:latin typeface="Arial Narrow" pitchFamily="34" charset="0"/>
              </a:rPr>
              <a:t>chloropropan</a:t>
            </a:r>
            <a:r>
              <a:rPr lang="pl-PL" sz="2000" b="1" dirty="0" smtClean="0">
                <a:latin typeface="Arial Narrow" pitchFamily="34" charset="0"/>
              </a:rPr>
              <a:t> 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285852" y="50004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000496" y="57148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429388" y="57148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7158" y="1857364"/>
            <a:ext cx="2687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1.  Reakcja addycji wody.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42910" y="3571876"/>
            <a:ext cx="5303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2.  Reakcja eliminacji wody w obecności boksytu.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85786" y="5243468"/>
            <a:ext cx="3565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3.  Reakcja addycji chlorowodoru.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00034" y="2506800"/>
            <a:ext cx="57864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4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pl-PL" sz="40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→ 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pl-PL" sz="40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  <a:endParaRPr lang="pl-PL" sz="4000" b="1" cap="none" spc="0" baseline="-25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42910" y="4214818"/>
            <a:ext cx="522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pl-PL" sz="40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→ 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pl-PL" sz="40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pl-PL" sz="4000" b="1" cap="none" spc="0" baseline="-2500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842465" y="5864386"/>
            <a:ext cx="4943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pl-PL" sz="4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err="1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dirty="0" err="1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pl-PL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→  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pl-PL" sz="4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pl-PL" sz="4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l-PL" sz="4000" b="1" cap="none" spc="0" baseline="-2500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500298" y="4000504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Arial Narrow" pitchFamily="34" charset="0"/>
              </a:rPr>
              <a:t>Al</a:t>
            </a:r>
            <a:r>
              <a:rPr lang="pl-PL" b="1" baseline="-25000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pl-PL" b="1" dirty="0" smtClean="0">
                <a:solidFill>
                  <a:srgbClr val="C00000"/>
                </a:solidFill>
                <a:latin typeface="Arial Narrow" pitchFamily="34" charset="0"/>
              </a:rPr>
              <a:t>O</a:t>
            </a:r>
            <a:r>
              <a:rPr lang="pl-PL" b="1" baseline="-25000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pl-PL" b="1" baseline="-250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66079" y="171370"/>
            <a:ext cx="22060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u="sng" dirty="0" smtClean="0">
                <a:latin typeface="Arial Narrow" pitchFamily="34" charset="0"/>
                <a:cs typeface="Arial" pitchFamily="34" charset="0"/>
              </a:rPr>
              <a:t>Rozwiąż  </a:t>
            </a:r>
            <a:r>
              <a:rPr lang="pl-PL" sz="2000" b="1" u="sng" dirty="0" err="1" smtClean="0">
                <a:latin typeface="Arial Narrow" pitchFamily="34" charset="0"/>
                <a:cs typeface="Arial" pitchFamily="34" charset="0"/>
              </a:rPr>
              <a:t>chemograf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2844" y="857232"/>
            <a:ext cx="1071570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propan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1285852" y="928670"/>
            <a:ext cx="428628" cy="28575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785918" y="857232"/>
            <a:ext cx="2143140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1 – chloro propan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500562" y="857232"/>
            <a:ext cx="1857388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propan – 1 – </a:t>
            </a:r>
            <a:r>
              <a:rPr lang="pl-PL" sz="2000" b="1" dirty="0" err="1" smtClean="0">
                <a:latin typeface="Arial Narrow" pitchFamily="34" charset="0"/>
              </a:rPr>
              <a:t>ol</a:t>
            </a:r>
            <a:r>
              <a:rPr lang="pl-PL" sz="2000" b="1" dirty="0" smtClean="0">
                <a:latin typeface="Arial Narrow" pitchFamily="34" charset="0"/>
              </a:rPr>
              <a:t> 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8" name="Strzałka w prawo 7"/>
          <p:cNvSpPr/>
          <p:nvPr/>
        </p:nvSpPr>
        <p:spPr>
          <a:xfrm>
            <a:off x="4000496" y="928670"/>
            <a:ext cx="428628" cy="28575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6429388" y="928670"/>
            <a:ext cx="428628" cy="28575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6929454" y="857232"/>
            <a:ext cx="1857388" cy="400110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 smtClean="0">
                <a:latin typeface="Arial Narrow" pitchFamily="34" charset="0"/>
              </a:rPr>
              <a:t>prop</a:t>
            </a:r>
            <a:r>
              <a:rPr lang="pl-PL" sz="2000" b="1" dirty="0" smtClean="0">
                <a:latin typeface="Arial Narrow" pitchFamily="34" charset="0"/>
              </a:rPr>
              <a:t> – 1 – en 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285852" y="50004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000496" y="57148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429388" y="57148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57158" y="1885882"/>
            <a:ext cx="5490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1.  Reakcja podstawienia chloru w obecności światła.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42910" y="3071810"/>
            <a:ext cx="7265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2.  Reakcja podstawienia grupy OH  w miejsce chloru przy użyciu KOH.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85786" y="4286256"/>
            <a:ext cx="6200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3.  Reakcja eliminacji wody z alkoholu w obecności boksytu.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14348" y="2285992"/>
            <a:ext cx="6692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pl-PL" sz="4000" b="1" baseline="-25000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pl-PL" sz="40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→ 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pl-PL" sz="40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pl-PL" sz="40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err="1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dirty="0" err="1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pl-PL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endParaRPr lang="pl-PL" sz="4000" b="1" cap="none" spc="0" baseline="-25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42910" y="3500438"/>
            <a:ext cx="7584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pl-PL" sz="4000" b="1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pl-PL" sz="40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pl-PL" sz="4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OH</a:t>
            </a:r>
            <a:r>
              <a:rPr lang="pl-PL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→ </a:t>
            </a:r>
            <a:r>
              <a:rPr lang="pl-PL" sz="40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pl-PL" sz="4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Cl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 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 </a:t>
            </a:r>
            <a:endParaRPr lang="pl-PL" sz="4000" b="1" cap="none" spc="0" baseline="-2500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428596" y="4786322"/>
            <a:ext cx="56845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→  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4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l-PL" sz="4000" b="1" cap="none" spc="0" baseline="-2500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Obraz 19" descr="słonko czys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214554"/>
            <a:ext cx="428628" cy="407197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2357422" y="4643446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Arial Narrow" pitchFamily="34" charset="0"/>
              </a:rPr>
              <a:t>Al</a:t>
            </a:r>
            <a:r>
              <a:rPr lang="pl-PL" b="1" baseline="-25000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pl-PL" b="1" dirty="0" smtClean="0">
                <a:solidFill>
                  <a:srgbClr val="C00000"/>
                </a:solidFill>
                <a:latin typeface="Arial Narrow" pitchFamily="34" charset="0"/>
              </a:rPr>
              <a:t>O</a:t>
            </a:r>
            <a:r>
              <a:rPr lang="pl-PL" b="1" baseline="-25000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pl-PL" b="1" baseline="-25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5" name="Strzałka zakrzywiona w górę 24"/>
          <p:cNvSpPr/>
          <p:nvPr/>
        </p:nvSpPr>
        <p:spPr>
          <a:xfrm>
            <a:off x="2714612" y="1214422"/>
            <a:ext cx="5072098" cy="714380"/>
          </a:xfrm>
          <a:prstGeom prst="curvedUpArrow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5000628" y="164305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4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785786" y="5572140"/>
            <a:ext cx="5990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4.  Reakcja eliminacji chlorowodoru w obecności KOH alk.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642910" y="6000768"/>
            <a:ext cx="52517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pl-PL" sz="4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→  C</a:t>
            </a:r>
            <a:r>
              <a:rPr lang="pl-PL" sz="4000" b="1" baseline="-250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dirty="0" smtClean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dirty="0" err="1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dirty="0" err="1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</a:t>
            </a:r>
            <a:r>
              <a:rPr lang="pl-PL" sz="40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l-PL" sz="4000" b="1" cap="none" spc="0" baseline="-2500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  <p:bldP spid="16" grpId="0"/>
      <p:bldP spid="17" grpId="0"/>
      <p:bldP spid="18" grpId="0"/>
      <p:bldP spid="19" grpId="0"/>
      <p:bldP spid="21" grpId="0"/>
      <p:bldP spid="25" grpId="0" animBg="1"/>
      <p:bldP spid="26" grpId="0"/>
      <p:bldP spid="26" grpId="1"/>
      <p:bldP spid="27" grpId="0"/>
      <p:bldP spid="2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57749" y="142852"/>
            <a:ext cx="71250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all" dirty="0" err="1" smtClean="0">
                <a:ln w="0"/>
                <a:solidFill>
                  <a:srgbClr val="009900"/>
                </a:solidFill>
                <a:effectLst>
                  <a:reflection blurRad="12700" stA="50000" endPos="50000" dist="5000" dir="5400000" sy="-100000" rotWithShape="0"/>
                </a:effectLst>
              </a:rPr>
              <a:t>fluorowcoALKANY</a:t>
            </a:r>
            <a:r>
              <a:rPr lang="pl-PL" sz="2800" b="1" cap="all" dirty="0" smtClean="0">
                <a:ln w="0"/>
                <a:solidFill>
                  <a:srgbClr val="009900"/>
                </a:solidFill>
                <a:effectLst>
                  <a:reflection blurRad="12700" stA="50000" endPos="50000" dist="5000" dir="5400000" sy="-100000" rotWithShape="0"/>
                </a:effectLst>
              </a:rPr>
              <a:t>  reagują Z  zasadą  </a:t>
            </a:r>
          </a:p>
          <a:p>
            <a:pPr algn="ctr"/>
            <a:r>
              <a:rPr lang="pl-PL" sz="2800" b="1" cap="all" dirty="0" smtClean="0">
                <a:ln w="0"/>
                <a:solidFill>
                  <a:srgbClr val="009900"/>
                </a:solidFill>
                <a:effectLst>
                  <a:reflection blurRad="12700" stA="50000" endPos="50000" dist="5000" dir="5400000" sy="-100000" rotWithShape="0"/>
                </a:effectLst>
              </a:rPr>
              <a:t>W  reakcji  podstawienia  Dając  ALKOHOL 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3428992" y="4000504"/>
            <a:ext cx="721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9900"/>
                </a:solidFill>
                <a:effectLst/>
              </a:rPr>
              <a:t>Cl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9900"/>
              </a:solidFill>
              <a:effectLst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5089236" y="4500570"/>
            <a:ext cx="982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>
                  <a:noFill/>
                </a:ln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endParaRPr lang="pl-PL" sz="5400" b="1" cap="none" spc="0" dirty="0">
              <a:ln w="1905">
                <a:noFill/>
              </a:ln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Minus 48"/>
          <p:cNvSpPr/>
          <p:nvPr/>
        </p:nvSpPr>
        <p:spPr>
          <a:xfrm rot="5400000">
            <a:off x="4929190" y="4286256"/>
            <a:ext cx="714380" cy="14287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57"/>
          <p:cNvGrpSpPr/>
          <p:nvPr/>
        </p:nvGrpSpPr>
        <p:grpSpPr>
          <a:xfrm>
            <a:off x="500034" y="2857496"/>
            <a:ext cx="3071834" cy="3066470"/>
            <a:chOff x="500034" y="2857496"/>
            <a:chExt cx="3071834" cy="3066470"/>
          </a:xfrm>
        </p:grpSpPr>
        <p:sp>
          <p:nvSpPr>
            <p:cNvPr id="3" name="Prostokąt 2"/>
            <p:cNvSpPr/>
            <p:nvPr/>
          </p:nvSpPr>
          <p:spPr>
            <a:xfrm>
              <a:off x="2500298" y="3929066"/>
              <a:ext cx="551754" cy="92333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5400" b="1" dirty="0" smtClean="0">
                  <a:ln w="10541" cmpd="sng">
                    <a:noFill/>
                    <a:prstDash val="solid"/>
                  </a:ln>
                </a:rPr>
                <a:t>C</a:t>
              </a:r>
              <a:endParaRPr lang="pl-PL" sz="5400" b="1" cap="none" spc="0" dirty="0">
                <a:ln w="10541" cmpd="sng">
                  <a:noFill/>
                  <a:prstDash val="solid"/>
                </a:ln>
                <a:effectLst/>
              </a:endParaRPr>
            </a:p>
          </p:txBody>
        </p:sp>
        <p:sp>
          <p:nvSpPr>
            <p:cNvPr id="5" name="Prostokąt 4"/>
            <p:cNvSpPr/>
            <p:nvPr/>
          </p:nvSpPr>
          <p:spPr>
            <a:xfrm>
              <a:off x="2500298" y="5000636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1500166" y="3929066"/>
              <a:ext cx="551754" cy="92333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5400" b="1" dirty="0" smtClean="0">
                  <a:ln w="10541" cmpd="sng">
                    <a:noFill/>
                    <a:prstDash val="solid"/>
                  </a:ln>
                </a:rPr>
                <a:t>C</a:t>
              </a:r>
              <a:endParaRPr lang="pl-PL" sz="5400" b="1" cap="none" spc="0" dirty="0">
                <a:ln w="10541" cmpd="sng">
                  <a:noFill/>
                  <a:prstDash val="solid"/>
                </a:ln>
                <a:effectLst/>
              </a:endParaRP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500034" y="4000504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1500166" y="2857496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1500166" y="5000636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2500298" y="2857496"/>
              <a:ext cx="6222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H</a:t>
              </a:r>
              <a:endParaRPr lang="pl-PL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50" name="Minus 49"/>
            <p:cNvSpPr/>
            <p:nvPr/>
          </p:nvSpPr>
          <p:spPr>
            <a:xfrm rot="5400000">
              <a:off x="1428728" y="3786190"/>
              <a:ext cx="714380" cy="14287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1" name="Minus 50"/>
            <p:cNvSpPr/>
            <p:nvPr/>
          </p:nvSpPr>
          <p:spPr>
            <a:xfrm rot="5400000">
              <a:off x="1500166" y="4857760"/>
              <a:ext cx="714380" cy="14287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2" name="Minus 51"/>
            <p:cNvSpPr/>
            <p:nvPr/>
          </p:nvSpPr>
          <p:spPr>
            <a:xfrm rot="5400000">
              <a:off x="2428860" y="4857760"/>
              <a:ext cx="714380" cy="14287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Minus 52"/>
            <p:cNvSpPr/>
            <p:nvPr/>
          </p:nvSpPr>
          <p:spPr>
            <a:xfrm>
              <a:off x="928662" y="4357694"/>
              <a:ext cx="714380" cy="14287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Minus 53"/>
            <p:cNvSpPr/>
            <p:nvPr/>
          </p:nvSpPr>
          <p:spPr>
            <a:xfrm rot="5400000">
              <a:off x="2428860" y="3786190"/>
              <a:ext cx="714380" cy="14287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5" name="Minus 54"/>
            <p:cNvSpPr/>
            <p:nvPr/>
          </p:nvSpPr>
          <p:spPr>
            <a:xfrm>
              <a:off x="2857488" y="4357694"/>
              <a:ext cx="714380" cy="14287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Minus 55"/>
            <p:cNvSpPr/>
            <p:nvPr/>
          </p:nvSpPr>
          <p:spPr>
            <a:xfrm>
              <a:off x="1928794" y="4357694"/>
              <a:ext cx="714380" cy="14287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7" name="Prostokąt 56"/>
          <p:cNvSpPr/>
          <p:nvPr/>
        </p:nvSpPr>
        <p:spPr>
          <a:xfrm>
            <a:off x="4981835" y="3286124"/>
            <a:ext cx="1090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endParaRPr lang="pl-PL" sz="5400" b="1" cap="none" spc="0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" name="Prostokąt 58"/>
          <p:cNvSpPr/>
          <p:nvPr/>
        </p:nvSpPr>
        <p:spPr>
          <a:xfrm>
            <a:off x="-142908" y="1500174"/>
            <a:ext cx="24288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r>
              <a:rPr lang="pl-PL" sz="5400" b="1" baseline="-25000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</a:rPr>
              <a:t>2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r>
              <a:rPr lang="pl-PL" sz="5400" b="1" baseline="-25000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</a:rPr>
              <a:t>5</a:t>
            </a:r>
            <a:r>
              <a:rPr lang="pl-PL" sz="5400" b="1" dirty="0" smtClean="0">
                <a:ln w="10541" cmpd="sng">
                  <a:noFill/>
                  <a:prstDash val="solid"/>
                </a:ln>
                <a:solidFill>
                  <a:srgbClr val="009900"/>
                </a:solidFill>
              </a:rPr>
              <a:t>Cl</a:t>
            </a:r>
            <a:endParaRPr lang="pl-PL" sz="5400" b="1" cap="none" spc="0" dirty="0">
              <a:ln w="10541" cmpd="sng">
                <a:noFill/>
                <a:prstDash val="solid"/>
              </a:ln>
              <a:solidFill>
                <a:srgbClr val="009900"/>
              </a:solidFill>
              <a:effectLst/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2540466" y="1505538"/>
            <a:ext cx="1888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905">
                  <a:noFill/>
                </a:ln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pl-PL" sz="5400" b="1" dirty="0" err="1" smtClean="0">
                <a:ln w="1905">
                  <a:noFill/>
                </a:ln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endParaRPr lang="pl-PL" sz="5400" b="1" cap="none" spc="0" baseline="-25000" dirty="0">
              <a:ln w="190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4429124" y="1500174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noFill/>
                  <a:prstDash val="solid"/>
                </a:ln>
              </a:rPr>
              <a:t>C</a:t>
            </a:r>
            <a:r>
              <a:rPr lang="pl-PL" sz="5400" b="1" baseline="-25000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</a:rPr>
              <a:t>2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</a:t>
            </a:r>
            <a:r>
              <a:rPr lang="pl-PL" sz="5400" b="1" baseline="-25000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</a:rPr>
              <a:t>5</a:t>
            </a:r>
            <a:r>
              <a:rPr lang="pl-PL" sz="5400" b="1" dirty="0" smtClean="0">
                <a:ln w="1905">
                  <a:noFill/>
                </a:ln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endParaRPr lang="pl-PL" sz="5400" b="1" cap="none" spc="0" baseline="-25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65" name="Prostokąt 64"/>
          <p:cNvSpPr/>
          <p:nvPr/>
        </p:nvSpPr>
        <p:spPr>
          <a:xfrm>
            <a:off x="7695502" y="1500174"/>
            <a:ext cx="1519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0541" cmpd="sng">
                  <a:noFill/>
                  <a:prstDash val="solid"/>
                </a:ln>
                <a:solidFill>
                  <a:srgbClr val="660066"/>
                </a:solidFill>
              </a:rPr>
              <a:t>Na</a:t>
            </a:r>
            <a:r>
              <a:rPr lang="pl-PL" sz="5400" b="1" dirty="0" err="1" smtClean="0">
                <a:ln w="10541" cmpd="sng">
                  <a:noFill/>
                  <a:prstDash val="solid"/>
                </a:ln>
                <a:solidFill>
                  <a:srgbClr val="009900"/>
                </a:solidFill>
              </a:rPr>
              <a:t>Cl</a:t>
            </a:r>
            <a:endParaRPr lang="pl-PL" sz="5400" b="1" cap="none" spc="0" dirty="0">
              <a:ln w="10541" cmpd="sng">
                <a:noFill/>
                <a:prstDash val="solid"/>
              </a:ln>
              <a:solidFill>
                <a:srgbClr val="009900"/>
              </a:solidFill>
              <a:effectLst/>
            </a:endParaRPr>
          </a:p>
        </p:txBody>
      </p:sp>
      <p:sp>
        <p:nvSpPr>
          <p:cNvPr id="66" name="pole tekstowe 65"/>
          <p:cNvSpPr txBox="1"/>
          <p:nvPr/>
        </p:nvSpPr>
        <p:spPr>
          <a:xfrm>
            <a:off x="357158" y="576330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9900"/>
                </a:solidFill>
              </a:rPr>
              <a:t>chloro</a:t>
            </a:r>
            <a:r>
              <a:rPr lang="pl-PL" sz="2800" dirty="0" smtClean="0"/>
              <a:t>et</a:t>
            </a:r>
            <a:r>
              <a:rPr lang="pl-PL" sz="2800" dirty="0" smtClean="0">
                <a:solidFill>
                  <a:srgbClr val="C00000"/>
                </a:solidFill>
              </a:rPr>
              <a:t>an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67" name="pole tekstowe 66"/>
          <p:cNvSpPr txBox="1"/>
          <p:nvPr/>
        </p:nvSpPr>
        <p:spPr>
          <a:xfrm>
            <a:off x="3000364" y="578645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et</a:t>
            </a:r>
            <a:r>
              <a:rPr lang="pl-PL" sz="2800" dirty="0" smtClean="0">
                <a:solidFill>
                  <a:srgbClr val="C00000"/>
                </a:solidFill>
              </a:rPr>
              <a:t>an</a:t>
            </a:r>
            <a:r>
              <a:rPr lang="pl-PL" sz="2800" dirty="0" smtClean="0">
                <a:solidFill>
                  <a:srgbClr val="800080"/>
                </a:solidFill>
              </a:rPr>
              <a:t>ol</a:t>
            </a:r>
            <a:endParaRPr lang="pl-PL" sz="2800" dirty="0">
              <a:solidFill>
                <a:srgbClr val="800080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>
            <a:off x="2056851" y="1571612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latin typeface="Arial" pitchFamily="34" charset="0"/>
                <a:cs typeface="Arial" pitchFamily="34" charset="0"/>
              </a:rPr>
              <a:t>+</a:t>
            </a:r>
            <a:endParaRPr lang="pl-PL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4357686" y="1571612"/>
            <a:ext cx="696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latin typeface="Calibri"/>
                <a:cs typeface="Arial" pitchFamily="34" charset="0"/>
              </a:rPr>
              <a:t>→</a:t>
            </a:r>
            <a:endParaRPr lang="pl-PL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7215206" y="1571612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>
                <a:latin typeface="Arial" pitchFamily="34" charset="0"/>
                <a:cs typeface="Arial" pitchFamily="34" charset="0"/>
              </a:rPr>
              <a:t>+</a:t>
            </a:r>
            <a:endParaRPr lang="pl-PL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owolny kształt 33"/>
          <p:cNvSpPr/>
          <p:nvPr/>
        </p:nvSpPr>
        <p:spPr>
          <a:xfrm>
            <a:off x="1285852" y="1435994"/>
            <a:ext cx="2357454" cy="1064654"/>
          </a:xfrm>
          <a:custGeom>
            <a:avLst/>
            <a:gdLst>
              <a:gd name="connsiteX0" fmla="*/ 330558 w 2586507"/>
              <a:gd name="connsiteY0" fmla="*/ 238260 h 1064654"/>
              <a:gd name="connsiteX1" fmla="*/ 330558 w 2586507"/>
              <a:gd name="connsiteY1" fmla="*/ 882203 h 1064654"/>
              <a:gd name="connsiteX2" fmla="*/ 2313904 w 2586507"/>
              <a:gd name="connsiteY2" fmla="*/ 933719 h 1064654"/>
              <a:gd name="connsiteX3" fmla="*/ 1966175 w 2586507"/>
              <a:gd name="connsiteY3" fmla="*/ 96592 h 1064654"/>
              <a:gd name="connsiteX4" fmla="*/ 1360868 w 2586507"/>
              <a:gd name="connsiteY4" fmla="*/ 354169 h 1064654"/>
              <a:gd name="connsiteX5" fmla="*/ 1360868 w 2586507"/>
              <a:gd name="connsiteY5" fmla="*/ 856445 h 1064654"/>
              <a:gd name="connsiteX6" fmla="*/ 974501 w 2586507"/>
              <a:gd name="connsiteY6" fmla="*/ 817809 h 1064654"/>
              <a:gd name="connsiteX7" fmla="*/ 961622 w 2586507"/>
              <a:gd name="connsiteY7" fmla="*/ 148107 h 1064654"/>
              <a:gd name="connsiteX8" fmla="*/ 330558 w 2586507"/>
              <a:gd name="connsiteY8" fmla="*/ 238260 h 106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6507" h="1064654">
                <a:moveTo>
                  <a:pt x="330558" y="238260"/>
                </a:moveTo>
                <a:cubicBezTo>
                  <a:pt x="225381" y="360609"/>
                  <a:pt x="0" y="766293"/>
                  <a:pt x="330558" y="882203"/>
                </a:cubicBezTo>
                <a:cubicBezTo>
                  <a:pt x="661116" y="998113"/>
                  <a:pt x="2041301" y="1064654"/>
                  <a:pt x="2313904" y="933719"/>
                </a:cubicBezTo>
                <a:cubicBezTo>
                  <a:pt x="2586507" y="802784"/>
                  <a:pt x="2125014" y="193184"/>
                  <a:pt x="1966175" y="96592"/>
                </a:cubicBezTo>
                <a:cubicBezTo>
                  <a:pt x="1807336" y="0"/>
                  <a:pt x="1461752" y="227527"/>
                  <a:pt x="1360868" y="354169"/>
                </a:cubicBezTo>
                <a:cubicBezTo>
                  <a:pt x="1259984" y="480811"/>
                  <a:pt x="1425262" y="779172"/>
                  <a:pt x="1360868" y="856445"/>
                </a:cubicBezTo>
                <a:cubicBezTo>
                  <a:pt x="1296474" y="933718"/>
                  <a:pt x="1041042" y="935865"/>
                  <a:pt x="974501" y="817809"/>
                </a:cubicBezTo>
                <a:cubicBezTo>
                  <a:pt x="907960" y="699753"/>
                  <a:pt x="1066799" y="248992"/>
                  <a:pt x="961622" y="148107"/>
                </a:cubicBezTo>
                <a:cubicBezTo>
                  <a:pt x="856445" y="47222"/>
                  <a:pt x="435735" y="115911"/>
                  <a:pt x="330558" y="238260"/>
                </a:cubicBez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-0.0074 L 0.32205 0.198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72063E-6 L 0.03941 0.122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47919E-6 L -0.16614 0.0966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3" grpId="1"/>
      <p:bldP spid="43" grpId="0"/>
      <p:bldP spid="43" grpId="1"/>
      <p:bldP spid="49" grpId="0" animBg="1"/>
      <p:bldP spid="49" grpId="1" animBg="1"/>
      <p:bldP spid="57" grpId="0"/>
      <p:bldP spid="57" grpId="1"/>
      <p:bldP spid="59" grpId="0"/>
      <p:bldP spid="61" grpId="0"/>
      <p:bldP spid="63" grpId="0"/>
      <p:bldP spid="65" grpId="0"/>
      <p:bldP spid="66" grpId="0"/>
      <p:bldP spid="66" grpId="1"/>
      <p:bldP spid="67" grpId="0"/>
      <p:bldP spid="31" grpId="0"/>
      <p:bldP spid="32" grpId="0"/>
      <p:bldP spid="33" grpId="0"/>
      <p:bldP spid="3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500042"/>
            <a:ext cx="7656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7030A0"/>
                </a:solidFill>
              </a:rPr>
              <a:t>ALKOHOLE</a:t>
            </a:r>
            <a:r>
              <a:rPr lang="pl-PL" sz="2400" dirty="0" smtClean="0">
                <a:solidFill>
                  <a:srgbClr val="7030A0"/>
                </a:solidFill>
              </a:rPr>
              <a:t> </a:t>
            </a:r>
            <a:r>
              <a:rPr lang="pl-PL" sz="2400" dirty="0" smtClean="0"/>
              <a:t> REAGUJĄ  Z  </a:t>
            </a:r>
            <a:r>
              <a:rPr lang="pl-PL" sz="2400" dirty="0" smtClean="0">
                <a:solidFill>
                  <a:srgbClr val="0000FF"/>
                </a:solidFill>
              </a:rPr>
              <a:t>METALAMI</a:t>
            </a:r>
            <a:r>
              <a:rPr lang="pl-PL" sz="2400" dirty="0" smtClean="0"/>
              <a:t>  </a:t>
            </a:r>
            <a:r>
              <a:rPr lang="pl-PL" sz="2400" dirty="0" smtClean="0">
                <a:solidFill>
                  <a:srgbClr val="C00000"/>
                </a:solidFill>
              </a:rPr>
              <a:t>AKTYWNYMI </a:t>
            </a:r>
            <a:r>
              <a:rPr lang="pl-PL" sz="2400" dirty="0" smtClean="0"/>
              <a:t> np. </a:t>
            </a:r>
            <a:r>
              <a:rPr lang="pl-PL" sz="2400" dirty="0" smtClean="0">
                <a:solidFill>
                  <a:srgbClr val="0000FF"/>
                </a:solidFill>
              </a:rPr>
              <a:t>Na , K</a:t>
            </a:r>
            <a:endParaRPr lang="pl-PL" sz="2400" dirty="0">
              <a:solidFill>
                <a:srgbClr val="0000FF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128586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Comic Sans MS" pitchFamily="66" charset="0"/>
              </a:rPr>
              <a:t>JEST  TO  REAKCJA  </a:t>
            </a:r>
            <a:r>
              <a:rPr lang="pl-PL" b="1" dirty="0" smtClean="0">
                <a:latin typeface="Comic Sans MS" pitchFamily="66" charset="0"/>
              </a:rPr>
              <a:t>PODSTAWIENIA</a:t>
            </a:r>
            <a:r>
              <a:rPr lang="pl-PL" dirty="0" smtClean="0">
                <a:latin typeface="Comic Sans MS" pitchFamily="66" charset="0"/>
              </a:rPr>
              <a:t>  –   ATOM   </a:t>
            </a:r>
            <a:r>
              <a:rPr lang="pl-PL" dirty="0" smtClean="0">
                <a:solidFill>
                  <a:srgbClr val="0033CC"/>
                </a:solidFill>
                <a:latin typeface="Comic Sans MS" pitchFamily="66" charset="0"/>
              </a:rPr>
              <a:t>METALU</a:t>
            </a:r>
            <a:r>
              <a:rPr lang="pl-PL" dirty="0" smtClean="0">
                <a:latin typeface="Comic Sans MS" pitchFamily="66" charset="0"/>
              </a:rPr>
              <a:t>  PODSTAWIA  SIĘ   </a:t>
            </a:r>
          </a:p>
          <a:p>
            <a:pPr algn="ctr"/>
            <a:r>
              <a:rPr lang="pl-PL" dirty="0" smtClean="0">
                <a:latin typeface="Comic Sans MS" pitchFamily="66" charset="0"/>
              </a:rPr>
              <a:t>W  MIEJSCE  </a:t>
            </a:r>
            <a:r>
              <a:rPr lang="pl-PL" dirty="0" smtClean="0">
                <a:solidFill>
                  <a:srgbClr val="7030A0"/>
                </a:solidFill>
                <a:latin typeface="Comic Sans MS" pitchFamily="66" charset="0"/>
              </a:rPr>
              <a:t>WODORU</a:t>
            </a:r>
            <a:r>
              <a:rPr lang="pl-PL" dirty="0" smtClean="0">
                <a:latin typeface="Comic Sans MS" pitchFamily="66" charset="0"/>
              </a:rPr>
              <a:t>  </a:t>
            </a:r>
            <a:r>
              <a:rPr lang="pl-PL" dirty="0" smtClean="0">
                <a:solidFill>
                  <a:srgbClr val="800080"/>
                </a:solidFill>
                <a:latin typeface="Comic Sans MS" pitchFamily="66" charset="0"/>
              </a:rPr>
              <a:t>GRUPY  HYDROKSYLOWEJ</a:t>
            </a:r>
            <a:endParaRPr lang="pl-PL" dirty="0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714612" y="3286124"/>
            <a:ext cx="1395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met</a:t>
            </a:r>
            <a:r>
              <a:rPr lang="pl-PL" sz="2800" dirty="0" smtClean="0">
                <a:solidFill>
                  <a:srgbClr val="C00000"/>
                </a:solidFill>
              </a:rPr>
              <a:t>an</a:t>
            </a:r>
            <a:r>
              <a:rPr lang="pl-PL" sz="2800" dirty="0" smtClean="0">
                <a:solidFill>
                  <a:srgbClr val="800080"/>
                </a:solidFill>
              </a:rPr>
              <a:t>ol</a:t>
            </a:r>
            <a:endParaRPr lang="pl-PL" sz="2800" dirty="0">
              <a:solidFill>
                <a:srgbClr val="80008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000232" y="3714752"/>
            <a:ext cx="2833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 smtClean="0"/>
              <a:t>met</a:t>
            </a:r>
            <a:r>
              <a:rPr lang="pl-PL" sz="2800" dirty="0" err="1" smtClean="0">
                <a:solidFill>
                  <a:srgbClr val="C00000"/>
                </a:solidFill>
              </a:rPr>
              <a:t>an</a:t>
            </a:r>
            <a:r>
              <a:rPr lang="pl-PL" sz="2800" dirty="0" err="1" smtClean="0">
                <a:solidFill>
                  <a:srgbClr val="800080"/>
                </a:solidFill>
              </a:rPr>
              <a:t>ol</a:t>
            </a:r>
            <a:r>
              <a:rPr lang="pl-PL" sz="2800" dirty="0" err="1" smtClean="0">
                <a:solidFill>
                  <a:srgbClr val="0033CC"/>
                </a:solidFill>
              </a:rPr>
              <a:t>an</a:t>
            </a:r>
            <a:r>
              <a:rPr lang="pl-PL" sz="2800" dirty="0" smtClean="0"/>
              <a:t> potasu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54643" y="5643578"/>
            <a:ext cx="8603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cząsteczki       +       2 atomy     →     2 cząsteczki      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       1 cząsteczka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metanolu                   potasu           </a:t>
            </a:r>
            <a:r>
              <a:rPr lang="pl-PL" sz="2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metanolanu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potasu             wodoru</a:t>
            </a:r>
            <a:endParaRPr lang="pl-PL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00166" y="2285992"/>
            <a:ext cx="1882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5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43240" y="2285992"/>
            <a:ext cx="1311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214810" y="2285992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endParaRPr lang="pl-PL" sz="5400" b="1" cap="none" spc="0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786446" y="235743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pl-PL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357950" y="2357430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0033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endParaRPr lang="pl-PL" sz="5400" b="1" cap="none" spc="0" dirty="0">
              <a:ln w="11430"/>
              <a:solidFill>
                <a:srgbClr val="0033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42910" y="2285992"/>
            <a:ext cx="811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→</a:t>
            </a:r>
            <a:endParaRPr lang="pl-PL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7533599" y="2357430"/>
            <a:ext cx="1524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½    </a:t>
            </a:r>
            <a:r>
              <a:rPr lang="pl-PL" sz="5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2</a:t>
            </a:r>
            <a:endParaRPr lang="pl-PL" sz="5400" b="1" cap="none" spc="0" baseline="-25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928662" y="4286256"/>
            <a:ext cx="69333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cap="none" spc="0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cap="none" spc="0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OH</a:t>
            </a:r>
            <a:r>
              <a:rPr lang="pl-PL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pl-PL" sz="4000" b="1" cap="none" spc="0" dirty="0" smtClean="0">
                <a:ln w="11430"/>
                <a:solidFill>
                  <a:srgbClr val="0033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pl-PL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40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→</a:t>
            </a:r>
            <a:r>
              <a:rPr lang="pl-PL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  </a:t>
            </a:r>
            <a:r>
              <a:rPr lang="pl-PL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pl-PL" sz="4000" b="1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4000" b="1" dirty="0" smtClean="0">
                <a:ln w="11430"/>
                <a:solidFill>
                  <a:srgbClr val="0033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 </a:t>
            </a:r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r>
              <a:rPr lang="pl-PL" sz="4000" b="1" dirty="0" smtClean="0">
                <a:ln w="11430"/>
                <a:solidFill>
                  <a:srgbClr val="0033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pl-PL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40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pl-PL" sz="40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pl-PL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endParaRPr lang="pl-PL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500826" y="4292750"/>
            <a:ext cx="5389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½</a:t>
            </a:r>
            <a:endParaRPr lang="pl-PL" sz="40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42910" y="4231195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pl-PL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928926" y="421481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pl-PL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102000" y="421481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pl-PL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19796E-7 C 0.0467 0.04995 0.09357 0.09991 0.16649 0.09806 C 0.23941 0.09644 0.39288 0.00809 0.43819 -0.00948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249 C -0.03437 0.02683 -0.06753 0.04302 -0.1066 0.03908 C -0.14566 0.03562 -0.21337 0.00046 -0.23385 -0.00555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  <p:bldP spid="7" grpId="0"/>
      <p:bldP spid="8" grpId="0"/>
      <p:bldP spid="9" grpId="0"/>
      <p:bldP spid="9" grpId="1"/>
      <p:bldP spid="10" grpId="0"/>
      <p:bldP spid="11" grpId="0"/>
      <p:bldP spid="11" grpId="1"/>
      <p:bldP spid="12" grpId="0"/>
      <p:bldP spid="13" grpId="0"/>
      <p:bldP spid="15" grpId="0"/>
      <p:bldP spid="17" grpId="0"/>
      <p:bldP spid="17" grpId="1"/>
      <p:bldP spid="18" grpId="0"/>
      <p:bldP spid="19" grpId="0"/>
      <p:bldP spid="2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857224" y="1285860"/>
            <a:ext cx="88678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</a:rPr>
              <a:t>C H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2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pl-PL" sz="2800" b="1" dirty="0" smtClean="0">
                <a:solidFill>
                  <a:srgbClr val="C00000"/>
                </a:solidFill>
                <a:sym typeface="Symbol"/>
              </a:rPr>
              <a:t></a:t>
            </a:r>
            <a:endParaRPr lang="pl-PL" sz="2800" b="1" dirty="0" smtClean="0">
              <a:solidFill>
                <a:srgbClr val="C00000"/>
              </a:solidFill>
            </a:endParaRPr>
          </a:p>
          <a:p>
            <a:r>
              <a:rPr lang="pl-PL" sz="2800" b="1" dirty="0" smtClean="0">
                <a:solidFill>
                  <a:srgbClr val="C00000"/>
                </a:solidFill>
              </a:rPr>
              <a:t>C H </a:t>
            </a:r>
          </a:p>
          <a:p>
            <a:r>
              <a:rPr lang="pl-PL" sz="2800" b="1" dirty="0" smtClean="0">
                <a:solidFill>
                  <a:srgbClr val="C00000"/>
                </a:solidFill>
                <a:sym typeface="Symbol"/>
              </a:rPr>
              <a:t></a:t>
            </a:r>
            <a:endParaRPr lang="pl-PL" sz="2800" b="1" dirty="0" smtClean="0">
              <a:solidFill>
                <a:srgbClr val="C00000"/>
              </a:solidFill>
            </a:endParaRPr>
          </a:p>
          <a:p>
            <a:r>
              <a:rPr lang="pl-PL" sz="2800" b="1" dirty="0" smtClean="0">
                <a:solidFill>
                  <a:srgbClr val="C00000"/>
                </a:solidFill>
              </a:rPr>
              <a:t>C H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2</a:t>
            </a:r>
            <a:r>
              <a:rPr lang="pl-PL" sz="2800" b="1" baseline="-25000" dirty="0" smtClean="0"/>
              <a:t> </a:t>
            </a:r>
            <a:endParaRPr lang="pl-PL" sz="28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500166" y="128586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</a:t>
            </a:r>
            <a:r>
              <a:rPr lang="pl-PL" sz="2800" dirty="0" smtClean="0"/>
              <a:t>– </a:t>
            </a:r>
            <a:r>
              <a:rPr lang="pl-PL" sz="2800" dirty="0" smtClean="0">
                <a:solidFill>
                  <a:srgbClr val="0000FF"/>
                </a:solidFill>
              </a:rPr>
              <a:t>O H</a:t>
            </a:r>
            <a:r>
              <a:rPr lang="pl-PL" sz="2800" dirty="0" smtClean="0"/>
              <a:t> </a:t>
            </a:r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428728" y="2143116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</a:t>
            </a:r>
            <a:r>
              <a:rPr lang="pl-PL" sz="2800" dirty="0" smtClean="0"/>
              <a:t>– </a:t>
            </a:r>
            <a:r>
              <a:rPr lang="pl-PL" sz="2800" dirty="0" smtClean="0">
                <a:solidFill>
                  <a:srgbClr val="0000FF"/>
                </a:solidFill>
              </a:rPr>
              <a:t>O H</a:t>
            </a:r>
            <a:r>
              <a:rPr lang="pl-PL" sz="2800" dirty="0" smtClean="0"/>
              <a:t> </a:t>
            </a:r>
            <a:endParaRPr lang="pl-PL" sz="28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500166" y="3000372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</a:t>
            </a:r>
            <a:r>
              <a:rPr lang="pl-PL" sz="2800" dirty="0" smtClean="0"/>
              <a:t>– </a:t>
            </a:r>
            <a:r>
              <a:rPr lang="pl-PL" sz="2800" dirty="0" smtClean="0">
                <a:solidFill>
                  <a:srgbClr val="0000FF"/>
                </a:solidFill>
              </a:rPr>
              <a:t>O H</a:t>
            </a:r>
            <a:r>
              <a:rPr lang="pl-PL" sz="2800" dirty="0" smtClean="0"/>
              <a:t> </a:t>
            </a:r>
            <a:endParaRPr lang="pl-PL" sz="28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428992" y="1285860"/>
            <a:ext cx="17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 </a:t>
            </a:r>
            <a:r>
              <a:rPr lang="pl-PL" sz="2800" dirty="0" smtClean="0">
                <a:solidFill>
                  <a:srgbClr val="C00000"/>
                </a:solidFill>
              </a:rPr>
              <a:t>– O – N O</a:t>
            </a:r>
            <a:r>
              <a:rPr lang="pl-PL" sz="2800" baseline="-25000" dirty="0" smtClean="0">
                <a:solidFill>
                  <a:srgbClr val="C00000"/>
                </a:solidFill>
              </a:rPr>
              <a:t>2</a:t>
            </a:r>
            <a:endParaRPr lang="pl-PL" sz="2800" baseline="-25000" dirty="0">
              <a:solidFill>
                <a:srgbClr val="C00000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143240" y="128586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00FF"/>
                </a:solidFill>
              </a:rPr>
              <a:t>H</a:t>
            </a:r>
            <a:endParaRPr lang="pl-PL" sz="2800" dirty="0">
              <a:solidFill>
                <a:srgbClr val="0000FF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143240" y="3000372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00FF"/>
                </a:solidFill>
              </a:rPr>
              <a:t>H</a:t>
            </a:r>
            <a:endParaRPr lang="pl-PL" sz="2800" dirty="0">
              <a:solidFill>
                <a:srgbClr val="0000FF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143240" y="2071678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00FF"/>
                </a:solidFill>
              </a:rPr>
              <a:t>H</a:t>
            </a:r>
            <a:endParaRPr lang="pl-PL" sz="2800" dirty="0">
              <a:solidFill>
                <a:srgbClr val="0000FF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357554" y="3000372"/>
            <a:ext cx="17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 </a:t>
            </a:r>
            <a:r>
              <a:rPr lang="pl-PL" sz="2800" dirty="0" smtClean="0">
                <a:solidFill>
                  <a:srgbClr val="C00000"/>
                </a:solidFill>
              </a:rPr>
              <a:t>– O – N O</a:t>
            </a:r>
            <a:r>
              <a:rPr lang="pl-PL" sz="2800" baseline="-25000" dirty="0" smtClean="0">
                <a:solidFill>
                  <a:srgbClr val="C00000"/>
                </a:solidFill>
              </a:rPr>
              <a:t>2</a:t>
            </a:r>
            <a:endParaRPr lang="pl-PL" sz="2800" baseline="-25000" dirty="0">
              <a:solidFill>
                <a:srgbClr val="C0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428992" y="2071678"/>
            <a:ext cx="176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 </a:t>
            </a:r>
            <a:r>
              <a:rPr lang="pl-PL" sz="2800" dirty="0" smtClean="0">
                <a:solidFill>
                  <a:srgbClr val="C00000"/>
                </a:solidFill>
              </a:rPr>
              <a:t>– O – N O</a:t>
            </a:r>
            <a:r>
              <a:rPr lang="pl-PL" sz="2800" baseline="-25000" dirty="0" smtClean="0">
                <a:solidFill>
                  <a:srgbClr val="C00000"/>
                </a:solidFill>
              </a:rPr>
              <a:t>2</a:t>
            </a:r>
            <a:endParaRPr lang="pl-PL" sz="2800" baseline="-25000" dirty="0">
              <a:solidFill>
                <a:srgbClr val="C00000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642910" y="714356"/>
            <a:ext cx="1125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gliceryna</a:t>
            </a:r>
            <a:endParaRPr lang="pl-PL" sz="2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2571736" y="714356"/>
            <a:ext cx="351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3 cząsteczki kwasu azotowego V</a:t>
            </a:r>
            <a:endParaRPr lang="pl-PL" sz="20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6357950" y="714356"/>
            <a:ext cx="2304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solidFill>
                  <a:srgbClr val="C00000"/>
                </a:solidFill>
              </a:rPr>
              <a:t>triazotan</a:t>
            </a:r>
            <a:r>
              <a:rPr lang="pl-PL" sz="2000" dirty="0" smtClean="0">
                <a:solidFill>
                  <a:srgbClr val="C00000"/>
                </a:solidFill>
              </a:rPr>
              <a:t> V gliceryny</a:t>
            </a:r>
            <a:endParaRPr lang="pl-PL" sz="2000" dirty="0">
              <a:solidFill>
                <a:srgbClr val="C00000"/>
              </a:solidFill>
            </a:endParaRPr>
          </a:p>
        </p:txBody>
      </p:sp>
      <p:sp>
        <p:nvSpPr>
          <p:cNvPr id="21" name="Łza 20"/>
          <p:cNvSpPr/>
          <p:nvPr/>
        </p:nvSpPr>
        <p:spPr>
          <a:xfrm>
            <a:off x="928662" y="3643314"/>
            <a:ext cx="3143272" cy="2214578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1285852" y="4214818"/>
            <a:ext cx="2816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tx2"/>
                </a:solidFill>
              </a:rPr>
              <a:t>3 cząsteczki wody</a:t>
            </a:r>
            <a:endParaRPr lang="pl-PL" sz="2800" dirty="0"/>
          </a:p>
        </p:txBody>
      </p:sp>
      <p:pic>
        <p:nvPicPr>
          <p:cNvPr id="23" name="Obraz 22" descr="dynam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964" y="3633782"/>
            <a:ext cx="4010036" cy="3224218"/>
          </a:xfrm>
          <a:prstGeom prst="rect">
            <a:avLst/>
          </a:prstGeom>
        </p:spPr>
      </p:pic>
      <p:sp>
        <p:nvSpPr>
          <p:cNvPr id="24" name="Prostokąt 23"/>
          <p:cNvSpPr/>
          <p:nvPr/>
        </p:nvSpPr>
        <p:spPr>
          <a:xfrm>
            <a:off x="1457349" y="71414"/>
            <a:ext cx="63293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otrzymywanie </a:t>
            </a:r>
            <a:r>
              <a:rPr lang="pl-PL" sz="32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triazotanu</a:t>
            </a:r>
            <a:r>
              <a:rPr lang="pl-PL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V glicerolu</a:t>
            </a:r>
            <a:endParaRPr lang="pl-PL" sz="3200" b="1" cap="none" spc="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Dowolny kształt 24"/>
          <p:cNvSpPr/>
          <p:nvPr/>
        </p:nvSpPr>
        <p:spPr>
          <a:xfrm>
            <a:off x="1714480" y="1324377"/>
            <a:ext cx="1928826" cy="437882"/>
          </a:xfrm>
          <a:custGeom>
            <a:avLst/>
            <a:gdLst>
              <a:gd name="connsiteX0" fmla="*/ 279041 w 2090669"/>
              <a:gd name="connsiteY0" fmla="*/ 79420 h 437882"/>
              <a:gd name="connsiteX1" fmla="*/ 253284 w 2090669"/>
              <a:gd name="connsiteY1" fmla="*/ 349877 h 437882"/>
              <a:gd name="connsiteX2" fmla="*/ 1798748 w 2090669"/>
              <a:gd name="connsiteY2" fmla="*/ 388513 h 437882"/>
              <a:gd name="connsiteX3" fmla="*/ 1837385 w 2090669"/>
              <a:gd name="connsiteY3" fmla="*/ 53662 h 437882"/>
              <a:gd name="connsiteX4" fmla="*/ 279041 w 2090669"/>
              <a:gd name="connsiteY4" fmla="*/ 79420 h 4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669" h="437882">
                <a:moveTo>
                  <a:pt x="279041" y="79420"/>
                </a:moveTo>
                <a:cubicBezTo>
                  <a:pt x="15024" y="128789"/>
                  <a:pt x="0" y="298362"/>
                  <a:pt x="253284" y="349877"/>
                </a:cubicBezTo>
                <a:cubicBezTo>
                  <a:pt x="506568" y="401392"/>
                  <a:pt x="1534731" y="437882"/>
                  <a:pt x="1798748" y="388513"/>
                </a:cubicBezTo>
                <a:cubicBezTo>
                  <a:pt x="2062765" y="339144"/>
                  <a:pt x="2090669" y="107324"/>
                  <a:pt x="1837385" y="53662"/>
                </a:cubicBezTo>
                <a:cubicBezTo>
                  <a:pt x="1584101" y="0"/>
                  <a:pt x="543058" y="30051"/>
                  <a:pt x="279041" y="79420"/>
                </a:cubicBezTo>
                <a:close/>
              </a:path>
            </a:pathLst>
          </a:cu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14524E-7 L 0.35538 -0.00463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19796E-7 L 0.35538 -0.003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9.25069E-7 L 0.35538 -0.0134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028E-7 L 0.57604 -0.0071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1" grpId="0" animBg="1"/>
      <p:bldP spid="22" grpId="0"/>
      <p:bldP spid="24" grpId="0"/>
      <p:bldP spid="25" grpId="0" animBg="1"/>
      <p:bldP spid="25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89449" y="0"/>
            <a:ext cx="65545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Powstawanie </a:t>
            </a:r>
            <a:r>
              <a:rPr lang="pl-PL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kwasu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z </a:t>
            </a:r>
            <a:r>
              <a:rPr lang="pl-PL" sz="4000" b="1" dirty="0" smtClean="0">
                <a:ln w="1905"/>
                <a:solidFill>
                  <a:srgbClr val="99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etanolu</a:t>
            </a:r>
            <a:endParaRPr lang="pl-PL" sz="4000" b="1" cap="none" spc="0" dirty="0">
              <a:ln w="1905"/>
              <a:solidFill>
                <a:srgbClr val="99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71472" y="1785926"/>
            <a:ext cx="26432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C </a:t>
            </a: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–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 rot="5400000">
            <a:off x="1465241" y="2535231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 rot="5400000">
            <a:off x="2322497" y="2535231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rot="5400000">
            <a:off x="1465241" y="1677975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 rot="5400000">
            <a:off x="2320909" y="1677975"/>
            <a:ext cx="35719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267959" y="928670"/>
            <a:ext cx="5180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</a:t>
            </a:r>
            <a:endParaRPr lang="pl-PL" sz="3600" b="1" cap="none" spc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1410703" y="928670"/>
            <a:ext cx="5180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</a:t>
            </a:r>
            <a:endParaRPr lang="pl-PL" sz="3600" b="1" cap="none" spc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410703" y="2568355"/>
            <a:ext cx="5180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</a:t>
            </a:r>
            <a:endParaRPr lang="pl-PL" sz="3600" b="1" cap="none" spc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266076" y="2568355"/>
            <a:ext cx="8771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OH</a:t>
            </a:r>
            <a:endParaRPr lang="pl-PL" sz="3600" b="1" cap="none" spc="0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214810" y="1428736"/>
            <a:ext cx="41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pl-PL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714876" y="1425347"/>
            <a:ext cx="543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187717" y="1425347"/>
            <a:ext cx="813043" cy="64633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pl-PL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pl-PL" sz="3600" b="1" cap="none" spc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071802" y="1857364"/>
            <a:ext cx="5180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</a:t>
            </a:r>
            <a:endParaRPr lang="pl-PL" sz="3600" b="1" cap="none" spc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71472" y="1853975"/>
            <a:ext cx="5180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</a:t>
            </a:r>
            <a:endParaRPr lang="pl-PL" sz="3600" b="1" cap="none" spc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Łącznik prosty 20"/>
          <p:cNvCxnSpPr/>
          <p:nvPr/>
        </p:nvCxnSpPr>
        <p:spPr>
          <a:xfrm rot="15600000" flipH="1">
            <a:off x="5177463" y="1819886"/>
            <a:ext cx="428628" cy="428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rot="600000" flipH="1">
            <a:off x="5177463" y="1248381"/>
            <a:ext cx="428628" cy="428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1216248" y="5120358"/>
            <a:ext cx="59275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Kwaśnienie etanolu  w obecności tlenu</a:t>
            </a:r>
            <a:endParaRPr lang="pl-P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1540046" y="5783065"/>
            <a:ext cx="553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Jest spowodowane działalnością bakterii octowych, </a:t>
            </a: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które czerpią energię z tego procesu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785786" y="3487167"/>
            <a:ext cx="6415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l-PL" sz="3200" b="1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32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pl-PL" sz="3200" b="1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l-PL" sz="32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32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l-PL" sz="3200" b="1" baseline="-25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Arial" pitchFamily="34" charset="0"/>
              </a:rPr>
              <a:t>→</a:t>
            </a:r>
            <a:r>
              <a:rPr lang="pl-PL" sz="3200" b="1" dirty="0" smtClean="0">
                <a:latin typeface="Calibri"/>
                <a:cs typeface="Arial" pitchFamily="34" charset="0"/>
              </a:rPr>
              <a:t>  C</a:t>
            </a:r>
            <a:r>
              <a:rPr lang="pl-PL" sz="3200" b="1" dirty="0" smtClean="0">
                <a:solidFill>
                  <a:srgbClr val="0033CC"/>
                </a:solidFill>
                <a:latin typeface="Calibri"/>
                <a:cs typeface="Arial" pitchFamily="34" charset="0"/>
              </a:rPr>
              <a:t>H</a:t>
            </a:r>
            <a:r>
              <a:rPr lang="pl-PL" sz="3200" b="1" baseline="-25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Arial" pitchFamily="34" charset="0"/>
              </a:rPr>
              <a:t>3</a:t>
            </a:r>
            <a:r>
              <a:rPr lang="pl-PL" sz="3200" b="1" dirty="0" smtClean="0">
                <a:latin typeface="Calibri"/>
                <a:cs typeface="Arial" pitchFamily="34" charset="0"/>
              </a:rPr>
              <a:t>C</a:t>
            </a:r>
            <a:r>
              <a:rPr lang="pl-PL" sz="3200" b="1" dirty="0" smtClean="0">
                <a:solidFill>
                  <a:srgbClr val="9900CC"/>
                </a:solidFill>
                <a:latin typeface="Calibri"/>
                <a:cs typeface="Arial" pitchFamily="34" charset="0"/>
              </a:rPr>
              <a:t>OOH</a:t>
            </a:r>
            <a:r>
              <a:rPr lang="pl-PL" sz="3200" b="1" dirty="0" smtClean="0">
                <a:latin typeface="Calibri"/>
                <a:cs typeface="Arial" pitchFamily="34" charset="0"/>
              </a:rPr>
              <a:t> 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Arial" pitchFamily="34" charset="0"/>
              </a:rPr>
              <a:t>+</a:t>
            </a:r>
            <a:r>
              <a:rPr lang="pl-PL" sz="3200" b="1" dirty="0" smtClean="0">
                <a:latin typeface="Calibri"/>
                <a:cs typeface="Arial" pitchFamily="34" charset="0"/>
              </a:rPr>
              <a:t>  </a:t>
            </a:r>
            <a:r>
              <a:rPr lang="pl-PL" sz="3200" b="1" dirty="0" smtClean="0">
                <a:solidFill>
                  <a:srgbClr val="0033CC"/>
                </a:solidFill>
                <a:latin typeface="Calibri"/>
                <a:cs typeface="Arial" pitchFamily="34" charset="0"/>
              </a:rPr>
              <a:t>H</a:t>
            </a:r>
            <a:r>
              <a:rPr lang="pl-PL" sz="3200" b="1" baseline="-25000" dirty="0" smtClean="0">
                <a:solidFill>
                  <a:schemeClr val="accent6">
                    <a:lumMod val="50000"/>
                  </a:schemeClr>
                </a:solidFill>
                <a:latin typeface="Calibri"/>
                <a:cs typeface="Arial" pitchFamily="34" charset="0"/>
              </a:rPr>
              <a:t>2</a:t>
            </a:r>
            <a:r>
              <a:rPr lang="pl-PL" sz="3200" b="1" dirty="0" smtClean="0">
                <a:solidFill>
                  <a:srgbClr val="9900CC"/>
                </a:solidFill>
                <a:latin typeface="Calibri"/>
                <a:cs typeface="Arial" pitchFamily="34" charset="0"/>
              </a:rPr>
              <a:t>O</a:t>
            </a:r>
            <a:endParaRPr lang="pl-PL" sz="3200" b="1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571472" y="4252090"/>
            <a:ext cx="75600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9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1 cząsteczka          </a:t>
            </a:r>
            <a:r>
              <a:rPr lang="pl-PL" sz="1900" b="1" dirty="0" smtClean="0">
                <a:latin typeface="Arial Narrow" pitchFamily="34" charset="0"/>
              </a:rPr>
              <a:t>+</a:t>
            </a:r>
            <a:r>
              <a:rPr lang="pl-PL" sz="19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1 cząsteczka  </a:t>
            </a:r>
            <a:r>
              <a:rPr lang="pl-PL" sz="1900" b="1" dirty="0" smtClean="0">
                <a:latin typeface="Arial Narrow" pitchFamily="34" charset="0"/>
              </a:rPr>
              <a:t>→</a:t>
            </a:r>
            <a:r>
              <a:rPr lang="pl-PL" sz="19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 1 cząsteczka          </a:t>
            </a:r>
            <a:r>
              <a:rPr lang="pl-PL" sz="1900" b="1" dirty="0" smtClean="0">
                <a:latin typeface="Arial Narrow" pitchFamily="34" charset="0"/>
              </a:rPr>
              <a:t>+</a:t>
            </a:r>
            <a:r>
              <a:rPr lang="pl-PL" sz="19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 1 cząsteczka</a:t>
            </a:r>
          </a:p>
          <a:p>
            <a:r>
              <a:rPr lang="pl-PL" sz="1900" b="1" dirty="0" smtClean="0">
                <a:latin typeface="Arial Narrow" pitchFamily="34" charset="0"/>
              </a:rPr>
              <a:t>     </a:t>
            </a: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etanolu                           tlenu                 kwasu octowego                   wody</a:t>
            </a:r>
            <a:endParaRPr lang="pl-PL" sz="19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47549E-8 L 0.26961 0.003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3321E-6 L 0.35746 0.0025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7743E-6 L -0.26597 0.056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8" grpId="1"/>
      <p:bldP spid="9" grpId="0"/>
      <p:bldP spid="10" grpId="0"/>
      <p:bldP spid="11" grpId="0"/>
      <p:bldP spid="12" grpId="0"/>
      <p:bldP spid="13" grpId="0"/>
      <p:bldP spid="15" grpId="0" animBg="1"/>
      <p:bldP spid="15" grpId="1" animBg="1"/>
      <p:bldP spid="17" grpId="0"/>
      <p:bldP spid="17" grpId="1"/>
      <p:bldP spid="19" grpId="0"/>
      <p:bldP spid="24" grpId="0"/>
      <p:bldP spid="28" grpId="0"/>
      <p:bldP spid="2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142852"/>
            <a:ext cx="847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Comic Sans MS" pitchFamily="66" charset="0"/>
              </a:rPr>
              <a:t>W cząsteczce kwasu organicznego można wyodrębnić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wodór </a:t>
            </a:r>
            <a:r>
              <a:rPr lang="pl-PL" dirty="0" smtClean="0">
                <a:latin typeface="Comic Sans MS" pitchFamily="66" charset="0"/>
              </a:rPr>
              <a:t>i </a:t>
            </a:r>
            <a:r>
              <a:rPr lang="pl-PL" dirty="0" smtClean="0">
                <a:solidFill>
                  <a:srgbClr val="FF3300"/>
                </a:solidFill>
                <a:latin typeface="Comic Sans MS" pitchFamily="66" charset="0"/>
              </a:rPr>
              <a:t>resztę kwasową</a:t>
            </a:r>
            <a:endParaRPr lang="pl-PL" dirty="0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000364" y="2071678"/>
            <a:ext cx="2855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pl-PL" sz="5400" b="1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</a:t>
            </a:r>
            <a:r>
              <a:rPr lang="pl-PL" sz="5400" b="1" cap="all" dirty="0" smtClean="0">
                <a:ln w="9000" cmpd="sng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</a:t>
            </a:r>
            <a:r>
              <a:rPr lang="pl-PL" sz="5400" b="1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2X+1</a:t>
            </a: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54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–</a:t>
            </a: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857884" y="1071546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</a:rPr>
              <a:t>O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33FF"/>
              </a:soli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786446" y="1714488"/>
            <a:ext cx="5373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//</a:t>
            </a:r>
            <a:endParaRPr lang="pl-PL" sz="3200" b="1" cap="all" spc="0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643570" y="2071678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072198" y="2071678"/>
            <a:ext cx="2250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</a:rPr>
              <a:t>O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54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pl-PL" sz="5400" b="1" dirty="0" smtClean="0">
                <a:ln w="10541" cmpd="sng">
                  <a:solidFill>
                    <a:srgbClr val="9933FF"/>
                  </a:solidFill>
                  <a:prstDash val="solid"/>
                </a:ln>
                <a:solidFill>
                  <a:srgbClr val="9933FF"/>
                </a:solidFill>
              </a:rPr>
              <a:t>H</a:t>
            </a:r>
            <a:endParaRPr lang="pl-PL" sz="5400" b="1" cap="none" spc="0" dirty="0">
              <a:ln w="10541" cmpd="sng">
                <a:solidFill>
                  <a:srgbClr val="9933FF"/>
                </a:solidFill>
                <a:prstDash val="solid"/>
              </a:ln>
              <a:solidFill>
                <a:srgbClr val="9933FF"/>
              </a:solidFill>
              <a:effectLst/>
            </a:endParaRPr>
          </a:p>
        </p:txBody>
      </p:sp>
      <p:sp>
        <p:nvSpPr>
          <p:cNvPr id="8" name="Schemat blokowy: opóźnienie 7"/>
          <p:cNvSpPr/>
          <p:nvPr/>
        </p:nvSpPr>
        <p:spPr>
          <a:xfrm rot="16200000">
            <a:off x="4071934" y="-71462"/>
            <a:ext cx="2071702" cy="4214842"/>
          </a:xfrm>
          <a:prstGeom prst="flowChartDelay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y ze strzałką 9"/>
          <p:cNvCxnSpPr/>
          <p:nvPr/>
        </p:nvCxnSpPr>
        <p:spPr>
          <a:xfrm rot="5400000">
            <a:off x="6929454" y="571480"/>
            <a:ext cx="928694" cy="785818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0" y="571480"/>
            <a:ext cx="44454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Comic Sans MS" pitchFamily="66" charset="0"/>
              </a:rPr>
              <a:t>ponieważ kwasy </a:t>
            </a:r>
            <a:r>
              <a:rPr lang="pl-PL" sz="2000" b="1" dirty="0" err="1" smtClean="0">
                <a:latin typeface="Comic Sans MS" pitchFamily="66" charset="0"/>
              </a:rPr>
              <a:t>jedno</a:t>
            </a:r>
            <a:r>
              <a:rPr lang="pl-PL" sz="2000" dirty="0" err="1" smtClean="0">
                <a:latin typeface="Comic Sans MS" pitchFamily="66" charset="0"/>
              </a:rPr>
              <a:t>karboksylowe</a:t>
            </a:r>
            <a:r>
              <a:rPr lang="pl-PL" sz="2000" dirty="0" smtClean="0">
                <a:latin typeface="Comic Sans MS" pitchFamily="66" charset="0"/>
              </a:rPr>
              <a:t> </a:t>
            </a:r>
          </a:p>
          <a:p>
            <a:r>
              <a:rPr lang="pl-PL" sz="2000" dirty="0" smtClean="0">
                <a:latin typeface="Comic Sans MS" pitchFamily="66" charset="0"/>
              </a:rPr>
              <a:t>mają tylko </a:t>
            </a:r>
            <a:r>
              <a:rPr lang="pl-PL" sz="2000" b="1" dirty="0" smtClean="0">
                <a:solidFill>
                  <a:schemeClr val="tx2"/>
                </a:solidFill>
                <a:latin typeface="Comic Sans MS" pitchFamily="66" charset="0"/>
              </a:rPr>
              <a:t>jeden wodór</a:t>
            </a:r>
            <a:r>
              <a:rPr lang="pl-PL" sz="2000" dirty="0" smtClean="0">
                <a:latin typeface="Comic Sans MS" pitchFamily="66" charset="0"/>
              </a:rPr>
              <a:t>, </a:t>
            </a:r>
          </a:p>
          <a:p>
            <a:r>
              <a:rPr lang="pl-PL" sz="2000" dirty="0" smtClean="0">
                <a:latin typeface="Comic Sans MS" pitchFamily="66" charset="0"/>
              </a:rPr>
              <a:t>więc wartościowości </a:t>
            </a:r>
          </a:p>
          <a:p>
            <a:r>
              <a:rPr lang="pl-PL" sz="2000" b="1" dirty="0" smtClean="0">
                <a:solidFill>
                  <a:srgbClr val="FF3300"/>
                </a:solidFill>
                <a:latin typeface="Comic Sans MS" pitchFamily="66" charset="0"/>
              </a:rPr>
              <a:t>reszt kwasowych </a:t>
            </a:r>
          </a:p>
          <a:p>
            <a:r>
              <a:rPr lang="pl-PL" sz="2000" dirty="0" smtClean="0">
                <a:latin typeface="Comic Sans MS" pitchFamily="66" charset="0"/>
              </a:rPr>
              <a:t>tych kwasów</a:t>
            </a:r>
          </a:p>
          <a:p>
            <a:r>
              <a:rPr lang="pl-PL" sz="2000" dirty="0" smtClean="0">
                <a:latin typeface="Comic Sans MS" pitchFamily="66" charset="0"/>
              </a:rPr>
              <a:t> 	wynoszą</a:t>
            </a:r>
            <a:endParaRPr lang="pl-PL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000100" y="2434232"/>
            <a:ext cx="1027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I </a:t>
            </a:r>
            <a:endParaRPr lang="pl-PL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4282" y="3714752"/>
            <a:ext cx="8612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Biorąc to pod uwagę wzory </a:t>
            </a:r>
            <a:r>
              <a:rPr lang="pl-PL" sz="2000" b="1" dirty="0" smtClean="0"/>
              <a:t>soli kwasu organicznego </a:t>
            </a:r>
            <a:r>
              <a:rPr lang="pl-PL" sz="2000" dirty="0" smtClean="0"/>
              <a:t>będą wyglądały następująco</a:t>
            </a:r>
            <a:endParaRPr lang="pl-PL" sz="2000" dirty="0"/>
          </a:p>
        </p:txBody>
      </p:sp>
      <p:sp>
        <p:nvSpPr>
          <p:cNvPr id="15" name="Prostokąt 14"/>
          <p:cNvSpPr/>
          <p:nvPr/>
        </p:nvSpPr>
        <p:spPr>
          <a:xfrm>
            <a:off x="357158" y="4500570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714612" y="5357826"/>
            <a:ext cx="893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786446" y="4500570"/>
            <a:ext cx="774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928662" y="4500570"/>
            <a:ext cx="1867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r>
              <a:rPr lang="pl-PL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pl-PL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OO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500430" y="5357826"/>
            <a:ext cx="2534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pl-PL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r>
              <a:rPr lang="pl-PL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pl-PL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OO</a:t>
            </a: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pl-PL" sz="5400" b="1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pl-PL" sz="5400" b="1" cap="all" spc="0" baseline="-25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6429388" y="4429132"/>
            <a:ext cx="2534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pl-PL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r>
              <a:rPr lang="pl-PL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pl-PL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OO</a:t>
            </a: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pl-PL" sz="5400" b="1" cap="all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pl-PL" sz="5400" b="1" cap="all" spc="0" baseline="-25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3071802" y="507207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+ II            – I 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000760" y="421481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+ III          – I 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428596" y="428625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+ I           – I </a:t>
            </a:r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3071802" y="2071678"/>
            <a:ext cx="2143140" cy="9144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4357686" y="1362662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endParaRPr lang="pl-PL" sz="5400" b="1" cap="none" spc="0" dirty="0">
              <a:ln w="10541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800080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71604" y="357166"/>
            <a:ext cx="659347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200" dirty="0" smtClean="0">
                <a:solidFill>
                  <a:srgbClr val="FF0000"/>
                </a:solidFill>
                <a:latin typeface="Comic Sans MS" pitchFamily="66" charset="0"/>
              </a:rPr>
              <a:t>Kwasy organiczne </a:t>
            </a:r>
          </a:p>
          <a:p>
            <a:pPr algn="ctr">
              <a:lnSpc>
                <a:spcPct val="150000"/>
              </a:lnSpc>
            </a:pPr>
            <a:r>
              <a:rPr lang="pl-PL" sz="3200" dirty="0" smtClean="0">
                <a:solidFill>
                  <a:srgbClr val="FF0000"/>
                </a:solidFill>
                <a:latin typeface="Comic Sans MS" pitchFamily="66" charset="0"/>
              </a:rPr>
              <a:t>reagują z tymi samymi związkami </a:t>
            </a:r>
          </a:p>
          <a:p>
            <a:pPr algn="ctr">
              <a:lnSpc>
                <a:spcPct val="150000"/>
              </a:lnSpc>
            </a:pPr>
            <a:r>
              <a:rPr lang="pl-PL" sz="3200" dirty="0" smtClean="0">
                <a:solidFill>
                  <a:srgbClr val="FF0000"/>
                </a:solidFill>
                <a:latin typeface="Comic Sans MS" pitchFamily="66" charset="0"/>
              </a:rPr>
              <a:t>co kwasy nieorganiczne</a:t>
            </a:r>
          </a:p>
          <a:p>
            <a:pPr algn="ctr">
              <a:lnSpc>
                <a:spcPct val="150000"/>
              </a:lnSpc>
            </a:pPr>
            <a:r>
              <a:rPr lang="pl-PL" sz="3200" b="1" dirty="0" smtClean="0">
                <a:solidFill>
                  <a:srgbClr val="7030A0"/>
                </a:solidFill>
                <a:latin typeface="Comic Sans MS" pitchFamily="66" charset="0"/>
              </a:rPr>
              <a:t>metalem</a:t>
            </a:r>
            <a:r>
              <a:rPr lang="pl-PL" sz="3200" b="1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</a:p>
          <a:p>
            <a:pPr algn="ctr">
              <a:lnSpc>
                <a:spcPct val="150000"/>
              </a:lnSpc>
            </a:pPr>
            <a:r>
              <a:rPr lang="pl-PL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tlenkiem metalu</a:t>
            </a:r>
            <a:r>
              <a:rPr lang="pl-PL" sz="3200" b="1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</a:p>
          <a:p>
            <a:pPr algn="ctr">
              <a:lnSpc>
                <a:spcPct val="150000"/>
              </a:lnSpc>
            </a:pPr>
            <a:r>
              <a:rPr lang="pl-PL" sz="3200" b="1" dirty="0" smtClean="0">
                <a:solidFill>
                  <a:srgbClr val="0070C0"/>
                </a:solidFill>
                <a:latin typeface="Comic Sans MS" pitchFamily="66" charset="0"/>
              </a:rPr>
              <a:t>wodorotlenkiem</a:t>
            </a:r>
            <a:r>
              <a:rPr lang="pl-PL" sz="3200" b="1" dirty="0" smtClean="0">
                <a:solidFill>
                  <a:srgbClr val="FF0000"/>
                </a:solidFill>
                <a:latin typeface="Comic Sans MS" pitchFamily="66" charset="0"/>
              </a:rPr>
              <a:t>      </a:t>
            </a:r>
          </a:p>
          <a:p>
            <a:pPr algn="ctr">
              <a:lnSpc>
                <a:spcPct val="150000"/>
              </a:lnSpc>
            </a:pPr>
            <a:r>
              <a:rPr lang="pl-PL" sz="3200" b="1" dirty="0" smtClean="0">
                <a:solidFill>
                  <a:srgbClr val="FF0000"/>
                </a:solidFill>
                <a:latin typeface="Comic Sans MS" pitchFamily="66" charset="0"/>
              </a:rPr>
              <a:t>i 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solą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016" y="1445113"/>
            <a:ext cx="42489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</a:t>
            </a:r>
            <a:r>
              <a:rPr lang="pl-PL" sz="4400" b="1" baseline="-25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</a:t>
            </a:r>
            <a:r>
              <a:rPr lang="pl-PL" sz="4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pl-P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Ca </a:t>
            </a:r>
            <a:r>
              <a:rPr lang="pl-PL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→</a:t>
            </a:r>
            <a:endParaRPr lang="pl-PL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429124" y="1445113"/>
            <a:ext cx="45471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</a:t>
            </a:r>
            <a:r>
              <a:rPr lang="pl-PL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pl-PL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</a:t>
            </a:r>
            <a:r>
              <a:rPr lang="pl-PL" sz="4400" b="1" baseline="-25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</a:t>
            </a:r>
            <a:r>
              <a:rPr lang="pl-PL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pl-PL" sz="44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pl-PL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</a:t>
            </a:r>
            <a:r>
              <a:rPr lang="pl-PL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4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l-PL" sz="4400" b="1" cap="none" spc="0" baseline="-25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72000" y="1171502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+II                – I</a:t>
            </a:r>
            <a:endParaRPr lang="pl-PL" sz="20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786314" y="3743270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+III                – I</a:t>
            </a:r>
            <a:endParaRPr lang="pl-PL" sz="2000" b="1" dirty="0"/>
          </a:p>
        </p:txBody>
      </p:sp>
      <p:sp>
        <p:nvSpPr>
          <p:cNvPr id="7" name="Prostokąt 6"/>
          <p:cNvSpPr/>
          <p:nvPr/>
        </p:nvSpPr>
        <p:spPr>
          <a:xfrm>
            <a:off x="363885" y="4078436"/>
            <a:ext cx="41915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baseline="-25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baseline="-25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pl-PL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</a:t>
            </a:r>
            <a:r>
              <a:rPr lang="pl-PL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Al </a:t>
            </a:r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→</a:t>
            </a:r>
            <a:endParaRPr lang="pl-PL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286248" y="4078436"/>
            <a:ext cx="4922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pl-PL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</a:t>
            </a:r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pl-PL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4000" b="1" baseline="-25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baseline="-25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pl-PL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</a:t>
            </a:r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pl-PL" sz="40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pl-PL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pl-PL" sz="40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40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l-PL" sz="4000" b="1" cap="none" spc="0" baseline="-25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643042" y="214290"/>
            <a:ext cx="55899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Kwas organiczny  +  </a:t>
            </a:r>
            <a:r>
              <a:rPr lang="pl-PL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metal</a:t>
            </a:r>
            <a:endParaRPr lang="pl-PL" sz="40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1406" y="1500174"/>
            <a:ext cx="39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Arial Narrow" pitchFamily="34" charset="0"/>
              </a:rPr>
              <a:t>2</a:t>
            </a:r>
            <a:endParaRPr lang="pl-PL" sz="3600" b="1" dirty="0"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57224" y="2500306"/>
            <a:ext cx="8236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3399"/>
                </a:solidFill>
                <a:latin typeface="Arial Narrow" pitchFamily="34" charset="0"/>
              </a:rPr>
              <a:t>dwie cząsteczki       </a:t>
            </a:r>
            <a:r>
              <a:rPr lang="pl-PL" b="1" dirty="0" smtClean="0">
                <a:latin typeface="Arial Narrow" pitchFamily="34" charset="0"/>
              </a:rPr>
              <a:t>+       </a:t>
            </a:r>
            <a:r>
              <a:rPr lang="pl-PL" b="1" dirty="0" smtClean="0">
                <a:solidFill>
                  <a:srgbClr val="003399"/>
                </a:solidFill>
                <a:latin typeface="Arial Narrow" pitchFamily="34" charset="0"/>
              </a:rPr>
              <a:t>jeden atom     </a:t>
            </a:r>
            <a:r>
              <a:rPr lang="pl-PL" b="1" dirty="0" smtClean="0">
                <a:latin typeface="Arial Narrow" pitchFamily="34" charset="0"/>
              </a:rPr>
              <a:t>→     </a:t>
            </a:r>
            <a:r>
              <a:rPr lang="pl-PL" b="1" dirty="0" smtClean="0">
                <a:solidFill>
                  <a:srgbClr val="003399"/>
                </a:solidFill>
                <a:latin typeface="Arial Narrow" pitchFamily="34" charset="0"/>
              </a:rPr>
              <a:t>jedna cząsteczka      </a:t>
            </a:r>
            <a:r>
              <a:rPr lang="pl-PL" b="1" dirty="0" smtClean="0">
                <a:latin typeface="Arial Narrow" pitchFamily="34" charset="0"/>
              </a:rPr>
              <a:t>+      </a:t>
            </a:r>
            <a:r>
              <a:rPr lang="pl-PL" b="1" dirty="0" smtClean="0">
                <a:solidFill>
                  <a:srgbClr val="003399"/>
                </a:solidFill>
                <a:latin typeface="Arial Narrow" pitchFamily="34" charset="0"/>
              </a:rPr>
              <a:t>jedna cząsteczka</a:t>
            </a:r>
          </a:p>
          <a:p>
            <a:r>
              <a:rPr lang="pl-PL" b="1" dirty="0" smtClean="0">
                <a:latin typeface="Arial Narrow" pitchFamily="34" charset="0"/>
              </a:rPr>
              <a:t>kwasu etanowego             wapnia             </a:t>
            </a:r>
            <a:r>
              <a:rPr lang="pl-PL" b="1" dirty="0" err="1" smtClean="0">
                <a:latin typeface="Arial Narrow" pitchFamily="34" charset="0"/>
              </a:rPr>
              <a:t>etanianu</a:t>
            </a:r>
            <a:r>
              <a:rPr lang="pl-PL" b="1" dirty="0" smtClean="0">
                <a:latin typeface="Arial Narrow" pitchFamily="34" charset="0"/>
              </a:rPr>
              <a:t> (octanu) wapnia               wodoru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8215338" y="4139991"/>
            <a:ext cx="39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Arial Narrow" pitchFamily="34" charset="0"/>
              </a:rPr>
              <a:t>3</a:t>
            </a:r>
            <a:endParaRPr lang="pl-PL" sz="3600" b="1" dirty="0">
              <a:latin typeface="Arial Narrow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1406" y="4071942"/>
            <a:ext cx="39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Arial Narrow" pitchFamily="34" charset="0"/>
              </a:rPr>
              <a:t>6</a:t>
            </a:r>
            <a:endParaRPr lang="pl-PL" sz="3600" b="1" dirty="0">
              <a:latin typeface="Arial Narrow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429124" y="4071942"/>
            <a:ext cx="39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Arial Narrow" pitchFamily="34" charset="0"/>
              </a:rPr>
              <a:t>2</a:t>
            </a:r>
            <a:endParaRPr lang="pl-PL" sz="3600" b="1" dirty="0">
              <a:latin typeface="Arial Narrow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034332" y="4071942"/>
            <a:ext cx="39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Arial Narrow" pitchFamily="34" charset="0"/>
              </a:rPr>
              <a:t>2</a:t>
            </a:r>
            <a:endParaRPr lang="pl-PL" sz="3600" b="1" dirty="0">
              <a:latin typeface="Arial Narrow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28596" y="4929198"/>
            <a:ext cx="8090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003399"/>
                </a:solidFill>
                <a:latin typeface="Arial Narrow" pitchFamily="34" charset="0"/>
              </a:rPr>
              <a:t>sześć cząsteczek       </a:t>
            </a:r>
            <a:r>
              <a:rPr lang="pl-PL" b="1" dirty="0" smtClean="0">
                <a:latin typeface="Arial Narrow" pitchFamily="34" charset="0"/>
              </a:rPr>
              <a:t>+       </a:t>
            </a:r>
            <a:r>
              <a:rPr lang="pl-PL" b="1" dirty="0" smtClean="0">
                <a:solidFill>
                  <a:srgbClr val="003399"/>
                </a:solidFill>
                <a:latin typeface="Arial Narrow" pitchFamily="34" charset="0"/>
              </a:rPr>
              <a:t>dwa atomy     </a:t>
            </a:r>
            <a:r>
              <a:rPr lang="pl-PL" b="1" dirty="0" smtClean="0">
                <a:latin typeface="Arial Narrow" pitchFamily="34" charset="0"/>
              </a:rPr>
              <a:t>→     </a:t>
            </a:r>
            <a:r>
              <a:rPr lang="pl-PL" b="1" dirty="0" smtClean="0">
                <a:solidFill>
                  <a:srgbClr val="003399"/>
                </a:solidFill>
                <a:latin typeface="Arial Narrow" pitchFamily="34" charset="0"/>
              </a:rPr>
              <a:t>dwie cząsteczki        </a:t>
            </a:r>
            <a:r>
              <a:rPr lang="pl-PL" b="1" dirty="0" smtClean="0">
                <a:latin typeface="Arial Narrow" pitchFamily="34" charset="0"/>
              </a:rPr>
              <a:t>+      </a:t>
            </a:r>
            <a:r>
              <a:rPr lang="pl-PL" b="1" dirty="0" smtClean="0">
                <a:solidFill>
                  <a:srgbClr val="003399"/>
                </a:solidFill>
                <a:latin typeface="Arial Narrow" pitchFamily="34" charset="0"/>
              </a:rPr>
              <a:t>jedna cząsteczka</a:t>
            </a:r>
          </a:p>
          <a:p>
            <a:r>
              <a:rPr lang="pl-PL" b="1" dirty="0" smtClean="0">
                <a:latin typeface="Arial Narrow" pitchFamily="34" charset="0"/>
              </a:rPr>
              <a:t>kwasu propanowego             glinu                     </a:t>
            </a:r>
            <a:r>
              <a:rPr lang="pl-PL" b="1" dirty="0" err="1" smtClean="0">
                <a:latin typeface="Arial Narrow" pitchFamily="34" charset="0"/>
              </a:rPr>
              <a:t>propanianu</a:t>
            </a:r>
            <a:r>
              <a:rPr lang="pl-PL" b="1" dirty="0" smtClean="0">
                <a:latin typeface="Arial Narrow" pitchFamily="34" charset="0"/>
              </a:rPr>
              <a:t> glinu                       wodoru</a:t>
            </a:r>
            <a:endParaRPr lang="pl-PL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 bwMode="auto">
          <a:xfrm>
            <a:off x="1571604" y="714356"/>
            <a:ext cx="6429420" cy="4286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d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wutlenek węgla w atmosferze</a:t>
            </a:r>
          </a:p>
        </p:txBody>
      </p:sp>
      <p:sp>
        <p:nvSpPr>
          <p:cNvPr id="5" name="Prostokąt zaokrąglony 4"/>
          <p:cNvSpPr/>
          <p:nvPr/>
        </p:nvSpPr>
        <p:spPr bwMode="auto">
          <a:xfrm>
            <a:off x="4572000" y="3000372"/>
            <a:ext cx="3857652" cy="428628"/>
          </a:xfrm>
          <a:prstGeom prst="roundRect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ęgiel zawarty w roślinach</a:t>
            </a:r>
          </a:p>
        </p:txBody>
      </p:sp>
      <p:sp>
        <p:nvSpPr>
          <p:cNvPr id="6" name="Prostokąt zaokrąglony 5"/>
          <p:cNvSpPr/>
          <p:nvPr/>
        </p:nvSpPr>
        <p:spPr bwMode="auto">
          <a:xfrm>
            <a:off x="1142976" y="2428868"/>
            <a:ext cx="3714776" cy="42862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m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artwe</a:t>
            </a:r>
            <a:r>
              <a:rPr kumimoji="0" lang="pl-P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organizmy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 bwMode="auto">
          <a:xfrm>
            <a:off x="4000496" y="5072074"/>
            <a:ext cx="4857784" cy="4286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w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ęgiel zawarty w zwierzętach</a:t>
            </a: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142844" y="5929330"/>
            <a:ext cx="3571868" cy="7858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p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aliwa</a:t>
            </a:r>
            <a:r>
              <a:rPr kumimoji="0" lang="pl-PL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 kopalne</a:t>
            </a:r>
            <a:r>
              <a:rPr lang="pl-PL" sz="24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wybuchy wulkanów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Wygięta strzałka 8"/>
          <p:cNvSpPr/>
          <p:nvPr/>
        </p:nvSpPr>
        <p:spPr bwMode="auto">
          <a:xfrm>
            <a:off x="714348" y="714356"/>
            <a:ext cx="857256" cy="5214974"/>
          </a:xfrm>
          <a:prstGeom prst="bentArrow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Strzałka w górę 9"/>
          <p:cNvSpPr/>
          <p:nvPr/>
        </p:nvSpPr>
        <p:spPr bwMode="auto">
          <a:xfrm>
            <a:off x="2143108" y="1071546"/>
            <a:ext cx="484632" cy="1357322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Strzałka w górę 10"/>
          <p:cNvSpPr/>
          <p:nvPr/>
        </p:nvSpPr>
        <p:spPr bwMode="auto">
          <a:xfrm>
            <a:off x="5016062" y="1142984"/>
            <a:ext cx="484632" cy="1857388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Strzałka w górę 11"/>
          <p:cNvSpPr/>
          <p:nvPr/>
        </p:nvSpPr>
        <p:spPr bwMode="auto">
          <a:xfrm flipV="1">
            <a:off x="7373516" y="1142984"/>
            <a:ext cx="484632" cy="1857388"/>
          </a:xfrm>
          <a:prstGeom prst="up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Strzałka w górę 12"/>
          <p:cNvSpPr/>
          <p:nvPr/>
        </p:nvSpPr>
        <p:spPr bwMode="auto">
          <a:xfrm flipV="1">
            <a:off x="5715008" y="3429000"/>
            <a:ext cx="484632" cy="1643074"/>
          </a:xfrm>
          <a:prstGeom prst="upArrow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Wygięta strzałka 13"/>
          <p:cNvSpPr/>
          <p:nvPr/>
        </p:nvSpPr>
        <p:spPr bwMode="auto">
          <a:xfrm flipH="1">
            <a:off x="8001024" y="714356"/>
            <a:ext cx="785818" cy="4357718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Strzałka w górę 14"/>
          <p:cNvSpPr/>
          <p:nvPr/>
        </p:nvSpPr>
        <p:spPr bwMode="auto">
          <a:xfrm>
            <a:off x="4301682" y="2857496"/>
            <a:ext cx="484632" cy="2214578"/>
          </a:xfrm>
          <a:prstGeom prst="upArrow">
            <a:avLst/>
          </a:prstGeom>
          <a:solidFill>
            <a:srgbClr val="9900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14282" y="2786058"/>
            <a:ext cx="489942" cy="252441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pl-PL" sz="1800" dirty="0" smtClean="0">
                <a:latin typeface="Franklin Gothic Medium" pitchFamily="34" charset="0"/>
              </a:rPr>
              <a:t>SPALANIE</a:t>
            </a:r>
            <a:endParaRPr lang="pl-PL" sz="1800" dirty="0">
              <a:latin typeface="Franklin Gothic Medium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8687978" y="1785926"/>
            <a:ext cx="489942" cy="312919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pl-PL" sz="1800" dirty="0" smtClean="0">
                <a:latin typeface="Franklin Gothic Medium" pitchFamily="34" charset="0"/>
              </a:rPr>
              <a:t>ODDYCHANIE</a:t>
            </a:r>
            <a:endParaRPr lang="pl-PL" sz="1800" dirty="0">
              <a:latin typeface="Franklin Gothic Medium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357818" y="1428736"/>
            <a:ext cx="461665" cy="14069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l-PL" sz="1800" dirty="0" smtClean="0">
                <a:latin typeface="Franklin Gothic Medium" pitchFamily="34" charset="0"/>
              </a:rPr>
              <a:t>ODDYCHANIE</a:t>
            </a:r>
            <a:endParaRPr lang="pl-PL" sz="1800" dirty="0">
              <a:latin typeface="Franklin Gothic Medium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039293" y="1214422"/>
            <a:ext cx="461665" cy="151092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pl-PL" sz="1800" dirty="0" smtClean="0">
                <a:latin typeface="Franklin Gothic Medium" pitchFamily="34" charset="0"/>
              </a:rPr>
              <a:t>FOTOSYNTEZA</a:t>
            </a:r>
            <a:endParaRPr lang="pl-PL" sz="1800" dirty="0">
              <a:latin typeface="Franklin Gothic Medium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3857620" y="3005210"/>
            <a:ext cx="489942" cy="192398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pl-PL" sz="1800" dirty="0" smtClean="0">
                <a:latin typeface="Franklin Gothic Medium" pitchFamily="34" charset="0"/>
              </a:rPr>
              <a:t>ŚMIERĆ</a:t>
            </a:r>
            <a:endParaRPr lang="pl-PL" sz="1800" dirty="0">
              <a:latin typeface="Franklin Gothic Medium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1283654" y="1571612"/>
            <a:ext cx="2933945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pl-PL" sz="1800" dirty="0" smtClean="0">
                <a:latin typeface="Franklin Gothic Medium" pitchFamily="34" charset="0"/>
              </a:rPr>
              <a:t>GNICIE           FERMENTACJA</a:t>
            </a:r>
            <a:endParaRPr lang="pl-PL" sz="1800" dirty="0">
              <a:latin typeface="Franklin Gothic Medium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5993966" y="3916924"/>
            <a:ext cx="114980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pl-PL" sz="1800" dirty="0" smtClean="0">
                <a:latin typeface="Franklin Gothic Medium" pitchFamily="34" charset="0"/>
              </a:rPr>
              <a:t>ZJADANIE</a:t>
            </a:r>
            <a:endParaRPr lang="pl-PL" sz="1800" dirty="0">
              <a:latin typeface="Franklin Gothic Medium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2349185" y="0"/>
            <a:ext cx="42230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dirty="0" smtClean="0">
                <a:ln w="11430"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OBIEG  WĘGLA  W  PRZYRODZIE</a:t>
            </a:r>
            <a:endParaRPr lang="pl-PL" sz="2400" b="1" cap="none" spc="0" dirty="0">
              <a:ln w="11430">
                <a:solidFill>
                  <a:schemeClr val="tx1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6" name="Obraz 25" descr="dome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857760"/>
            <a:ext cx="1109666" cy="1109666"/>
          </a:xfrm>
          <a:prstGeom prst="rect">
            <a:avLst/>
          </a:prstGeom>
        </p:spPr>
      </p:pic>
      <p:pic>
        <p:nvPicPr>
          <p:cNvPr id="27" name="Obraz 26" descr="fabryka dymi 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4643446"/>
            <a:ext cx="1143000" cy="1314450"/>
          </a:xfrm>
          <a:prstGeom prst="rect">
            <a:avLst/>
          </a:prstGeom>
        </p:spPr>
      </p:pic>
      <p:pic>
        <p:nvPicPr>
          <p:cNvPr id="29" name="Obraz 28" descr="słonko czyst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96" y="1785926"/>
            <a:ext cx="571500" cy="542925"/>
          </a:xfrm>
          <a:prstGeom prst="rect">
            <a:avLst/>
          </a:prstGeom>
        </p:spPr>
      </p:pic>
      <p:pic>
        <p:nvPicPr>
          <p:cNvPr id="30" name="Obraz 29" descr="vulkan 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5905500"/>
            <a:ext cx="1905000" cy="952500"/>
          </a:xfrm>
          <a:prstGeom prst="rect">
            <a:avLst/>
          </a:prstGeom>
        </p:spPr>
      </p:pic>
      <p:pic>
        <p:nvPicPr>
          <p:cNvPr id="33" name="Obraz 32" descr="vulkan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562" y="5386412"/>
            <a:ext cx="1419225" cy="1543050"/>
          </a:xfrm>
          <a:prstGeom prst="rect">
            <a:avLst/>
          </a:prstGeom>
        </p:spPr>
      </p:pic>
      <p:pic>
        <p:nvPicPr>
          <p:cNvPr id="34" name="Obraz 33" descr="helikopter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662" y="3429000"/>
            <a:ext cx="1619250" cy="895350"/>
          </a:xfrm>
          <a:prstGeom prst="rect">
            <a:avLst/>
          </a:prstGeom>
        </p:spPr>
      </p:pic>
      <p:pic>
        <p:nvPicPr>
          <p:cNvPr id="35" name="Obraz 34" descr="jedzie motor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43636" y="5638800"/>
            <a:ext cx="990600" cy="1219200"/>
          </a:xfrm>
          <a:prstGeom prst="rect">
            <a:avLst/>
          </a:prstGeom>
        </p:spPr>
      </p:pic>
      <p:sp>
        <p:nvSpPr>
          <p:cNvPr id="38" name="pole tekstowe 37"/>
          <p:cNvSpPr txBox="1"/>
          <p:nvPr/>
        </p:nvSpPr>
        <p:spPr>
          <a:xfrm>
            <a:off x="7500958" y="6286520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" pitchFamily="34" charset="0"/>
                <a:cs typeface="Arial" pitchFamily="34" charset="0"/>
              </a:rPr>
              <a:t>Źródła CO</a:t>
            </a:r>
            <a:r>
              <a:rPr lang="pl-PL" sz="20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pl-PL" sz="2000" b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Obraz 31" descr="banany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8148" y="2643182"/>
            <a:ext cx="981075" cy="1038225"/>
          </a:xfrm>
          <a:prstGeom prst="rect">
            <a:avLst/>
          </a:prstGeom>
        </p:spPr>
      </p:pic>
      <p:pic>
        <p:nvPicPr>
          <p:cNvPr id="1028" name="Picture 4" descr="C:\Documents and Settings\Małgorzata\Ustawienia lokalne\Temporary Internet Files\Content.IE5\9XD1B3RN\MC900434613[1]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00958" y="4205850"/>
            <a:ext cx="1265550" cy="155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500034" y="3000372"/>
            <a:ext cx="2019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kwas etanowy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14678" y="1500174"/>
            <a:ext cx="2679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800080"/>
                </a:solidFill>
              </a:rPr>
              <a:t>wodorotlenek glinu</a:t>
            </a:r>
            <a:endParaRPr lang="pl-PL" sz="2400" b="1" dirty="0">
              <a:solidFill>
                <a:srgbClr val="80008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500694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14282" y="6143644"/>
            <a:ext cx="191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FF0000"/>
                </a:solidFill>
              </a:rPr>
              <a:t>etanian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rgbClr val="800080"/>
                </a:solidFill>
              </a:rPr>
              <a:t>glinu</a:t>
            </a:r>
            <a:endParaRPr lang="pl-PL" sz="2400" b="1" dirty="0"/>
          </a:p>
        </p:txBody>
      </p:sp>
      <p:sp>
        <p:nvSpPr>
          <p:cNvPr id="12" name="Prostokąt 11"/>
          <p:cNvSpPr/>
          <p:nvPr/>
        </p:nvSpPr>
        <p:spPr>
          <a:xfrm>
            <a:off x="428596" y="214290"/>
            <a:ext cx="70820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r>
              <a:rPr lang="pl-PL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was octowy  </a:t>
            </a:r>
            <a:r>
              <a:rPr lang="pl-PL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pl-PL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wodorotlenek glinu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upa 27"/>
          <p:cNvGrpSpPr/>
          <p:nvPr/>
        </p:nvGrpSpPr>
        <p:grpSpPr>
          <a:xfrm>
            <a:off x="357158" y="1357298"/>
            <a:ext cx="7111789" cy="1666228"/>
            <a:chOff x="357158" y="1357298"/>
            <a:chExt cx="7111789" cy="1666228"/>
          </a:xfrm>
        </p:grpSpPr>
        <p:grpSp>
          <p:nvGrpSpPr>
            <p:cNvPr id="3" name="Grupa 25"/>
            <p:cNvGrpSpPr/>
            <p:nvPr/>
          </p:nvGrpSpPr>
          <p:grpSpPr>
            <a:xfrm>
              <a:off x="357158" y="1357298"/>
              <a:ext cx="2571768" cy="1384995"/>
              <a:chOff x="357158" y="1357298"/>
              <a:chExt cx="2571768" cy="1384995"/>
            </a:xfrm>
          </p:grpSpPr>
          <p:sp>
            <p:nvSpPr>
              <p:cNvPr id="4" name="pole tekstowe 3"/>
              <p:cNvSpPr txBox="1"/>
              <p:nvPr/>
            </p:nvSpPr>
            <p:spPr>
              <a:xfrm>
                <a:off x="357158" y="1357298"/>
                <a:ext cx="244971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dirty="0" smtClean="0"/>
                  <a:t>                 </a:t>
                </a:r>
                <a:r>
                  <a:rPr lang="pl-PL" sz="2800" b="1" dirty="0" smtClean="0">
                    <a:solidFill>
                      <a:srgbClr val="C00000"/>
                    </a:solidFill>
                  </a:rPr>
                  <a:t>O</a:t>
                </a:r>
              </a:p>
              <a:p>
                <a:r>
                  <a:rPr lang="pl-PL" sz="2800" dirty="0" smtClean="0"/>
                  <a:t>               </a:t>
                </a:r>
                <a:r>
                  <a:rPr lang="pl-PL" sz="2800" b="1" dirty="0" smtClean="0"/>
                  <a:t>//</a:t>
                </a:r>
              </a:p>
              <a:p>
                <a:r>
                  <a:rPr lang="pl-PL" sz="2800" b="1" dirty="0" smtClean="0"/>
                  <a:t>3</a:t>
                </a:r>
                <a:r>
                  <a:rPr lang="pl-PL" sz="2800" b="1" dirty="0" smtClean="0">
                    <a:solidFill>
                      <a:srgbClr val="C00000"/>
                    </a:solidFill>
                  </a:rPr>
                  <a:t> CH</a:t>
                </a:r>
                <a:r>
                  <a:rPr lang="pl-PL" sz="2800" b="1" baseline="-25000" dirty="0" smtClean="0">
                    <a:solidFill>
                      <a:srgbClr val="C00000"/>
                    </a:solidFill>
                  </a:rPr>
                  <a:t>3</a:t>
                </a:r>
                <a:r>
                  <a:rPr lang="pl-PL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pl-PL" sz="2800" b="1" dirty="0" smtClean="0"/>
                  <a:t>–</a:t>
                </a:r>
                <a:r>
                  <a:rPr lang="pl-PL" sz="2800" b="1" dirty="0" smtClean="0">
                    <a:solidFill>
                      <a:srgbClr val="C00000"/>
                    </a:solidFill>
                  </a:rPr>
                  <a:t> C </a:t>
                </a:r>
                <a:r>
                  <a:rPr lang="pl-PL" sz="2800" b="1" dirty="0" smtClean="0"/>
                  <a:t>–</a:t>
                </a:r>
                <a:r>
                  <a:rPr lang="pl-PL" sz="2800" b="1" dirty="0" smtClean="0">
                    <a:solidFill>
                      <a:srgbClr val="C00000"/>
                    </a:solidFill>
                  </a:rPr>
                  <a:t> O </a:t>
                </a:r>
                <a:r>
                  <a:rPr lang="pl-PL" sz="2800" b="1" dirty="0" smtClean="0"/>
                  <a:t>– </a:t>
                </a:r>
                <a:endParaRPr lang="pl-PL" sz="2800" b="1" dirty="0"/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2519840" y="2214554"/>
                <a:ext cx="4090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b="1" dirty="0" smtClean="0">
                    <a:solidFill>
                      <a:srgbClr val="0000FF"/>
                    </a:solidFill>
                  </a:rPr>
                  <a:t>H</a:t>
                </a:r>
                <a:endParaRPr lang="pl-PL" sz="28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" name="pole tekstowe 5"/>
            <p:cNvSpPr txBox="1"/>
            <p:nvPr/>
          </p:nvSpPr>
          <p:spPr>
            <a:xfrm>
              <a:off x="3071802" y="221455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 smtClean="0"/>
                <a:t>+</a:t>
              </a:r>
              <a:endParaRPr lang="pl-PL" sz="2800" b="1" dirty="0"/>
            </a:p>
          </p:txBody>
        </p:sp>
        <p:grpSp>
          <p:nvGrpSpPr>
            <p:cNvPr id="16" name="Grupa 26"/>
            <p:cNvGrpSpPr/>
            <p:nvPr/>
          </p:nvGrpSpPr>
          <p:grpSpPr>
            <a:xfrm>
              <a:off x="3714744" y="1905648"/>
              <a:ext cx="3754203" cy="1117878"/>
              <a:chOff x="3714744" y="1905648"/>
              <a:chExt cx="3754203" cy="1117878"/>
            </a:xfrm>
          </p:grpSpPr>
          <p:sp>
            <p:nvSpPr>
              <p:cNvPr id="7" name="pole tekstowe 6"/>
              <p:cNvSpPr txBox="1"/>
              <p:nvPr/>
            </p:nvSpPr>
            <p:spPr>
              <a:xfrm>
                <a:off x="4572000" y="2214554"/>
                <a:ext cx="28969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dirty="0" smtClean="0"/>
                  <a:t> </a:t>
                </a:r>
                <a:r>
                  <a:rPr lang="pl-PL" sz="2800" b="1" dirty="0" smtClean="0"/>
                  <a:t>– </a:t>
                </a:r>
                <a:r>
                  <a:rPr lang="pl-PL" sz="28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Al</a:t>
                </a:r>
                <a:r>
                  <a:rPr lang="pl-PL" sz="2800" b="1" dirty="0" smtClean="0">
                    <a:solidFill>
                      <a:srgbClr val="C00000"/>
                    </a:solidFill>
                  </a:rPr>
                  <a:t>   </a:t>
                </a:r>
                <a:r>
                  <a:rPr lang="pl-PL" sz="2800" b="1" dirty="0" smtClean="0">
                    <a:latin typeface="Arial Narrow"/>
                  </a:rPr>
                  <a:t>→   3 </a:t>
                </a:r>
                <a:r>
                  <a:rPr lang="pl-PL" sz="2800" b="1" dirty="0" smtClean="0">
                    <a:solidFill>
                      <a:srgbClr val="000099"/>
                    </a:solidFill>
                    <a:latin typeface="Arial Narrow"/>
                  </a:rPr>
                  <a:t>H</a:t>
                </a:r>
                <a:r>
                  <a:rPr lang="pl-PL" sz="2800" b="1" baseline="-25000" dirty="0" smtClean="0">
                    <a:solidFill>
                      <a:srgbClr val="000099"/>
                    </a:solidFill>
                    <a:latin typeface="Arial Narrow"/>
                  </a:rPr>
                  <a:t>2</a:t>
                </a:r>
                <a:r>
                  <a:rPr lang="pl-PL" sz="2800" b="1" dirty="0" smtClean="0">
                    <a:solidFill>
                      <a:srgbClr val="000099"/>
                    </a:solidFill>
                    <a:latin typeface="Arial Narrow"/>
                  </a:rPr>
                  <a:t>O   </a:t>
                </a:r>
                <a:r>
                  <a:rPr lang="pl-PL" sz="2800" b="1" dirty="0" smtClean="0">
                    <a:latin typeface="Arial Narrow"/>
                  </a:rPr>
                  <a:t>+</a:t>
                </a:r>
                <a:endParaRPr lang="pl-PL" sz="2800" b="1" baseline="-25000" dirty="0"/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3714744" y="2214554"/>
                <a:ext cx="10711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b="1" dirty="0" smtClean="0">
                    <a:solidFill>
                      <a:srgbClr val="0000FF"/>
                    </a:solidFill>
                  </a:rPr>
                  <a:t>H – O </a:t>
                </a:r>
                <a:endParaRPr lang="pl-PL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pole tekstowe 13"/>
              <p:cNvSpPr txBox="1"/>
              <p:nvPr/>
            </p:nvSpPr>
            <p:spPr>
              <a:xfrm>
                <a:off x="3786182" y="1905648"/>
                <a:ext cx="10711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b="1" dirty="0" smtClean="0">
                    <a:solidFill>
                      <a:srgbClr val="0000FF"/>
                    </a:solidFill>
                  </a:rPr>
                  <a:t>H – O </a:t>
                </a:r>
                <a:endParaRPr lang="pl-PL" sz="28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pole tekstowe 14"/>
              <p:cNvSpPr txBox="1"/>
              <p:nvPr/>
            </p:nvSpPr>
            <p:spPr>
              <a:xfrm>
                <a:off x="3786625" y="2500306"/>
                <a:ext cx="10711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b="1" dirty="0" smtClean="0">
                    <a:solidFill>
                      <a:srgbClr val="0000FF"/>
                    </a:solidFill>
                  </a:rPr>
                  <a:t>H – O </a:t>
                </a:r>
                <a:endParaRPr lang="pl-PL" sz="2800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9" name="Łącznik prosty 18"/>
              <p:cNvCxnSpPr/>
              <p:nvPr/>
            </p:nvCxnSpPr>
            <p:spPr>
              <a:xfrm rot="16200000" flipH="1">
                <a:off x="4714876" y="2143116"/>
                <a:ext cx="214314" cy="2143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y 19"/>
              <p:cNvCxnSpPr/>
              <p:nvPr/>
            </p:nvCxnSpPr>
            <p:spPr>
              <a:xfrm flipV="1">
                <a:off x="4714876" y="2643182"/>
                <a:ext cx="214314" cy="1428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pole tekstowe 21"/>
          <p:cNvSpPr txBox="1"/>
          <p:nvPr/>
        </p:nvSpPr>
        <p:spPr>
          <a:xfrm>
            <a:off x="-32" y="3571876"/>
            <a:ext cx="2185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        </a:t>
            </a:r>
            <a:r>
              <a:rPr lang="pl-PL" sz="2800" b="1" dirty="0" smtClean="0">
                <a:solidFill>
                  <a:srgbClr val="C00000"/>
                </a:solidFill>
              </a:rPr>
              <a:t>O</a:t>
            </a:r>
          </a:p>
          <a:p>
            <a:r>
              <a:rPr lang="pl-PL" sz="2800" dirty="0" smtClean="0"/>
              <a:t>            </a:t>
            </a:r>
            <a:r>
              <a:rPr lang="pl-PL" sz="2800" b="1" dirty="0" smtClean="0"/>
              <a:t>//</a:t>
            </a:r>
          </a:p>
          <a:p>
            <a:r>
              <a:rPr lang="pl-PL" sz="2800" b="1" dirty="0" smtClean="0">
                <a:solidFill>
                  <a:srgbClr val="C00000"/>
                </a:solidFill>
              </a:rPr>
              <a:t>CH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3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smtClean="0"/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C </a:t>
            </a:r>
            <a:r>
              <a:rPr lang="pl-PL" sz="2800" b="1" dirty="0" smtClean="0"/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O </a:t>
            </a:r>
            <a:r>
              <a:rPr lang="pl-PL" sz="2800" b="1" dirty="0" smtClean="0"/>
              <a:t>– </a:t>
            </a:r>
            <a:endParaRPr lang="pl-PL" sz="2800" b="1" dirty="0"/>
          </a:p>
        </p:txBody>
      </p:sp>
      <p:sp>
        <p:nvSpPr>
          <p:cNvPr id="23" name="pole tekstowe 22"/>
          <p:cNvSpPr txBox="1"/>
          <p:nvPr/>
        </p:nvSpPr>
        <p:spPr>
          <a:xfrm rot="-6780000">
            <a:off x="1400484" y="5155841"/>
            <a:ext cx="2185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        </a:t>
            </a:r>
            <a:r>
              <a:rPr lang="pl-PL" sz="2800" b="1" dirty="0" smtClean="0">
                <a:solidFill>
                  <a:srgbClr val="C00000"/>
                </a:solidFill>
              </a:rPr>
              <a:t>O</a:t>
            </a:r>
          </a:p>
          <a:p>
            <a:r>
              <a:rPr lang="pl-PL" sz="2800" dirty="0" smtClean="0"/>
              <a:t>            </a:t>
            </a:r>
            <a:r>
              <a:rPr lang="pl-PL" sz="2800" b="1" dirty="0" smtClean="0"/>
              <a:t>//</a:t>
            </a:r>
          </a:p>
          <a:p>
            <a:r>
              <a:rPr lang="pl-PL" sz="2800" b="1" dirty="0" smtClean="0">
                <a:solidFill>
                  <a:srgbClr val="C00000"/>
                </a:solidFill>
              </a:rPr>
              <a:t>CH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3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smtClean="0"/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C </a:t>
            </a:r>
            <a:r>
              <a:rPr lang="pl-PL" sz="2800" b="1" dirty="0" smtClean="0"/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O </a:t>
            </a:r>
            <a:r>
              <a:rPr lang="pl-PL" sz="2800" b="1" dirty="0" smtClean="0"/>
              <a:t>– </a:t>
            </a:r>
            <a:endParaRPr lang="pl-PL" sz="2800" b="1" dirty="0"/>
          </a:p>
        </p:txBody>
      </p:sp>
      <p:sp>
        <p:nvSpPr>
          <p:cNvPr id="24" name="pole tekstowe 23"/>
          <p:cNvSpPr txBox="1"/>
          <p:nvPr/>
        </p:nvSpPr>
        <p:spPr>
          <a:xfrm rot="-13080000">
            <a:off x="2480708" y="3589832"/>
            <a:ext cx="2185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        </a:t>
            </a:r>
            <a:r>
              <a:rPr lang="pl-PL" sz="2800" b="1" dirty="0" smtClean="0">
                <a:solidFill>
                  <a:srgbClr val="C00000"/>
                </a:solidFill>
              </a:rPr>
              <a:t>O</a:t>
            </a:r>
          </a:p>
          <a:p>
            <a:r>
              <a:rPr lang="pl-PL" sz="2800" dirty="0" smtClean="0"/>
              <a:t>            </a:t>
            </a:r>
            <a:r>
              <a:rPr lang="pl-PL" sz="2800" b="1" dirty="0" smtClean="0"/>
              <a:t>//</a:t>
            </a:r>
          </a:p>
          <a:p>
            <a:r>
              <a:rPr lang="pl-PL" sz="2800" b="1" dirty="0" smtClean="0">
                <a:solidFill>
                  <a:srgbClr val="C00000"/>
                </a:solidFill>
              </a:rPr>
              <a:t>CH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3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smtClean="0"/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C </a:t>
            </a:r>
            <a:r>
              <a:rPr lang="pl-PL" sz="2800" b="1" dirty="0" smtClean="0"/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O </a:t>
            </a:r>
            <a:r>
              <a:rPr lang="pl-PL" sz="2800" b="1" dirty="0" smtClean="0"/>
              <a:t>– </a:t>
            </a:r>
            <a:endParaRPr lang="pl-PL" sz="2800" b="1" dirty="0"/>
          </a:p>
        </p:txBody>
      </p:sp>
      <p:sp>
        <p:nvSpPr>
          <p:cNvPr id="25" name="Prostokąt 24"/>
          <p:cNvSpPr/>
          <p:nvPr/>
        </p:nvSpPr>
        <p:spPr>
          <a:xfrm>
            <a:off x="2071670" y="4357694"/>
            <a:ext cx="5341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</a:t>
            </a:r>
            <a:endParaRPr lang="pl-PL" sz="32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2071670" y="857232"/>
            <a:ext cx="683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CH</a:t>
            </a:r>
            <a:r>
              <a:rPr lang="pl-PL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COOH + Al(OH)</a:t>
            </a:r>
            <a:r>
              <a:rPr lang="pl-PL" sz="2400" baseline="-25000" dirty="0" smtClean="0">
                <a:latin typeface="Arial" pitchFamily="34" charset="0"/>
                <a:cs typeface="Arial" pitchFamily="34" charset="0"/>
              </a:rPr>
              <a:t>3 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→ </a:t>
            </a:r>
            <a:r>
              <a:rPr lang="pl-PL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pl-PL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 + Al(CH</a:t>
            </a:r>
            <a:r>
              <a:rPr lang="pl-PL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COO)</a:t>
            </a:r>
            <a:r>
              <a:rPr lang="pl-PL" sz="24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pl-PL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3071802" y="4957716"/>
            <a:ext cx="61702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3 cząsteczki   </a:t>
            </a:r>
            <a:r>
              <a:rPr lang="pl-PL" sz="2000" dirty="0" smtClean="0">
                <a:latin typeface="Arial Narrow" pitchFamily="34" charset="0"/>
                <a:cs typeface="Arial" pitchFamily="34" charset="0"/>
              </a:rPr>
              <a:t>+ 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 cząsteczka  </a:t>
            </a:r>
            <a:r>
              <a:rPr lang="pl-PL" sz="2000" dirty="0" smtClean="0">
                <a:latin typeface="Arial Narrow" pitchFamily="34" charset="0"/>
                <a:cs typeface="Arial" pitchFamily="34" charset="0"/>
              </a:rPr>
              <a:t>→ 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3 cząsteczki  </a:t>
            </a:r>
            <a:r>
              <a:rPr lang="pl-PL" sz="2000" dirty="0" smtClean="0">
                <a:latin typeface="Arial Narrow" pitchFamily="34" charset="0"/>
                <a:cs typeface="Arial" pitchFamily="34" charset="0"/>
              </a:rPr>
              <a:t>+ 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 cząsteczka</a:t>
            </a:r>
          </a:p>
          <a:p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   </a:t>
            </a:r>
            <a:r>
              <a:rPr lang="pl-PL" sz="20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kwasu          wodorotlenku            wody                  </a:t>
            </a:r>
            <a:r>
              <a:rPr lang="pl-PL" sz="2000" dirty="0" err="1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etanianu</a:t>
            </a:r>
            <a:endParaRPr lang="pl-PL" sz="2000" dirty="0" smtClean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pl-PL" sz="20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  octowego             glinu                                                 </a:t>
            </a:r>
            <a:r>
              <a:rPr lang="pl-PL" sz="2000" dirty="0" err="1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glinu</a:t>
            </a:r>
            <a:endParaRPr lang="pl-PL" sz="2000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2" grpId="0"/>
      <p:bldP spid="22" grpId="0"/>
      <p:bldP spid="23" grpId="0"/>
      <p:bldP spid="24" grpId="0"/>
      <p:bldP spid="25" grpId="0"/>
      <p:bldP spid="29" grpId="0"/>
      <p:bldP spid="3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428596" y="1000108"/>
            <a:ext cx="226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kwas metanowy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14678" y="1000108"/>
            <a:ext cx="1995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800080"/>
                </a:solidFill>
              </a:rPr>
              <a:t>tlenek wapnia</a:t>
            </a:r>
            <a:endParaRPr lang="pl-PL" sz="2400" b="1" dirty="0">
              <a:solidFill>
                <a:srgbClr val="80008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500694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572000" y="3357562"/>
            <a:ext cx="247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FF0000"/>
                </a:solidFill>
              </a:rPr>
              <a:t>metanian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rgbClr val="800080"/>
                </a:solidFill>
              </a:rPr>
              <a:t>wapnia</a:t>
            </a:r>
            <a:endParaRPr lang="pl-PL" sz="2400" b="1" dirty="0"/>
          </a:p>
        </p:txBody>
      </p:sp>
      <p:sp>
        <p:nvSpPr>
          <p:cNvPr id="12" name="Prostokąt 11"/>
          <p:cNvSpPr/>
          <p:nvPr/>
        </p:nvSpPr>
        <p:spPr>
          <a:xfrm>
            <a:off x="428596" y="214290"/>
            <a:ext cx="67732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r>
              <a:rPr lang="pl-PL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was </a:t>
            </a:r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mrówkowy</a:t>
            </a:r>
            <a:r>
              <a:rPr lang="pl-PL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pl-PL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pl-PL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tlenek wapnia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upa 27"/>
          <p:cNvGrpSpPr/>
          <p:nvPr/>
        </p:nvGrpSpPr>
        <p:grpSpPr>
          <a:xfrm>
            <a:off x="357158" y="1357298"/>
            <a:ext cx="6191599" cy="1384995"/>
            <a:chOff x="357158" y="1357298"/>
            <a:chExt cx="6191599" cy="1384995"/>
          </a:xfrm>
        </p:grpSpPr>
        <p:grpSp>
          <p:nvGrpSpPr>
            <p:cNvPr id="3" name="Grupa 25"/>
            <p:cNvGrpSpPr/>
            <p:nvPr/>
          </p:nvGrpSpPr>
          <p:grpSpPr>
            <a:xfrm>
              <a:off x="357158" y="1357298"/>
              <a:ext cx="2409350" cy="1384995"/>
              <a:chOff x="357158" y="1357298"/>
              <a:chExt cx="2409350" cy="1384995"/>
            </a:xfrm>
          </p:grpSpPr>
          <p:sp>
            <p:nvSpPr>
              <p:cNvPr id="4" name="pole tekstowe 3"/>
              <p:cNvSpPr txBox="1"/>
              <p:nvPr/>
            </p:nvSpPr>
            <p:spPr>
              <a:xfrm>
                <a:off x="357158" y="1357298"/>
                <a:ext cx="221887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dirty="0" smtClean="0"/>
                  <a:t>              </a:t>
                </a:r>
                <a:r>
                  <a:rPr lang="pl-PL" sz="2800" b="1" dirty="0" smtClean="0">
                    <a:solidFill>
                      <a:srgbClr val="C00000"/>
                    </a:solidFill>
                  </a:rPr>
                  <a:t>O</a:t>
                </a:r>
              </a:p>
              <a:p>
                <a:r>
                  <a:rPr lang="pl-PL" sz="2800" dirty="0" smtClean="0"/>
                  <a:t>            </a:t>
                </a:r>
                <a:r>
                  <a:rPr lang="pl-PL" sz="2800" b="1" dirty="0" smtClean="0"/>
                  <a:t>//</a:t>
                </a:r>
              </a:p>
              <a:p>
                <a:r>
                  <a:rPr lang="pl-PL" sz="2800" b="1" dirty="0" smtClean="0"/>
                  <a:t>2</a:t>
                </a:r>
                <a:r>
                  <a:rPr lang="pl-PL" sz="2800" b="1" dirty="0" smtClean="0">
                    <a:solidFill>
                      <a:srgbClr val="C00000"/>
                    </a:solidFill>
                  </a:rPr>
                  <a:t>  H </a:t>
                </a:r>
                <a:r>
                  <a:rPr lang="pl-PL" sz="2800" b="1" dirty="0" smtClean="0"/>
                  <a:t>–</a:t>
                </a:r>
                <a:r>
                  <a:rPr lang="pl-PL" sz="2800" b="1" dirty="0" smtClean="0">
                    <a:solidFill>
                      <a:srgbClr val="C00000"/>
                    </a:solidFill>
                  </a:rPr>
                  <a:t> C </a:t>
                </a:r>
                <a:r>
                  <a:rPr lang="pl-PL" sz="2800" b="1" dirty="0" smtClean="0"/>
                  <a:t>–</a:t>
                </a:r>
                <a:r>
                  <a:rPr lang="pl-PL" sz="2800" b="1" dirty="0" smtClean="0">
                    <a:solidFill>
                      <a:srgbClr val="C00000"/>
                    </a:solidFill>
                  </a:rPr>
                  <a:t> O </a:t>
                </a:r>
                <a:r>
                  <a:rPr lang="pl-PL" sz="2800" b="1" dirty="0" smtClean="0"/>
                  <a:t>– </a:t>
                </a:r>
                <a:endParaRPr lang="pl-PL" sz="2800" b="1" dirty="0"/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2357422" y="2214554"/>
                <a:ext cx="4090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b="1" dirty="0" smtClean="0">
                    <a:solidFill>
                      <a:srgbClr val="0033CC"/>
                    </a:solidFill>
                  </a:rPr>
                  <a:t>H</a:t>
                </a:r>
                <a:endParaRPr lang="pl-PL" sz="2800" b="1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6" name="pole tekstowe 5"/>
            <p:cNvSpPr txBox="1"/>
            <p:nvPr/>
          </p:nvSpPr>
          <p:spPr>
            <a:xfrm>
              <a:off x="3071802" y="221455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 smtClean="0"/>
                <a:t>+</a:t>
              </a:r>
              <a:endParaRPr lang="pl-PL" sz="2800" b="1" dirty="0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3428992" y="2214554"/>
              <a:ext cx="31197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dirty="0" smtClean="0"/>
                <a:t>  </a:t>
              </a:r>
              <a:r>
                <a:rPr lang="pl-PL" sz="2800" b="1" dirty="0" smtClean="0"/>
                <a:t>Ca = </a:t>
              </a:r>
              <a:r>
                <a:rPr lang="pl-PL" sz="2800" b="1" dirty="0" smtClean="0">
                  <a:solidFill>
                    <a:srgbClr val="0033CC"/>
                  </a:solidFill>
                </a:rPr>
                <a:t>O</a:t>
              </a:r>
              <a:r>
                <a:rPr lang="pl-PL" sz="2800" b="1" dirty="0" smtClean="0">
                  <a:solidFill>
                    <a:srgbClr val="C00000"/>
                  </a:solidFill>
                </a:rPr>
                <a:t>  </a:t>
              </a:r>
              <a:r>
                <a:rPr lang="pl-PL" sz="2800" b="1" dirty="0" smtClean="0">
                  <a:latin typeface="Arial Narrow"/>
                </a:rPr>
                <a:t>→   </a:t>
              </a:r>
              <a:r>
                <a:rPr lang="pl-PL" sz="2800" b="1" dirty="0" smtClean="0">
                  <a:solidFill>
                    <a:srgbClr val="000099"/>
                  </a:solidFill>
                  <a:latin typeface="Arial Narrow"/>
                </a:rPr>
                <a:t>H</a:t>
              </a:r>
              <a:r>
                <a:rPr lang="pl-PL" sz="2800" b="1" baseline="-25000" dirty="0" smtClean="0">
                  <a:solidFill>
                    <a:srgbClr val="000099"/>
                  </a:solidFill>
                  <a:latin typeface="Arial Narrow"/>
                </a:rPr>
                <a:t>2</a:t>
              </a:r>
              <a:r>
                <a:rPr lang="pl-PL" sz="2800" b="1" dirty="0" smtClean="0">
                  <a:solidFill>
                    <a:srgbClr val="000099"/>
                  </a:solidFill>
                  <a:latin typeface="Arial Narrow"/>
                </a:rPr>
                <a:t>O   </a:t>
              </a:r>
              <a:r>
                <a:rPr lang="pl-PL" sz="2800" b="1" dirty="0" smtClean="0">
                  <a:latin typeface="Arial Narrow"/>
                </a:rPr>
                <a:t>+</a:t>
              </a:r>
              <a:endParaRPr lang="pl-PL" sz="2800" b="1" baseline="-25000" dirty="0"/>
            </a:p>
          </p:txBody>
        </p:sp>
      </p:grpSp>
      <p:sp>
        <p:nvSpPr>
          <p:cNvPr id="22" name="pole tekstowe 21"/>
          <p:cNvSpPr txBox="1"/>
          <p:nvPr/>
        </p:nvSpPr>
        <p:spPr>
          <a:xfrm>
            <a:off x="413355" y="3071810"/>
            <a:ext cx="18726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    </a:t>
            </a:r>
            <a:r>
              <a:rPr lang="pl-PL" sz="2800" b="1" dirty="0" smtClean="0">
                <a:solidFill>
                  <a:srgbClr val="C00000"/>
                </a:solidFill>
              </a:rPr>
              <a:t>O</a:t>
            </a:r>
          </a:p>
          <a:p>
            <a:r>
              <a:rPr lang="pl-PL" sz="2800" dirty="0" smtClean="0"/>
              <a:t>        </a:t>
            </a:r>
            <a:r>
              <a:rPr lang="pl-PL" sz="2800" b="1" dirty="0" smtClean="0"/>
              <a:t>//</a:t>
            </a:r>
          </a:p>
          <a:p>
            <a:r>
              <a:rPr lang="pl-PL" sz="2800" b="1" dirty="0" smtClean="0">
                <a:solidFill>
                  <a:srgbClr val="C00000"/>
                </a:solidFill>
              </a:rPr>
              <a:t>H </a:t>
            </a:r>
            <a:r>
              <a:rPr lang="pl-PL" sz="2800" b="1" dirty="0" smtClean="0"/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C </a:t>
            </a:r>
            <a:r>
              <a:rPr lang="pl-PL" sz="2800" b="1" dirty="0" smtClean="0"/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O </a:t>
            </a:r>
            <a:r>
              <a:rPr lang="pl-PL" sz="2800" b="1" dirty="0" smtClean="0"/>
              <a:t>– </a:t>
            </a:r>
            <a:endParaRPr lang="pl-PL" sz="2800" b="1" dirty="0"/>
          </a:p>
        </p:txBody>
      </p:sp>
      <p:sp>
        <p:nvSpPr>
          <p:cNvPr id="25" name="Prostokąt 24"/>
          <p:cNvSpPr/>
          <p:nvPr/>
        </p:nvSpPr>
        <p:spPr>
          <a:xfrm>
            <a:off x="2109959" y="3915795"/>
            <a:ext cx="6046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</a:t>
            </a:r>
            <a:endParaRPr lang="pl-PL" sz="3200" b="1" cap="none" spc="0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500166" y="4714884"/>
            <a:ext cx="6122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HCOOH  + 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pl-PL" sz="2400" baseline="-25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→  H</a:t>
            </a:r>
            <a:r>
              <a:rPr lang="pl-PL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O  +  Ca(HCOO)</a:t>
            </a:r>
            <a:r>
              <a:rPr lang="pl-PL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pl-PL" sz="2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1285852" y="5342295"/>
            <a:ext cx="6771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 cząsteczki    </a:t>
            </a:r>
            <a:r>
              <a:rPr lang="pl-PL" sz="2000" b="1" dirty="0" smtClean="0">
                <a:latin typeface="Arial Narrow" pitchFamily="34" charset="0"/>
                <a:cs typeface="Arial" pitchFamily="34" charset="0"/>
              </a:rPr>
              <a:t>+  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 cząsteczka  </a:t>
            </a:r>
            <a:r>
              <a:rPr lang="pl-PL" sz="2000" b="1" dirty="0" smtClean="0">
                <a:latin typeface="Arial Narrow" pitchFamily="34" charset="0"/>
                <a:cs typeface="Arial" pitchFamily="34" charset="0"/>
              </a:rPr>
              <a:t>→  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 cząsteczka   </a:t>
            </a:r>
            <a:r>
              <a:rPr lang="pl-PL" sz="2000" b="1" dirty="0" smtClean="0">
                <a:latin typeface="Arial Narrow" pitchFamily="34" charset="0"/>
                <a:cs typeface="Arial" pitchFamily="34" charset="0"/>
              </a:rPr>
              <a:t>+  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 cząsteczka</a:t>
            </a:r>
          </a:p>
          <a:p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   </a:t>
            </a:r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kwasu                 tlenku                       wody                  </a:t>
            </a:r>
            <a:r>
              <a:rPr lang="pl-PL" sz="2000" b="1" dirty="0" err="1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metanianu</a:t>
            </a:r>
            <a:endParaRPr lang="pl-PL" sz="2000" b="1" dirty="0" smtClean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 mrówkowego          wapnia                                                  </a:t>
            </a:r>
            <a:r>
              <a:rPr lang="pl-PL" sz="2000" b="1" dirty="0" err="1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wapnia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2604026" y="3071810"/>
            <a:ext cx="19543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        </a:t>
            </a:r>
            <a:r>
              <a:rPr lang="pl-PL" sz="2800" b="1" dirty="0" smtClean="0">
                <a:solidFill>
                  <a:srgbClr val="C00000"/>
                </a:solidFill>
              </a:rPr>
              <a:t>O</a:t>
            </a:r>
          </a:p>
          <a:p>
            <a:r>
              <a:rPr lang="pl-PL" sz="2800" dirty="0" smtClean="0"/>
              <a:t>            </a:t>
            </a:r>
            <a:r>
              <a:rPr lang="pl-PL" sz="2800" b="1" dirty="0" smtClean="0"/>
              <a:t>//</a:t>
            </a:r>
          </a:p>
          <a:p>
            <a:r>
              <a:rPr lang="pl-PL" sz="2800" b="1" dirty="0" smtClean="0"/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O </a:t>
            </a:r>
            <a:r>
              <a:rPr lang="pl-PL" sz="2800" b="1" dirty="0" smtClean="0"/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C </a:t>
            </a:r>
            <a:r>
              <a:rPr lang="pl-PL" sz="2800" b="1" dirty="0" smtClean="0"/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smtClean="0"/>
              <a:t> </a:t>
            </a:r>
            <a:r>
              <a:rPr lang="pl-PL" sz="2800" b="1" dirty="0" smtClean="0">
                <a:solidFill>
                  <a:srgbClr val="C00000"/>
                </a:solidFill>
              </a:rPr>
              <a:t>H</a:t>
            </a:r>
            <a:r>
              <a:rPr lang="pl-PL" sz="2800" b="1" dirty="0" smtClean="0"/>
              <a:t> 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2" grpId="0"/>
      <p:bldP spid="22" grpId="0"/>
      <p:bldP spid="25" grpId="0"/>
      <p:bldP spid="29" grpId="0"/>
      <p:bldP spid="30" grpId="0"/>
      <p:bldP spid="2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6583" y="142852"/>
            <a:ext cx="5081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Ile g kwasu oleinowego potrzeba do całkowitego </a:t>
            </a:r>
          </a:p>
          <a:p>
            <a:r>
              <a:rPr lang="pl-PL" sz="2000" b="1" dirty="0" smtClean="0">
                <a:latin typeface="Arial Narrow" pitchFamily="34" charset="0"/>
              </a:rPr>
              <a:t>Odbarwienia 150 g  3% -owej wody bromowej ?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116936" y="0"/>
            <a:ext cx="40270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Arial Narrow" pitchFamily="34" charset="0"/>
              </a:rPr>
              <a:t>  Ile bromu jest w tej wodzie ?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Arial Narrow" pitchFamily="34" charset="0"/>
              </a:rPr>
              <a:t>  Zapisać reakcję kwas +brom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Arial Narrow" pitchFamily="34" charset="0"/>
              </a:rPr>
              <a:t>  Wpisać pod reakcją odpowiednie masy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latin typeface="Arial Narrow" pitchFamily="34" charset="0"/>
              </a:rPr>
              <a:t>  Obliczyć gramy kwasu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57158" y="1142984"/>
            <a:ext cx="4876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3%   ze  150 g  = 1,5 • 3 = 4,5 g </a:t>
            </a:r>
            <a:r>
              <a:rPr lang="pl-PL" sz="2000" dirty="0" smtClean="0">
                <a:latin typeface="Arial Narrow" pitchFamily="34" charset="0"/>
              </a:rPr>
              <a:t>czystego bromu </a:t>
            </a:r>
            <a:endParaRPr lang="pl-PL" sz="2000" dirty="0">
              <a:latin typeface="Arial Narrow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8596" y="1714488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C</a:t>
            </a:r>
            <a:r>
              <a:rPr lang="pl-PL" sz="2400" b="1" baseline="-25000" dirty="0" smtClean="0">
                <a:latin typeface="Arial Narrow" pitchFamily="34" charset="0"/>
              </a:rPr>
              <a:t>17 </a:t>
            </a:r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400" b="1" baseline="-25000" dirty="0" smtClean="0">
                <a:solidFill>
                  <a:srgbClr val="000099"/>
                </a:solidFill>
                <a:latin typeface="Arial Narrow" pitchFamily="34" charset="0"/>
              </a:rPr>
              <a:t>33 </a:t>
            </a:r>
            <a:r>
              <a:rPr lang="pl-PL" sz="2400" b="1" dirty="0" smtClean="0">
                <a:latin typeface="Arial Narrow" pitchFamily="34" charset="0"/>
              </a:rPr>
              <a:t>C</a:t>
            </a:r>
            <a:r>
              <a:rPr lang="pl-PL" sz="2400" b="1" dirty="0" smtClean="0">
                <a:solidFill>
                  <a:srgbClr val="800080"/>
                </a:solidFill>
                <a:latin typeface="Arial Narrow" pitchFamily="34" charset="0"/>
              </a:rPr>
              <a:t>OO</a:t>
            </a:r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400" dirty="0" smtClean="0">
                <a:solidFill>
                  <a:srgbClr val="000099"/>
                </a:solidFill>
                <a:latin typeface="Arial Narrow" pitchFamily="34" charset="0"/>
              </a:rPr>
              <a:t> </a:t>
            </a:r>
            <a:endParaRPr lang="pl-PL" sz="2400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0034" y="3038773"/>
            <a:ext cx="5299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Arial Narrow" pitchFamily="34" charset="0"/>
              </a:rPr>
              <a:t>C</a:t>
            </a:r>
            <a:r>
              <a:rPr lang="pl-PL" sz="2400" b="1" baseline="-25000" dirty="0" smtClean="0">
                <a:latin typeface="Arial Narrow" pitchFamily="34" charset="0"/>
              </a:rPr>
              <a:t>18 </a:t>
            </a:r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400" b="1" baseline="-25000" dirty="0" smtClean="0">
                <a:solidFill>
                  <a:srgbClr val="000099"/>
                </a:solidFill>
                <a:latin typeface="Arial Narrow" pitchFamily="34" charset="0"/>
              </a:rPr>
              <a:t>34 </a:t>
            </a:r>
            <a:r>
              <a:rPr lang="pl-PL" sz="2400" b="1" dirty="0" smtClean="0">
                <a:solidFill>
                  <a:srgbClr val="800080"/>
                </a:solidFill>
                <a:latin typeface="Arial Narrow" pitchFamily="34" charset="0"/>
              </a:rPr>
              <a:t>O</a:t>
            </a:r>
            <a:r>
              <a:rPr lang="pl-PL" sz="2400" b="1" baseline="-25000" dirty="0" smtClean="0">
                <a:solidFill>
                  <a:srgbClr val="800080"/>
                </a:solidFill>
                <a:latin typeface="Arial Narrow" pitchFamily="34" charset="0"/>
              </a:rPr>
              <a:t>2  </a:t>
            </a:r>
            <a:r>
              <a:rPr lang="pl-PL" sz="2400" b="1" baseline="-25000" dirty="0" smtClean="0">
                <a:latin typeface="Arial Narrow" pitchFamily="34" charset="0"/>
              </a:rPr>
              <a:t>       </a:t>
            </a:r>
            <a:r>
              <a:rPr lang="pl-PL" sz="2400" b="1" dirty="0" smtClean="0">
                <a:latin typeface="Arial Narrow" pitchFamily="34" charset="0"/>
              </a:rPr>
              <a:t>+        </a:t>
            </a:r>
            <a:r>
              <a:rPr lang="pl-PL" sz="2400" b="1" dirty="0" smtClean="0">
                <a:solidFill>
                  <a:srgbClr val="C00000"/>
                </a:solidFill>
                <a:latin typeface="Arial Narrow" pitchFamily="34" charset="0"/>
              </a:rPr>
              <a:t>Br</a:t>
            </a:r>
            <a:r>
              <a:rPr lang="pl-PL" sz="2400" b="1" baseline="-25000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r>
              <a:rPr lang="pl-PL" sz="2400" dirty="0" smtClean="0">
                <a:latin typeface="Arial Narrow" pitchFamily="34" charset="0"/>
              </a:rPr>
              <a:t>   </a:t>
            </a:r>
            <a:r>
              <a:rPr lang="pl-PL" sz="2400" dirty="0" smtClean="0">
                <a:latin typeface="Calibri"/>
              </a:rPr>
              <a:t>→      </a:t>
            </a:r>
            <a:r>
              <a:rPr lang="pl-PL" sz="2400" b="1" dirty="0" smtClean="0">
                <a:latin typeface="Arial Narrow" pitchFamily="34" charset="0"/>
              </a:rPr>
              <a:t>C</a:t>
            </a:r>
            <a:r>
              <a:rPr lang="pl-PL" sz="2400" b="1" baseline="-25000" dirty="0" smtClean="0">
                <a:latin typeface="Arial Narrow" pitchFamily="34" charset="0"/>
              </a:rPr>
              <a:t>18 </a:t>
            </a:r>
            <a:r>
              <a:rPr lang="pl-PL" sz="2400" b="1" dirty="0" smtClean="0">
                <a:solidFill>
                  <a:srgbClr val="000099"/>
                </a:solidFill>
                <a:latin typeface="Arial Narrow" pitchFamily="34" charset="0"/>
              </a:rPr>
              <a:t>H</a:t>
            </a:r>
            <a:r>
              <a:rPr lang="pl-PL" sz="2400" b="1" baseline="-25000" dirty="0" smtClean="0">
                <a:solidFill>
                  <a:srgbClr val="000099"/>
                </a:solidFill>
                <a:latin typeface="Arial Narrow" pitchFamily="34" charset="0"/>
              </a:rPr>
              <a:t>34 </a:t>
            </a:r>
            <a:r>
              <a:rPr lang="pl-PL" sz="2400" b="1" dirty="0" smtClean="0">
                <a:solidFill>
                  <a:srgbClr val="800080"/>
                </a:solidFill>
                <a:latin typeface="Arial Narrow" pitchFamily="34" charset="0"/>
              </a:rPr>
              <a:t>O</a:t>
            </a:r>
            <a:r>
              <a:rPr lang="pl-PL" sz="2400" b="1" baseline="-25000" dirty="0" smtClean="0">
                <a:solidFill>
                  <a:srgbClr val="800080"/>
                </a:solidFill>
                <a:latin typeface="Arial Narrow" pitchFamily="34" charset="0"/>
              </a:rPr>
              <a:t>2 </a:t>
            </a:r>
            <a:r>
              <a:rPr lang="pl-PL" sz="2400" b="1" baseline="-25000" dirty="0" smtClean="0">
                <a:latin typeface="Arial Narrow" pitchFamily="34" charset="0"/>
              </a:rPr>
              <a:t> </a:t>
            </a:r>
            <a:r>
              <a:rPr lang="pl-PL" sz="2400" b="1" dirty="0" smtClean="0">
                <a:solidFill>
                  <a:srgbClr val="C00000"/>
                </a:solidFill>
                <a:latin typeface="Arial Narrow" pitchFamily="34" charset="0"/>
              </a:rPr>
              <a:t>Br</a:t>
            </a:r>
            <a:r>
              <a:rPr lang="pl-PL" sz="2400" b="1" baseline="-25000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pl-PL" sz="2400" baseline="-25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00100" y="3598135"/>
            <a:ext cx="2608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Arial Narrow" pitchFamily="34" charset="0"/>
              </a:rPr>
              <a:t>X                      </a:t>
            </a:r>
            <a:r>
              <a:rPr lang="pl-PL" sz="2400" b="1" dirty="0" smtClean="0">
                <a:solidFill>
                  <a:srgbClr val="C00000"/>
                </a:solidFill>
                <a:latin typeface="Arial Narrow" pitchFamily="34" charset="0"/>
              </a:rPr>
              <a:t>4,5 g</a:t>
            </a:r>
          </a:p>
          <a:p>
            <a:r>
              <a:rPr lang="pl-PL" sz="2400" b="1" dirty="0" smtClean="0">
                <a:latin typeface="Arial Narrow" pitchFamily="34" charset="0"/>
              </a:rPr>
              <a:t>282 u               160 u</a:t>
            </a:r>
            <a:r>
              <a:rPr lang="pl-PL" sz="2400" dirty="0" smtClean="0">
                <a:latin typeface="Arial Narrow" pitchFamily="34" charset="0"/>
              </a:rPr>
              <a:t> </a:t>
            </a:r>
            <a:endParaRPr lang="pl-PL" sz="2400" dirty="0">
              <a:latin typeface="Arial Narrow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41125" y="2571744"/>
            <a:ext cx="2552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Arial Narrow" pitchFamily="34" charset="0"/>
              </a:rPr>
              <a:t>12 • 18 </a:t>
            </a:r>
            <a:r>
              <a:rPr lang="pl-PL" sz="2000" b="1" dirty="0" smtClean="0">
                <a:latin typeface="Arial Narrow" pitchFamily="34" charset="0"/>
              </a:rPr>
              <a:t>+</a:t>
            </a:r>
            <a:r>
              <a:rPr lang="pl-PL" sz="2000" dirty="0" smtClean="0">
                <a:latin typeface="Arial Narrow" pitchFamily="34" charset="0"/>
              </a:rPr>
              <a:t> 34 </a:t>
            </a:r>
            <a:r>
              <a:rPr lang="pl-PL" sz="2000" b="1" dirty="0" smtClean="0">
                <a:latin typeface="Arial Narrow" pitchFamily="34" charset="0"/>
              </a:rPr>
              <a:t>+</a:t>
            </a:r>
            <a:r>
              <a:rPr lang="pl-PL" sz="2000" dirty="0" smtClean="0">
                <a:latin typeface="Arial Narrow" pitchFamily="34" charset="0"/>
              </a:rPr>
              <a:t> 32 = 282 u</a:t>
            </a:r>
            <a:endParaRPr lang="pl-PL" sz="2000" dirty="0">
              <a:latin typeface="Arial Narrow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00628" y="3714752"/>
            <a:ext cx="273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Arial Narrow" pitchFamily="34" charset="0"/>
              </a:rPr>
              <a:t>X </a:t>
            </a:r>
            <a:r>
              <a:rPr lang="pl-PL" sz="2400" b="1" dirty="0" smtClean="0">
                <a:latin typeface="Arial Narrow" pitchFamily="34" charset="0"/>
              </a:rPr>
              <a:t>=</a:t>
            </a:r>
            <a:r>
              <a:rPr lang="pl-PL" sz="2400" b="1" dirty="0" smtClean="0">
                <a:solidFill>
                  <a:srgbClr val="FF0000"/>
                </a:solidFill>
                <a:latin typeface="Arial Narrow" pitchFamily="34" charset="0"/>
              </a:rPr>
              <a:t> 282 </a:t>
            </a:r>
            <a:r>
              <a:rPr lang="pl-PL" sz="2400" dirty="0" smtClean="0">
                <a:latin typeface="Arial Narrow" pitchFamily="34" charset="0"/>
              </a:rPr>
              <a:t>• </a:t>
            </a:r>
            <a:r>
              <a:rPr lang="pl-PL" sz="2400" b="1" dirty="0" smtClean="0">
                <a:solidFill>
                  <a:srgbClr val="C00000"/>
                </a:solidFill>
                <a:latin typeface="Arial Narrow" pitchFamily="34" charset="0"/>
              </a:rPr>
              <a:t>4,5 g  </a:t>
            </a:r>
            <a:r>
              <a:rPr lang="pl-PL" sz="2400" b="1" dirty="0" smtClean="0">
                <a:latin typeface="Arial Narrow" pitchFamily="34" charset="0"/>
              </a:rPr>
              <a:t>/: </a:t>
            </a:r>
            <a:r>
              <a:rPr lang="pl-PL" sz="2400" b="1" dirty="0" smtClean="0">
                <a:solidFill>
                  <a:srgbClr val="C00000"/>
                </a:solidFill>
                <a:latin typeface="Arial Narrow" pitchFamily="34" charset="0"/>
              </a:rPr>
              <a:t>160</a:t>
            </a:r>
            <a:r>
              <a:rPr lang="pl-PL" sz="2400" dirty="0" smtClean="0">
                <a:latin typeface="Arial Narrow" pitchFamily="34" charset="0"/>
              </a:rPr>
              <a:t> </a:t>
            </a:r>
            <a:endParaRPr lang="pl-PL" sz="2400" dirty="0">
              <a:latin typeface="Arial Narrow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072066" y="4324657"/>
            <a:ext cx="143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Arial Narrow" pitchFamily="34" charset="0"/>
              </a:rPr>
              <a:t>X </a:t>
            </a:r>
            <a:r>
              <a:rPr lang="pl-PL" sz="2400" b="1" dirty="0" smtClean="0">
                <a:latin typeface="Arial Narrow" pitchFamily="34" charset="0"/>
              </a:rPr>
              <a:t>=</a:t>
            </a:r>
            <a:r>
              <a:rPr lang="pl-PL" sz="2400" b="1" dirty="0" smtClean="0">
                <a:solidFill>
                  <a:srgbClr val="FF0000"/>
                </a:solidFill>
                <a:latin typeface="Arial Narrow" pitchFamily="34" charset="0"/>
              </a:rPr>
              <a:t> 7,93 g </a:t>
            </a:r>
            <a:endParaRPr lang="pl-PL" sz="2400" dirty="0">
              <a:latin typeface="Arial Narrow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31882" y="5286388"/>
            <a:ext cx="6854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Odp. Do całkowitego odbarwienia 150 g  3% -owej wody bromowej </a:t>
            </a:r>
          </a:p>
          <a:p>
            <a:pPr algn="ctr"/>
            <a:r>
              <a:rPr lang="pl-PL" sz="2000" b="1" dirty="0" smtClean="0">
                <a:latin typeface="Arial Narrow" pitchFamily="34" charset="0"/>
              </a:rPr>
              <a:t>potrzeba 7,93 g kwasu oleinowego </a:t>
            </a:r>
            <a:endParaRPr lang="pl-PL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57422" y="785794"/>
            <a:ext cx="6413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Comic Sans MS" pitchFamily="66" charset="0"/>
              </a:rPr>
              <a:t>Reakcja otrzymywania najprostszego estru </a:t>
            </a:r>
            <a:endParaRPr lang="pl-PL" sz="2400" dirty="0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71472" y="1357298"/>
            <a:ext cx="1866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   </a:t>
            </a:r>
            <a:r>
              <a:rPr lang="pl-PL" sz="2800" b="1" dirty="0" smtClean="0">
                <a:solidFill>
                  <a:srgbClr val="C00000"/>
                </a:solidFill>
              </a:rPr>
              <a:t>O</a:t>
            </a:r>
          </a:p>
          <a:p>
            <a:r>
              <a:rPr lang="pl-PL" sz="2800" dirty="0" smtClean="0"/>
              <a:t>        </a:t>
            </a:r>
            <a:r>
              <a:rPr lang="pl-PL" sz="2800" b="1" dirty="0" smtClean="0">
                <a:solidFill>
                  <a:srgbClr val="C00000"/>
                </a:solidFill>
              </a:rPr>
              <a:t>//</a:t>
            </a:r>
          </a:p>
          <a:p>
            <a:r>
              <a:rPr lang="pl-PL" sz="2800" b="1" dirty="0" smtClean="0">
                <a:solidFill>
                  <a:srgbClr val="C00000"/>
                </a:solidFill>
              </a:rPr>
              <a:t>H – C – O </a:t>
            </a:r>
            <a:r>
              <a:rPr lang="pl-PL" sz="2800" b="1" dirty="0" smtClean="0"/>
              <a:t>– </a:t>
            </a:r>
            <a:endParaRPr lang="pl-PL" sz="2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285984" y="2214554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000FF"/>
                </a:solidFill>
              </a:rPr>
              <a:t>H</a:t>
            </a:r>
            <a:endParaRPr lang="pl-PL" sz="2800" b="1" dirty="0">
              <a:solidFill>
                <a:srgbClr val="0000FF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071802" y="221455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+</a:t>
            </a:r>
            <a:endParaRPr lang="pl-PL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72000" y="2214554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</a:t>
            </a:r>
            <a:r>
              <a:rPr lang="pl-PL" sz="2800" b="1" dirty="0" smtClean="0"/>
              <a:t>– </a:t>
            </a:r>
            <a:r>
              <a:rPr lang="pl-PL" sz="2800" b="1" dirty="0" smtClean="0">
                <a:solidFill>
                  <a:srgbClr val="C00000"/>
                </a:solidFill>
              </a:rPr>
              <a:t>C H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3</a:t>
            </a:r>
            <a:endParaRPr lang="pl-PL" sz="2800" b="1" baseline="-25000" dirty="0">
              <a:solidFill>
                <a:srgbClr val="C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714744" y="2214554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000FF"/>
                </a:solidFill>
              </a:rPr>
              <a:t>H – O </a:t>
            </a:r>
            <a:endParaRPr lang="pl-PL" sz="2800" b="1" dirty="0">
              <a:solidFill>
                <a:srgbClr val="0000FF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00034" y="3000372"/>
            <a:ext cx="2332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kwas mrówkowy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000496" y="2857496"/>
            <a:ext cx="125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800080"/>
                </a:solidFill>
              </a:rPr>
              <a:t>metanol</a:t>
            </a:r>
            <a:endParaRPr lang="pl-PL" sz="2400" b="1" dirty="0">
              <a:solidFill>
                <a:srgbClr val="80008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500694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857488" y="3357562"/>
            <a:ext cx="269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mrówczanu 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rgbClr val="800080"/>
                </a:solidFill>
              </a:rPr>
              <a:t>metylu</a:t>
            </a:r>
            <a:endParaRPr lang="pl-PL" sz="24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857224" y="5500702"/>
            <a:ext cx="624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Kwasowa </a:t>
            </a:r>
            <a:r>
              <a:rPr lang="pl-PL" sz="2400" b="1" dirty="0" smtClean="0"/>
              <a:t>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hydroliza</a:t>
            </a:r>
            <a:r>
              <a:rPr lang="pl-PL" sz="2400" b="1" dirty="0" smtClean="0"/>
              <a:t>  estru  to  odwrotny  proces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41 0 " pathEditMode="relative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9" grpId="1"/>
      <p:bldP spid="10" grpId="0"/>
      <p:bldP spid="10" grpId="1"/>
      <p:bldP spid="13" grpId="0"/>
      <p:bldP spid="1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00232" y="357166"/>
            <a:ext cx="7106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Comic Sans MS" pitchFamily="66" charset="0"/>
              </a:rPr>
              <a:t>Reakcja otrzymywania </a:t>
            </a:r>
            <a:r>
              <a:rPr lang="pl-PL" sz="2800" dirty="0" err="1" smtClean="0">
                <a:solidFill>
                  <a:srgbClr val="FF0000"/>
                </a:solidFill>
                <a:latin typeface="Comic Sans MS" pitchFamily="66" charset="0"/>
              </a:rPr>
              <a:t>metanianu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smtClean="0">
                <a:solidFill>
                  <a:srgbClr val="CC0099"/>
                </a:solidFill>
                <a:latin typeface="Comic Sans MS" pitchFamily="66" charset="0"/>
              </a:rPr>
              <a:t>propylu</a:t>
            </a:r>
            <a:r>
              <a:rPr lang="pl-PL" sz="2800" dirty="0" smtClean="0">
                <a:latin typeface="Comic Sans MS" pitchFamily="66" charset="0"/>
              </a:rPr>
              <a:t> </a:t>
            </a:r>
            <a:endParaRPr lang="pl-PL" sz="2800" dirty="0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71472" y="1357298"/>
            <a:ext cx="1866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   </a:t>
            </a:r>
            <a:r>
              <a:rPr lang="pl-PL" sz="2800" b="1" dirty="0" smtClean="0">
                <a:solidFill>
                  <a:srgbClr val="C00000"/>
                </a:solidFill>
              </a:rPr>
              <a:t>O</a:t>
            </a:r>
          </a:p>
          <a:p>
            <a:r>
              <a:rPr lang="pl-PL" sz="2800" dirty="0" smtClean="0"/>
              <a:t>        </a:t>
            </a:r>
            <a:r>
              <a:rPr lang="pl-PL" sz="2800" b="1" dirty="0" smtClean="0">
                <a:solidFill>
                  <a:srgbClr val="C00000"/>
                </a:solidFill>
              </a:rPr>
              <a:t>//</a:t>
            </a:r>
          </a:p>
          <a:p>
            <a:r>
              <a:rPr lang="pl-PL" sz="2800" b="1" dirty="0" smtClean="0">
                <a:solidFill>
                  <a:srgbClr val="C00000"/>
                </a:solidFill>
              </a:rPr>
              <a:t>H – C – O </a:t>
            </a:r>
            <a:r>
              <a:rPr lang="pl-PL" sz="2800" b="1" dirty="0" smtClean="0"/>
              <a:t>– </a:t>
            </a:r>
            <a:endParaRPr lang="pl-PL" sz="2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285984" y="2214554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000FF"/>
                </a:solidFill>
              </a:rPr>
              <a:t>H</a:t>
            </a:r>
            <a:endParaRPr lang="pl-PL" sz="2800" b="1" dirty="0">
              <a:solidFill>
                <a:srgbClr val="0000FF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071802" y="221455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+</a:t>
            </a:r>
            <a:endParaRPr lang="pl-PL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72000" y="2214554"/>
            <a:ext cx="3047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</a:t>
            </a:r>
            <a:r>
              <a:rPr lang="pl-PL" sz="2800" b="1" dirty="0" smtClean="0"/>
              <a:t>– </a:t>
            </a:r>
            <a:r>
              <a:rPr lang="pl-PL" sz="2800" b="1" dirty="0" smtClean="0">
                <a:solidFill>
                  <a:srgbClr val="C00000"/>
                </a:solidFill>
              </a:rPr>
              <a:t>C H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2 </a:t>
            </a:r>
            <a:r>
              <a:rPr lang="pl-PL" sz="2800" b="1" dirty="0" smtClean="0"/>
              <a:t>– </a:t>
            </a:r>
            <a:r>
              <a:rPr lang="pl-PL" sz="2800" b="1" dirty="0" smtClean="0">
                <a:solidFill>
                  <a:srgbClr val="C00000"/>
                </a:solidFill>
              </a:rPr>
              <a:t>C H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2</a:t>
            </a:r>
            <a:r>
              <a:rPr lang="pl-PL" sz="2800" b="1" dirty="0" smtClean="0"/>
              <a:t> – </a:t>
            </a:r>
            <a:r>
              <a:rPr lang="pl-PL" sz="2800" b="1" dirty="0" smtClean="0">
                <a:solidFill>
                  <a:srgbClr val="C00000"/>
                </a:solidFill>
              </a:rPr>
              <a:t>C H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3</a:t>
            </a:r>
            <a:endParaRPr lang="pl-PL" sz="2800" b="1" baseline="-25000" dirty="0">
              <a:solidFill>
                <a:srgbClr val="C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714744" y="2214554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000FF"/>
                </a:solidFill>
              </a:rPr>
              <a:t>H – O </a:t>
            </a:r>
            <a:endParaRPr lang="pl-PL" sz="2800" b="1" dirty="0">
              <a:solidFill>
                <a:srgbClr val="0000FF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00034" y="3000372"/>
            <a:ext cx="226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kwas metanowy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000496" y="2857496"/>
            <a:ext cx="134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800080"/>
                </a:solidFill>
              </a:rPr>
              <a:t>propanol</a:t>
            </a:r>
            <a:endParaRPr lang="pl-PL" sz="2400" b="1" dirty="0">
              <a:solidFill>
                <a:srgbClr val="80008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500694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643438" y="2714620"/>
            <a:ext cx="2525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FF0000"/>
                </a:solidFill>
              </a:rPr>
              <a:t>metanian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rgbClr val="800080"/>
                </a:solidFill>
              </a:rPr>
              <a:t>propylu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29601 0.00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9" grpId="1"/>
      <p:bldP spid="10" grpId="0"/>
      <p:bldP spid="10" grpId="1"/>
      <p:bldP spid="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00232" y="357166"/>
            <a:ext cx="6447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Comic Sans MS" pitchFamily="66" charset="0"/>
              </a:rPr>
              <a:t>Reakcja otrzymywania </a:t>
            </a:r>
            <a:r>
              <a:rPr lang="pl-PL" sz="2800" dirty="0" err="1" smtClean="0">
                <a:solidFill>
                  <a:srgbClr val="FF0000"/>
                </a:solidFill>
                <a:latin typeface="Comic Sans MS" pitchFamily="66" charset="0"/>
              </a:rPr>
              <a:t>etanianu</a:t>
            </a:r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2800" dirty="0" smtClean="0">
                <a:solidFill>
                  <a:srgbClr val="CC0099"/>
                </a:solidFill>
                <a:latin typeface="Comic Sans MS" pitchFamily="66" charset="0"/>
              </a:rPr>
              <a:t>etylu </a:t>
            </a:r>
            <a:endParaRPr lang="pl-PL" sz="2800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7158" y="1357298"/>
            <a:ext cx="2185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        </a:t>
            </a:r>
            <a:r>
              <a:rPr lang="pl-PL" sz="2800" b="1" dirty="0" smtClean="0">
                <a:solidFill>
                  <a:srgbClr val="C00000"/>
                </a:solidFill>
              </a:rPr>
              <a:t>O</a:t>
            </a:r>
          </a:p>
          <a:p>
            <a:r>
              <a:rPr lang="pl-PL" sz="2800" dirty="0" smtClean="0"/>
              <a:t>            </a:t>
            </a:r>
            <a:r>
              <a:rPr lang="pl-PL" sz="2800" b="1" dirty="0" smtClean="0"/>
              <a:t>//</a:t>
            </a:r>
          </a:p>
          <a:p>
            <a:r>
              <a:rPr lang="pl-PL" sz="2800" b="1" dirty="0" smtClean="0">
                <a:solidFill>
                  <a:srgbClr val="C00000"/>
                </a:solidFill>
              </a:rPr>
              <a:t>CH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3</a:t>
            </a: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800" b="1" dirty="0" smtClean="0"/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C </a:t>
            </a:r>
            <a:r>
              <a:rPr lang="pl-PL" sz="2800" b="1" dirty="0" smtClean="0"/>
              <a:t>–</a:t>
            </a:r>
            <a:r>
              <a:rPr lang="pl-PL" sz="2800" b="1" dirty="0" smtClean="0">
                <a:solidFill>
                  <a:srgbClr val="C00000"/>
                </a:solidFill>
              </a:rPr>
              <a:t> O </a:t>
            </a:r>
            <a:r>
              <a:rPr lang="pl-PL" sz="2800" b="1" dirty="0" smtClean="0"/>
              <a:t>– </a:t>
            </a:r>
            <a:endParaRPr lang="pl-PL" sz="2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285984" y="2214554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000FF"/>
                </a:solidFill>
              </a:rPr>
              <a:t>H</a:t>
            </a:r>
            <a:endParaRPr lang="pl-PL" sz="2800" b="1" dirty="0">
              <a:solidFill>
                <a:srgbClr val="0000FF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071802" y="221455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+</a:t>
            </a:r>
            <a:endParaRPr lang="pl-PL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72000" y="2214554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</a:t>
            </a:r>
            <a:r>
              <a:rPr lang="pl-PL" sz="2800" b="1" dirty="0" smtClean="0"/>
              <a:t>– </a:t>
            </a:r>
            <a:r>
              <a:rPr lang="pl-PL" sz="2800" b="1" dirty="0" smtClean="0">
                <a:solidFill>
                  <a:srgbClr val="C00000"/>
                </a:solidFill>
              </a:rPr>
              <a:t>C H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2 </a:t>
            </a:r>
            <a:r>
              <a:rPr lang="pl-PL" sz="2800" b="1" dirty="0" smtClean="0"/>
              <a:t>– </a:t>
            </a:r>
            <a:r>
              <a:rPr lang="pl-PL" sz="2800" b="1" dirty="0" smtClean="0">
                <a:solidFill>
                  <a:srgbClr val="C00000"/>
                </a:solidFill>
              </a:rPr>
              <a:t>C H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3</a:t>
            </a:r>
            <a:endParaRPr lang="pl-PL" sz="2800" b="1" baseline="-25000" dirty="0">
              <a:solidFill>
                <a:srgbClr val="C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714744" y="2214554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000FF"/>
                </a:solidFill>
              </a:rPr>
              <a:t>H – O </a:t>
            </a:r>
            <a:endParaRPr lang="pl-PL" sz="2800" b="1" dirty="0">
              <a:solidFill>
                <a:srgbClr val="0000FF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00034" y="3000372"/>
            <a:ext cx="2019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kwas etanowy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000496" y="2857496"/>
            <a:ext cx="100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800080"/>
                </a:solidFill>
              </a:rPr>
              <a:t>etanol</a:t>
            </a:r>
            <a:endParaRPr lang="pl-PL" sz="2400" b="1" dirty="0">
              <a:solidFill>
                <a:srgbClr val="80008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500694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714876" y="2786058"/>
            <a:ext cx="1937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 smtClean="0">
                <a:solidFill>
                  <a:srgbClr val="FF0000"/>
                </a:solidFill>
              </a:rPr>
              <a:t>etanian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rgbClr val="800080"/>
                </a:solidFill>
              </a:rPr>
              <a:t>etylu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28298 0.00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9" grpId="1"/>
      <p:bldP spid="10" grpId="0"/>
      <p:bldP spid="10" grpId="1"/>
      <p:bldP spid="1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71736" y="1357298"/>
            <a:ext cx="1866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   </a:t>
            </a:r>
            <a:r>
              <a:rPr lang="pl-PL" sz="2800" b="1" dirty="0" smtClean="0">
                <a:solidFill>
                  <a:srgbClr val="C00000"/>
                </a:solidFill>
              </a:rPr>
              <a:t>O</a:t>
            </a:r>
          </a:p>
          <a:p>
            <a:r>
              <a:rPr lang="pl-PL" sz="2800" dirty="0" smtClean="0"/>
              <a:t>        </a:t>
            </a:r>
            <a:r>
              <a:rPr lang="pl-PL" sz="2800" b="1" dirty="0" smtClean="0">
                <a:solidFill>
                  <a:srgbClr val="C00000"/>
                </a:solidFill>
              </a:rPr>
              <a:t>//</a:t>
            </a:r>
          </a:p>
          <a:p>
            <a:r>
              <a:rPr lang="pl-PL" sz="2800" b="1" dirty="0" smtClean="0">
                <a:solidFill>
                  <a:srgbClr val="C00000"/>
                </a:solidFill>
              </a:rPr>
              <a:t>H – C – O </a:t>
            </a:r>
            <a:r>
              <a:rPr lang="pl-PL" sz="2800" dirty="0" smtClean="0"/>
              <a:t>– 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857356" y="4214818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000FF"/>
                </a:solidFill>
              </a:rPr>
              <a:t>H</a:t>
            </a:r>
            <a:endParaRPr lang="pl-PL" sz="2800" b="1" dirty="0">
              <a:solidFill>
                <a:srgbClr val="0000FF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929190" y="221455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+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29058" y="2214554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</a:t>
            </a:r>
            <a:r>
              <a:rPr lang="pl-PL" sz="2800" b="1" dirty="0" smtClean="0"/>
              <a:t>– </a:t>
            </a:r>
            <a:r>
              <a:rPr lang="pl-PL" sz="2800" b="1" dirty="0" smtClean="0">
                <a:solidFill>
                  <a:srgbClr val="C00000"/>
                </a:solidFill>
              </a:rPr>
              <a:t>C H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3</a:t>
            </a:r>
            <a:endParaRPr lang="pl-PL" sz="2800" b="1" baseline="-25000" dirty="0">
              <a:solidFill>
                <a:srgbClr val="C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28662" y="4214818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rgbClr val="0000FF"/>
                </a:solidFill>
              </a:rPr>
              <a:t>H – O </a:t>
            </a:r>
            <a:endParaRPr lang="pl-PL" sz="2800" b="1" dirty="0">
              <a:solidFill>
                <a:srgbClr val="0000FF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428860" y="2714620"/>
            <a:ext cx="2332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kwas mrówkowy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929322" y="2643182"/>
            <a:ext cx="125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800080"/>
                </a:solidFill>
              </a:rPr>
              <a:t>metanol</a:t>
            </a:r>
            <a:endParaRPr lang="pl-PL" sz="2400" b="1" dirty="0">
              <a:solidFill>
                <a:srgbClr val="80008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500694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071802" y="3000372"/>
            <a:ext cx="2694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mrówczanu  </a:t>
            </a:r>
            <a:r>
              <a:rPr lang="pl-PL" sz="2400" b="1" dirty="0" smtClean="0">
                <a:solidFill>
                  <a:srgbClr val="800080"/>
                </a:solidFill>
              </a:rPr>
              <a:t>metylu</a:t>
            </a:r>
            <a:endParaRPr lang="pl-PL" sz="24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357422" y="5214950"/>
            <a:ext cx="563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  <a:latin typeface="Comic Sans MS" pitchFamily="66" charset="0"/>
              </a:rPr>
              <a:t>HYDROLIZA</a:t>
            </a:r>
            <a:r>
              <a:rPr lang="pl-PL" sz="2400" b="1" dirty="0" smtClean="0">
                <a:latin typeface="Comic Sans MS" pitchFamily="66" charset="0"/>
              </a:rPr>
              <a:t>   </a:t>
            </a:r>
            <a:r>
              <a:rPr lang="pl-PL" sz="2400" b="1" dirty="0" smtClean="0">
                <a:solidFill>
                  <a:srgbClr val="FF0000"/>
                </a:solidFill>
                <a:latin typeface="Comic Sans MS" pitchFamily="66" charset="0"/>
              </a:rPr>
              <a:t>KWASOWA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pl-PL" sz="2400" b="1" dirty="0" smtClean="0">
                <a:latin typeface="Comic Sans MS" pitchFamily="66" charset="0"/>
              </a:rPr>
              <a:t> 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ESTRU</a:t>
            </a:r>
            <a:endParaRPr lang="pl-PL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033 -0.12095 0.4066 -0.2419 0.48803 -0.29024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3 0.00092 C 0.1276 -0.12094 0.22708 -0.24282 0.26684 -0.29139 " pathEditMode="relative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13" grpId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71736" y="1357298"/>
            <a:ext cx="18662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         </a:t>
            </a:r>
            <a:r>
              <a:rPr lang="pl-PL" sz="2800" b="1" dirty="0" smtClean="0">
                <a:solidFill>
                  <a:srgbClr val="C00000"/>
                </a:solidFill>
              </a:rPr>
              <a:t>O</a:t>
            </a:r>
          </a:p>
          <a:p>
            <a:r>
              <a:rPr lang="pl-PL" sz="2800" dirty="0" smtClean="0"/>
              <a:t>        </a:t>
            </a:r>
            <a:r>
              <a:rPr lang="pl-PL" sz="2800" b="1" dirty="0" smtClean="0">
                <a:solidFill>
                  <a:srgbClr val="C00000"/>
                </a:solidFill>
              </a:rPr>
              <a:t>//</a:t>
            </a:r>
          </a:p>
          <a:p>
            <a:r>
              <a:rPr lang="pl-PL" sz="2800" b="1" dirty="0" smtClean="0">
                <a:solidFill>
                  <a:srgbClr val="C00000"/>
                </a:solidFill>
              </a:rPr>
              <a:t>H – C – O </a:t>
            </a:r>
            <a:r>
              <a:rPr lang="pl-PL" sz="2800" dirty="0" smtClean="0"/>
              <a:t>– </a:t>
            </a:r>
            <a:endParaRPr lang="pl-PL" sz="2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857356" y="4214818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00FF"/>
                </a:solidFill>
              </a:rPr>
              <a:t> – K </a:t>
            </a:r>
            <a:endParaRPr lang="pl-PL" sz="2800" dirty="0">
              <a:solidFill>
                <a:srgbClr val="0000FF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929190" y="221455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+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29058" y="2214554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 </a:t>
            </a:r>
            <a:r>
              <a:rPr lang="pl-PL" sz="2800" b="1" dirty="0" smtClean="0"/>
              <a:t>– </a:t>
            </a:r>
            <a:r>
              <a:rPr lang="pl-PL" sz="2800" b="1" dirty="0" smtClean="0">
                <a:solidFill>
                  <a:srgbClr val="C00000"/>
                </a:solidFill>
              </a:rPr>
              <a:t>C H</a:t>
            </a:r>
            <a:r>
              <a:rPr lang="pl-PL" sz="2800" b="1" baseline="-25000" dirty="0" smtClean="0">
                <a:solidFill>
                  <a:srgbClr val="C00000"/>
                </a:solidFill>
              </a:rPr>
              <a:t>3</a:t>
            </a:r>
            <a:endParaRPr lang="pl-PL" sz="2800" b="1" baseline="-25000" dirty="0">
              <a:solidFill>
                <a:srgbClr val="C0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928662" y="4214818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00FF"/>
                </a:solidFill>
              </a:rPr>
              <a:t>H – O </a:t>
            </a:r>
            <a:endParaRPr lang="pl-PL" sz="2800" dirty="0">
              <a:solidFill>
                <a:srgbClr val="0000FF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428860" y="2714620"/>
            <a:ext cx="2386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mrówczan potasu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929322" y="2643182"/>
            <a:ext cx="1222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800080"/>
                </a:solidFill>
              </a:rPr>
              <a:t>metanol</a:t>
            </a:r>
            <a:endParaRPr lang="pl-PL" sz="2400" dirty="0">
              <a:solidFill>
                <a:srgbClr val="80008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500694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071802" y="3000372"/>
            <a:ext cx="2637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mrówczanu  </a:t>
            </a:r>
            <a:r>
              <a:rPr lang="pl-PL" sz="2400" dirty="0" smtClean="0">
                <a:solidFill>
                  <a:srgbClr val="800080"/>
                </a:solidFill>
              </a:rPr>
              <a:t>metylu</a:t>
            </a:r>
            <a:endParaRPr lang="pl-PL" sz="2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357422" y="5214950"/>
            <a:ext cx="429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solidFill>
                  <a:srgbClr val="0000FF"/>
                </a:solidFill>
              </a:rPr>
              <a:t>HYDROLIZA</a:t>
            </a:r>
            <a:r>
              <a:rPr lang="pl-PL" sz="2400" dirty="0" smtClean="0"/>
              <a:t>  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ZASADOWA </a:t>
            </a:r>
            <a:r>
              <a:rPr lang="pl-PL" sz="2400" dirty="0" smtClean="0"/>
              <a:t>  </a:t>
            </a: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ESTRU</a:t>
            </a:r>
            <a:endParaRPr lang="pl-PL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2033 -0.12095 0.4066 -0.2419 0.48803 -0.29024 " pathEditMode="relative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445 -0.12188 0.18907 -0.24375 0.22691 -0.29232 " pathEditMode="relative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13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14348" y="642918"/>
            <a:ext cx="8099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ZMYDLENIE  </a:t>
            </a:r>
            <a:r>
              <a:rPr lang="pl-PL" sz="2400" dirty="0" smtClean="0">
                <a:solidFill>
                  <a:srgbClr val="FF6600"/>
                </a:solidFill>
              </a:rPr>
              <a:t>TŁUSZCZU </a:t>
            </a:r>
            <a:r>
              <a:rPr lang="pl-PL" sz="2400" dirty="0" smtClean="0"/>
              <a:t> TO  </a:t>
            </a:r>
            <a:r>
              <a:rPr lang="pl-PL" sz="2400" dirty="0" smtClean="0">
                <a:solidFill>
                  <a:srgbClr val="0000FF"/>
                </a:solidFill>
              </a:rPr>
              <a:t>HYDROLIZA</a:t>
            </a:r>
            <a:r>
              <a:rPr lang="pl-PL" sz="2400" dirty="0" smtClean="0"/>
              <a:t>  </a:t>
            </a:r>
            <a:r>
              <a:rPr lang="pl-PL" sz="2400" dirty="0" smtClean="0">
                <a:solidFill>
                  <a:schemeClr val="tx2">
                    <a:lumMod val="75000"/>
                  </a:schemeClr>
                </a:solidFill>
              </a:rPr>
              <a:t>ZASADOWA </a:t>
            </a: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FF6600"/>
                </a:solidFill>
              </a:rPr>
              <a:t>TŁUSZCZU</a:t>
            </a:r>
            <a:endParaRPr lang="pl-PL" sz="2400" dirty="0">
              <a:solidFill>
                <a:srgbClr val="FF66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929058" y="1643050"/>
            <a:ext cx="9877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solidFill>
                  <a:srgbClr val="0000FF"/>
                </a:solidFill>
              </a:rPr>
              <a:t>C H</a:t>
            </a:r>
            <a:r>
              <a:rPr lang="pl-PL" sz="3200" baseline="-25000" dirty="0" smtClean="0">
                <a:solidFill>
                  <a:srgbClr val="0000FF"/>
                </a:solidFill>
              </a:rPr>
              <a:t>2</a:t>
            </a:r>
            <a:r>
              <a:rPr lang="pl-PL" sz="32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pl-PL" sz="3200" dirty="0" smtClean="0">
                <a:solidFill>
                  <a:srgbClr val="0000FF"/>
                </a:solidFill>
                <a:sym typeface="Symbol"/>
              </a:rPr>
              <a:t></a:t>
            </a:r>
            <a:endParaRPr lang="pl-PL" sz="3200" dirty="0" smtClean="0">
              <a:solidFill>
                <a:srgbClr val="0000FF"/>
              </a:solidFill>
            </a:endParaRPr>
          </a:p>
          <a:p>
            <a:r>
              <a:rPr lang="pl-PL" sz="3200" dirty="0" smtClean="0">
                <a:solidFill>
                  <a:srgbClr val="0000FF"/>
                </a:solidFill>
              </a:rPr>
              <a:t>C H </a:t>
            </a:r>
          </a:p>
          <a:p>
            <a:r>
              <a:rPr lang="pl-PL" sz="3200" dirty="0" smtClean="0">
                <a:solidFill>
                  <a:srgbClr val="0000FF"/>
                </a:solidFill>
                <a:sym typeface="Symbol"/>
              </a:rPr>
              <a:t></a:t>
            </a:r>
            <a:endParaRPr lang="pl-PL" sz="3200" dirty="0" smtClean="0">
              <a:solidFill>
                <a:srgbClr val="0000FF"/>
              </a:solidFill>
            </a:endParaRPr>
          </a:p>
          <a:p>
            <a:r>
              <a:rPr lang="pl-PL" sz="3200" dirty="0" smtClean="0">
                <a:solidFill>
                  <a:srgbClr val="0000FF"/>
                </a:solidFill>
              </a:rPr>
              <a:t>C H</a:t>
            </a:r>
            <a:r>
              <a:rPr lang="pl-PL" sz="3200" baseline="-25000" dirty="0" smtClean="0">
                <a:solidFill>
                  <a:srgbClr val="0000FF"/>
                </a:solidFill>
              </a:rPr>
              <a:t>2</a:t>
            </a:r>
            <a:r>
              <a:rPr lang="pl-PL" sz="3200" baseline="-25000" dirty="0" smtClean="0">
                <a:solidFill>
                  <a:srgbClr val="C00000"/>
                </a:solidFill>
              </a:rPr>
              <a:t> </a:t>
            </a:r>
            <a:endParaRPr lang="pl-PL" sz="3200" dirty="0">
              <a:solidFill>
                <a:srgbClr val="C0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928794" y="928670"/>
            <a:ext cx="2199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                       </a:t>
            </a:r>
            <a:r>
              <a:rPr lang="pl-PL" sz="2400" dirty="0" smtClean="0"/>
              <a:t>  </a:t>
            </a:r>
          </a:p>
          <a:p>
            <a:r>
              <a:rPr lang="pl-PL" sz="2400" dirty="0" smtClean="0">
                <a:solidFill>
                  <a:srgbClr val="C00000"/>
                </a:solidFill>
              </a:rPr>
              <a:t>                 </a:t>
            </a:r>
            <a:r>
              <a:rPr lang="pl-PL" sz="2000" dirty="0" smtClean="0">
                <a:solidFill>
                  <a:srgbClr val="C00000"/>
                </a:solidFill>
              </a:rPr>
              <a:t>//</a:t>
            </a:r>
          </a:p>
          <a:p>
            <a:r>
              <a:rPr lang="pl-PL" sz="2400" b="1" dirty="0" smtClean="0">
                <a:solidFill>
                  <a:srgbClr val="C00000"/>
                </a:solidFill>
              </a:rPr>
              <a:t>C</a:t>
            </a:r>
            <a:r>
              <a:rPr lang="pl-PL" sz="2400" b="1" baseline="-25000" dirty="0" smtClean="0">
                <a:solidFill>
                  <a:srgbClr val="C00000"/>
                </a:solidFill>
              </a:rPr>
              <a:t>17</a:t>
            </a:r>
            <a:r>
              <a:rPr lang="pl-PL" sz="2400" b="1" dirty="0" smtClean="0">
                <a:solidFill>
                  <a:srgbClr val="C00000"/>
                </a:solidFill>
              </a:rPr>
              <a:t>H</a:t>
            </a:r>
            <a:r>
              <a:rPr lang="pl-PL" sz="2400" b="1" baseline="-25000" dirty="0" smtClean="0">
                <a:solidFill>
                  <a:srgbClr val="C00000"/>
                </a:solidFill>
              </a:rPr>
              <a:t>35</a:t>
            </a:r>
            <a:r>
              <a:rPr lang="pl-PL" sz="2400" dirty="0" smtClean="0">
                <a:solidFill>
                  <a:srgbClr val="C00000"/>
                </a:solidFill>
              </a:rPr>
              <a:t> – C – O –</a:t>
            </a:r>
            <a:r>
              <a:rPr lang="pl-PL" sz="2400" dirty="0" smtClean="0"/>
              <a:t> 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928794" y="1928802"/>
            <a:ext cx="2199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                       </a:t>
            </a:r>
            <a:r>
              <a:rPr lang="pl-PL" sz="2400" dirty="0" smtClean="0"/>
              <a:t>  </a:t>
            </a:r>
          </a:p>
          <a:p>
            <a:r>
              <a:rPr lang="pl-PL" sz="2400" dirty="0" smtClean="0">
                <a:solidFill>
                  <a:srgbClr val="C00000"/>
                </a:solidFill>
              </a:rPr>
              <a:t>                 </a:t>
            </a:r>
            <a:r>
              <a:rPr lang="pl-PL" sz="2000" dirty="0" smtClean="0">
                <a:solidFill>
                  <a:srgbClr val="C00000"/>
                </a:solidFill>
              </a:rPr>
              <a:t>//</a:t>
            </a:r>
          </a:p>
          <a:p>
            <a:r>
              <a:rPr lang="pl-PL" sz="2400" b="1" dirty="0" smtClean="0">
                <a:solidFill>
                  <a:srgbClr val="C00000"/>
                </a:solidFill>
              </a:rPr>
              <a:t>C</a:t>
            </a:r>
            <a:r>
              <a:rPr lang="pl-PL" sz="2400" b="1" baseline="-25000" dirty="0" smtClean="0">
                <a:solidFill>
                  <a:srgbClr val="C00000"/>
                </a:solidFill>
              </a:rPr>
              <a:t>17</a:t>
            </a:r>
            <a:r>
              <a:rPr lang="pl-PL" sz="2400" b="1" dirty="0" smtClean="0">
                <a:solidFill>
                  <a:srgbClr val="C00000"/>
                </a:solidFill>
              </a:rPr>
              <a:t>H</a:t>
            </a:r>
            <a:r>
              <a:rPr lang="pl-PL" sz="2400" b="1" baseline="-25000" dirty="0" smtClean="0">
                <a:solidFill>
                  <a:srgbClr val="C00000"/>
                </a:solidFill>
              </a:rPr>
              <a:t>35</a:t>
            </a:r>
            <a:r>
              <a:rPr lang="pl-PL" sz="2400" dirty="0" smtClean="0">
                <a:solidFill>
                  <a:srgbClr val="C00000"/>
                </a:solidFill>
              </a:rPr>
              <a:t> – C – O – 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928794" y="2928934"/>
            <a:ext cx="2199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                        </a:t>
            </a:r>
            <a:r>
              <a:rPr lang="pl-PL" sz="2400" dirty="0" smtClean="0"/>
              <a:t>  </a:t>
            </a:r>
          </a:p>
          <a:p>
            <a:r>
              <a:rPr lang="pl-PL" sz="2400" dirty="0" smtClean="0">
                <a:solidFill>
                  <a:srgbClr val="C00000"/>
                </a:solidFill>
              </a:rPr>
              <a:t>                 </a:t>
            </a:r>
            <a:r>
              <a:rPr lang="pl-PL" sz="2000" dirty="0" smtClean="0">
                <a:solidFill>
                  <a:srgbClr val="C00000"/>
                </a:solidFill>
              </a:rPr>
              <a:t>//</a:t>
            </a:r>
          </a:p>
          <a:p>
            <a:r>
              <a:rPr lang="pl-PL" sz="2400" b="1" dirty="0" smtClean="0">
                <a:solidFill>
                  <a:srgbClr val="C00000"/>
                </a:solidFill>
              </a:rPr>
              <a:t>C</a:t>
            </a:r>
            <a:r>
              <a:rPr lang="pl-PL" sz="2400" b="1" baseline="-25000" dirty="0" smtClean="0">
                <a:solidFill>
                  <a:srgbClr val="C00000"/>
                </a:solidFill>
              </a:rPr>
              <a:t>17</a:t>
            </a:r>
            <a:r>
              <a:rPr lang="pl-PL" sz="2400" b="1" dirty="0" smtClean="0">
                <a:solidFill>
                  <a:srgbClr val="C00000"/>
                </a:solidFill>
              </a:rPr>
              <a:t>H</a:t>
            </a:r>
            <a:r>
              <a:rPr lang="pl-PL" sz="2400" b="1" baseline="-25000" dirty="0" smtClean="0">
                <a:solidFill>
                  <a:srgbClr val="C00000"/>
                </a:solidFill>
              </a:rPr>
              <a:t>35</a:t>
            </a:r>
            <a:r>
              <a:rPr lang="pl-PL" sz="2400" dirty="0" smtClean="0">
                <a:solidFill>
                  <a:srgbClr val="C00000"/>
                </a:solidFill>
              </a:rPr>
              <a:t> – C – O – 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143240" y="3000372"/>
            <a:ext cx="4010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pl-PL" sz="3200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43240" y="2000240"/>
            <a:ext cx="401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pl-PL" sz="3200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143240" y="1000108"/>
            <a:ext cx="4010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pl-PL" sz="3200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786050" y="5214950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C00000"/>
                </a:solidFill>
              </a:rPr>
              <a:t>Na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643042" y="5214950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00FF"/>
                </a:solidFill>
              </a:rPr>
              <a:t>H – O – </a:t>
            </a:r>
            <a:endParaRPr lang="pl-PL" sz="2800" dirty="0">
              <a:solidFill>
                <a:srgbClr val="0000FF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071802" y="6072206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00FF"/>
                </a:solidFill>
              </a:rPr>
              <a:t>H – O – </a:t>
            </a:r>
            <a:endParaRPr lang="pl-PL" sz="2800" dirty="0">
              <a:solidFill>
                <a:srgbClr val="0000FF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85720" y="4357694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0000FF"/>
                </a:solidFill>
              </a:rPr>
              <a:t>H – O – </a:t>
            </a:r>
            <a:endParaRPr lang="pl-PL" sz="2800" dirty="0">
              <a:solidFill>
                <a:srgbClr val="0000FF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428728" y="4357694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C00000"/>
                </a:solidFill>
              </a:rPr>
              <a:t>Na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214810" y="6072206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solidFill>
                  <a:srgbClr val="C00000"/>
                </a:solidFill>
              </a:rPr>
              <a:t>Na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857752" y="2500306"/>
            <a:ext cx="3309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</a:rPr>
              <a:t>3 cząsteczki stearynianu sodu</a:t>
            </a:r>
          </a:p>
          <a:p>
            <a:r>
              <a:rPr lang="pl-PL" sz="2000" b="1" dirty="0" smtClean="0">
                <a:solidFill>
                  <a:srgbClr val="C00000"/>
                </a:solidFill>
              </a:rPr>
              <a:t>3 cząsteczki mydła sodowego</a:t>
            </a:r>
            <a:endParaRPr lang="pl-PL" sz="2000" b="1" dirty="0">
              <a:solidFill>
                <a:srgbClr val="C0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643306" y="5214950"/>
            <a:ext cx="957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00FF"/>
                </a:solidFill>
              </a:rPr>
              <a:t>glicerol</a:t>
            </a:r>
            <a:endParaRPr lang="pl-PL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8733 0.02706 0.37466 0.05412 0.41945 -0.01179 C 0.46424 -0.0777 0.3665 -0.23658 0.26875 -0.39546 " pathEditMode="relative" ptsTypes="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871 -0.00786 0.27743 -0.01549 0.29705 -0.07747 C 0.31666 -0.13945 0.21736 -0.25578 0.11805 -0.37188 " pathEditMode="relative" ptsTypes="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191 0.0215 0.10382 0.04301 0.09861 -0.01596 C 0.0934 -0.07493 0.03107 -0.21462 -0.03125 -0.35407 " pathEditMode="relative" ptsTypes="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9325E-6 C 0.09028 -0.00602 0.18108 -0.01203 0.21736 -0.014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61 0.0407 C 0.25695 -0.0007 0.44045 -0.04209 0.51389 -0.05874 " pathEditMode="relative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-0.04047 C 0.19514 -0.04139 0.3158 -0.04209 0.36406 -0.04232 " pathEditMode="relative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28992" y="285728"/>
            <a:ext cx="21168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</a:t>
            </a:r>
            <a:r>
              <a:rPr lang="pl-PL" sz="2800" b="1" baseline="-25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</a:t>
            </a:r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28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28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pl-PL" sz="2800" b="1" cap="none" spc="0" baseline="-2500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5429256" y="571480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5715008" y="2143116"/>
            <a:ext cx="357190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rot="5400000" flipH="1" flipV="1">
            <a:off x="3821107" y="1249347"/>
            <a:ext cx="107157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>
            <a:off x="2857488" y="571480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rot="5400000">
            <a:off x="2035951" y="2250273"/>
            <a:ext cx="642942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5400000" flipH="1" flipV="1">
            <a:off x="2821769" y="3107529"/>
            <a:ext cx="121444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rot="10800000">
            <a:off x="3929058" y="4143380"/>
            <a:ext cx="857256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3000364" y="571480"/>
            <a:ext cx="4812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2400" b="1" baseline="300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pl-PL" sz="2400" b="1" cap="none" spc="0" baseline="30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2809215" y="0"/>
            <a:ext cx="6912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2400" b="1" baseline="-250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pl-PL" sz="2400" b="1" cap="none" spc="0" baseline="30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215074" y="3357562"/>
            <a:ext cx="9412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NaOH</a:t>
            </a:r>
            <a:endParaRPr lang="pl-PL" sz="2400" b="1" cap="none" spc="0" baseline="30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643174" y="1785926"/>
            <a:ext cx="18828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</a:t>
            </a:r>
            <a:r>
              <a:rPr lang="pl-PL" sz="2800" b="1" baseline="-25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</a:t>
            </a:r>
            <a:r>
              <a:rPr lang="pl-PL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 </a:t>
            </a:r>
            <a:r>
              <a:rPr lang="pl-PL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pl-PL" sz="2800" b="1" cap="none" spc="0" baseline="-25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4429124" y="1785926"/>
            <a:ext cx="13131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28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28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pl-PL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endParaRPr lang="pl-PL" sz="2800" b="1" cap="none" spc="0" baseline="-25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4286248" y="1285860"/>
            <a:ext cx="9829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H</a:t>
            </a:r>
            <a:r>
              <a:rPr lang="pl-PL" sz="2400" b="1" baseline="-250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pl-PL" sz="2400" b="1" cap="none" spc="0" baseline="30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6215074" y="2071678"/>
            <a:ext cx="20569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28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28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pl-PL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OK  </a:t>
            </a:r>
            <a:r>
              <a:rPr lang="pl-PL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</a:t>
            </a:r>
            <a:r>
              <a:rPr lang="pl-PL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2800" b="1" baseline="-250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l-PL" sz="2800" b="1" cap="none" spc="0" baseline="-25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1428728" y="2357430"/>
            <a:ext cx="7418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KOH</a:t>
            </a:r>
            <a:endParaRPr lang="pl-PL" sz="2400" b="1" cap="none" spc="0" baseline="30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0" y="2786058"/>
            <a:ext cx="2714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2800" b="1" baseline="-250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 </a:t>
            </a:r>
            <a:r>
              <a:rPr lang="pl-PL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pl-PL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</a:t>
            </a:r>
            <a:r>
              <a:rPr lang="pl-PL" sz="2800" b="1" baseline="-25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</a:t>
            </a:r>
            <a:r>
              <a:rPr lang="pl-PL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endParaRPr lang="pl-PL" sz="2800" b="1" cap="none" spc="0" baseline="-25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3701121" y="0"/>
            <a:ext cx="144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etanian</a:t>
            </a:r>
            <a:r>
              <a:rPr lang="pl-PL" b="1" dirty="0" smtClean="0"/>
              <a:t> etylu</a:t>
            </a:r>
            <a:endParaRPr lang="pl-PL" b="1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2714612" y="2143116"/>
            <a:ext cx="155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kwas etanowy</a:t>
            </a:r>
            <a:endParaRPr lang="pl-PL" b="1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4786314" y="2214554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etanol</a:t>
            </a:r>
            <a:endParaRPr lang="pl-PL" b="1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5929322" y="2428868"/>
            <a:ext cx="173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etanolan</a:t>
            </a:r>
            <a:r>
              <a:rPr lang="pl-PL" b="1" dirty="0" smtClean="0"/>
              <a:t> potasu</a:t>
            </a:r>
            <a:endParaRPr lang="pl-PL" b="1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1071538" y="3214686"/>
            <a:ext cx="161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etanian</a:t>
            </a:r>
            <a:r>
              <a:rPr lang="pl-PL" b="1" dirty="0" smtClean="0"/>
              <a:t> potasu</a:t>
            </a:r>
            <a:endParaRPr lang="pl-PL" b="1" dirty="0"/>
          </a:p>
        </p:txBody>
      </p:sp>
      <p:sp>
        <p:nvSpPr>
          <p:cNvPr id="38" name="Prostokąt 37"/>
          <p:cNvSpPr/>
          <p:nvPr/>
        </p:nvSpPr>
        <p:spPr>
          <a:xfrm>
            <a:off x="4357686" y="4143380"/>
            <a:ext cx="9140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H</a:t>
            </a:r>
            <a:r>
              <a:rPr lang="pl-PL" sz="2400" b="1" baseline="-250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pl-PL" sz="2400" b="1" cap="none" spc="0" baseline="30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Prostokąt 38"/>
          <p:cNvSpPr/>
          <p:nvPr/>
        </p:nvSpPr>
        <p:spPr>
          <a:xfrm>
            <a:off x="4429124" y="4714884"/>
            <a:ext cx="8451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28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28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pl-PL" sz="2800" b="1" cap="none" spc="0" baseline="-25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0" name="Łącznik prosty ze strzałką 39"/>
          <p:cNvCxnSpPr/>
          <p:nvPr/>
        </p:nvCxnSpPr>
        <p:spPr>
          <a:xfrm rot="16200000" flipV="1">
            <a:off x="4537075" y="5537215"/>
            <a:ext cx="571504" cy="69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2928926" y="5786454"/>
            <a:ext cx="24529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Ca(OH)</a:t>
            </a:r>
            <a:r>
              <a:rPr lang="pl-PL" sz="2800" b="1" baseline="-250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</a:t>
            </a:r>
            <a:r>
              <a:rPr lang="pl-PL" sz="28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28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l-PL" sz="2800" b="1" cap="none" spc="0" baseline="-25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4214810" y="5467665"/>
            <a:ext cx="7056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H</a:t>
            </a:r>
            <a:r>
              <a:rPr lang="pl-PL" sz="2400" b="1" baseline="-250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l-PL" sz="2400" b="1" cap="none" spc="0" baseline="30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3" name="Łącznik prosty ze strzałką 42"/>
          <p:cNvCxnSpPr/>
          <p:nvPr/>
        </p:nvCxnSpPr>
        <p:spPr>
          <a:xfrm flipH="1">
            <a:off x="5286380" y="6070618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rostokąt 43"/>
          <p:cNvSpPr/>
          <p:nvPr/>
        </p:nvSpPr>
        <p:spPr>
          <a:xfrm>
            <a:off x="5857884" y="5763300"/>
            <a:ext cx="17443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CaC</a:t>
            </a:r>
            <a:r>
              <a:rPr lang="pl-PL" sz="28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</a:t>
            </a:r>
            <a:r>
              <a:rPr lang="pl-PL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pl-PL" sz="2800" b="1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2800" b="1" baseline="-250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pl-PL" sz="2800" b="1" cap="none" spc="0" baseline="-25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2857488" y="3691598"/>
            <a:ext cx="13131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28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28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pl-PL" sz="28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</a:t>
            </a:r>
            <a:endParaRPr lang="pl-PL" sz="2800" b="1" cap="none" spc="0" baseline="-25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3357554" y="2857496"/>
            <a:ext cx="9829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H</a:t>
            </a:r>
            <a:r>
              <a:rPr lang="pl-PL" sz="2400" b="1" baseline="-250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pl-PL" sz="2400" b="1" cap="none" spc="0" baseline="30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" name="Prostokąt 46"/>
          <p:cNvSpPr/>
          <p:nvPr/>
        </p:nvSpPr>
        <p:spPr>
          <a:xfrm>
            <a:off x="2714612" y="2928934"/>
            <a:ext cx="7889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+ O</a:t>
            </a:r>
            <a:r>
              <a:rPr lang="pl-PL" sz="2400" b="1" baseline="-250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l-PL" sz="2400" b="1" cap="none" spc="0" baseline="30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6000760" y="357166"/>
            <a:ext cx="31432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24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24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  </a:t>
            </a: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pl-PL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</a:t>
            </a:r>
            <a:r>
              <a:rPr lang="pl-PL" sz="2400" b="1" baseline="-25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</a:t>
            </a:r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endParaRPr lang="pl-PL" sz="2400" b="1" cap="none" spc="0" baseline="-25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142844" y="357166"/>
            <a:ext cx="27860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24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24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OH  </a:t>
            </a: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l-PL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</a:t>
            </a:r>
            <a:r>
              <a:rPr lang="pl-PL" sz="2400" b="1" baseline="-25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pl-PL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COOH</a:t>
            </a:r>
            <a:endParaRPr lang="pl-PL" sz="2400" b="1" cap="none" spc="0" baseline="-250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7500958" y="714356"/>
            <a:ext cx="142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etanian</a:t>
            </a:r>
            <a:r>
              <a:rPr lang="pl-PL" b="1" dirty="0" smtClean="0"/>
              <a:t> sodu</a:t>
            </a:r>
            <a:endParaRPr lang="pl-PL" b="1" dirty="0"/>
          </a:p>
        </p:txBody>
      </p:sp>
      <p:sp>
        <p:nvSpPr>
          <p:cNvPr id="51" name="pole tekstowe 50"/>
          <p:cNvSpPr txBox="1"/>
          <p:nvPr/>
        </p:nvSpPr>
        <p:spPr>
          <a:xfrm>
            <a:off x="6500826" y="71435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etanol</a:t>
            </a:r>
            <a:endParaRPr lang="pl-PL" b="1" dirty="0"/>
          </a:p>
        </p:txBody>
      </p:sp>
      <p:sp>
        <p:nvSpPr>
          <p:cNvPr id="52" name="pole tekstowe 51"/>
          <p:cNvSpPr txBox="1"/>
          <p:nvPr/>
        </p:nvSpPr>
        <p:spPr>
          <a:xfrm>
            <a:off x="1142976" y="642918"/>
            <a:ext cx="1556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kwas etanowy</a:t>
            </a:r>
            <a:endParaRPr lang="pl-PL" b="1" dirty="0"/>
          </a:p>
        </p:txBody>
      </p:sp>
      <p:sp>
        <p:nvSpPr>
          <p:cNvPr id="53" name="pole tekstowe 52"/>
          <p:cNvSpPr txBox="1"/>
          <p:nvPr/>
        </p:nvSpPr>
        <p:spPr>
          <a:xfrm>
            <a:off x="142844" y="71435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etanol</a:t>
            </a:r>
            <a:endParaRPr lang="pl-PL" b="1" dirty="0"/>
          </a:p>
        </p:txBody>
      </p:sp>
      <p:sp>
        <p:nvSpPr>
          <p:cNvPr id="54" name="pole tekstowe 53"/>
          <p:cNvSpPr txBox="1"/>
          <p:nvPr/>
        </p:nvSpPr>
        <p:spPr>
          <a:xfrm>
            <a:off x="3143240" y="4071942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etanol</a:t>
            </a:r>
            <a:endParaRPr lang="pl-PL" b="1" dirty="0"/>
          </a:p>
        </p:txBody>
      </p:sp>
      <p:sp>
        <p:nvSpPr>
          <p:cNvPr id="55" name="pole tekstowe 54"/>
          <p:cNvSpPr txBox="1"/>
          <p:nvPr/>
        </p:nvSpPr>
        <p:spPr>
          <a:xfrm>
            <a:off x="5929322" y="6215082"/>
            <a:ext cx="79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karbid</a:t>
            </a:r>
            <a:endParaRPr lang="pl-PL" b="1" dirty="0"/>
          </a:p>
        </p:txBody>
      </p:sp>
      <p:sp>
        <p:nvSpPr>
          <p:cNvPr id="56" name="pole tekstowe 55"/>
          <p:cNvSpPr txBox="1"/>
          <p:nvPr/>
        </p:nvSpPr>
        <p:spPr>
          <a:xfrm>
            <a:off x="4572000" y="6215082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etyn</a:t>
            </a:r>
            <a:endParaRPr lang="pl-PL" b="1" dirty="0"/>
          </a:p>
        </p:txBody>
      </p:sp>
      <p:sp>
        <p:nvSpPr>
          <p:cNvPr id="57" name="pole tekstowe 56"/>
          <p:cNvSpPr txBox="1"/>
          <p:nvPr/>
        </p:nvSpPr>
        <p:spPr>
          <a:xfrm>
            <a:off x="3857620" y="4786322"/>
            <a:ext cx="61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eten</a:t>
            </a:r>
            <a:endParaRPr lang="pl-PL" b="1" dirty="0"/>
          </a:p>
        </p:txBody>
      </p:sp>
      <p:cxnSp>
        <p:nvCxnSpPr>
          <p:cNvPr id="58" name="Łącznik prosty ze strzałką 57"/>
          <p:cNvCxnSpPr/>
          <p:nvPr/>
        </p:nvCxnSpPr>
        <p:spPr>
          <a:xfrm rot="5400000" flipH="1" flipV="1">
            <a:off x="2678893" y="4464851"/>
            <a:ext cx="500066" cy="2857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58"/>
          <p:cNvSpPr/>
          <p:nvPr/>
        </p:nvSpPr>
        <p:spPr>
          <a:xfrm>
            <a:off x="1857356" y="4929198"/>
            <a:ext cx="13573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pl-PL" sz="2400" b="1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pl-PL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pl-PL" sz="2400" b="1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12</a:t>
            </a:r>
            <a:r>
              <a:rPr lang="pl-PL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pl-PL" sz="2400" b="1" baseline="-25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6(glukoza)</a:t>
            </a:r>
            <a:endParaRPr lang="pl-PL" sz="2400" b="1" cap="none" spc="0" baseline="-250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1571604" y="3714752"/>
            <a:ext cx="13846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</a:t>
            </a:r>
            <a:r>
              <a:rPr lang="pl-PL" sz="2400" b="1" baseline="-250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4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</a:t>
            </a:r>
            <a:r>
              <a:rPr lang="pl-PL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l-PL" sz="2800" b="1" cap="none" spc="0" baseline="30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1" name="Łącznik prosty ze strzałką 60"/>
          <p:cNvCxnSpPr/>
          <p:nvPr/>
        </p:nvCxnSpPr>
        <p:spPr>
          <a:xfrm>
            <a:off x="5429256" y="5000636"/>
            <a:ext cx="100013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rostokąt 61"/>
          <p:cNvSpPr/>
          <p:nvPr/>
        </p:nvSpPr>
        <p:spPr>
          <a:xfrm>
            <a:off x="5500694" y="4500570"/>
            <a:ext cx="8402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</a:t>
            </a:r>
            <a:r>
              <a:rPr lang="pl-PL" sz="2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HCl</a:t>
            </a:r>
            <a:endParaRPr lang="pl-PL" sz="2400" b="1" cap="none" spc="0" baseline="-250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6500826" y="4643446"/>
            <a:ext cx="11240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pl-PL" sz="28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pl-PL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pl-PL" sz="2800" b="1" baseline="-250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pl-PL" sz="2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</a:t>
            </a:r>
            <a:endParaRPr lang="pl-PL" sz="28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pole tekstowe 63"/>
          <p:cNvSpPr txBox="1"/>
          <p:nvPr/>
        </p:nvSpPr>
        <p:spPr>
          <a:xfrm>
            <a:off x="6715140" y="5143512"/>
            <a:ext cx="1250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/>
              <a:t>bromoetan</a:t>
            </a:r>
            <a:endParaRPr lang="pl-PL" b="1" dirty="0"/>
          </a:p>
        </p:txBody>
      </p:sp>
      <p:sp>
        <p:nvSpPr>
          <p:cNvPr id="65" name="pole tekstowe 64"/>
          <p:cNvSpPr txBox="1"/>
          <p:nvPr/>
        </p:nvSpPr>
        <p:spPr>
          <a:xfrm>
            <a:off x="5643570" y="1785926"/>
            <a:ext cx="1430200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podstawienie </a:t>
            </a:r>
            <a:r>
              <a:rPr lang="pl-PL" b="1" dirty="0" smtClean="0">
                <a:solidFill>
                  <a:srgbClr val="000099"/>
                </a:solidFill>
                <a:latin typeface="Arial Narrow" pitchFamily="34" charset="0"/>
              </a:rPr>
              <a:t>K</a:t>
            </a:r>
            <a:endParaRPr lang="pl-PL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66" name="pole tekstowe 65"/>
          <p:cNvSpPr txBox="1"/>
          <p:nvPr/>
        </p:nvSpPr>
        <p:spPr>
          <a:xfrm>
            <a:off x="4857752" y="5214950"/>
            <a:ext cx="1183337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przyłączenie</a:t>
            </a:r>
            <a:endParaRPr lang="pl-PL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7" name="pole tekstowe 66"/>
          <p:cNvSpPr txBox="1"/>
          <p:nvPr/>
        </p:nvSpPr>
        <p:spPr>
          <a:xfrm>
            <a:off x="1643042" y="4500570"/>
            <a:ext cx="1125629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fermentacja</a:t>
            </a:r>
            <a:endParaRPr lang="pl-PL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8" name="pole tekstowe 67"/>
          <p:cNvSpPr txBox="1"/>
          <p:nvPr/>
        </p:nvSpPr>
        <p:spPr>
          <a:xfrm>
            <a:off x="2357422" y="857232"/>
            <a:ext cx="1705916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hydroliza kwasowa</a:t>
            </a:r>
            <a:endParaRPr lang="pl-PL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9" name="pole tekstowe 68"/>
          <p:cNvSpPr txBox="1"/>
          <p:nvPr/>
        </p:nvSpPr>
        <p:spPr>
          <a:xfrm>
            <a:off x="4786314" y="857232"/>
            <a:ext cx="1762021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hydroliza zasadowa</a:t>
            </a:r>
            <a:endParaRPr lang="pl-PL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0" name="pole tekstowe 69"/>
          <p:cNvSpPr txBox="1"/>
          <p:nvPr/>
        </p:nvSpPr>
        <p:spPr>
          <a:xfrm>
            <a:off x="1214414" y="2071678"/>
            <a:ext cx="1257075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zobojętnienie</a:t>
            </a:r>
            <a:endParaRPr lang="pl-PL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1" name="pole tekstowe 70"/>
          <p:cNvSpPr txBox="1"/>
          <p:nvPr/>
        </p:nvSpPr>
        <p:spPr>
          <a:xfrm>
            <a:off x="3214678" y="1357298"/>
            <a:ext cx="1106393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estryfikacja</a:t>
            </a:r>
            <a:endParaRPr lang="pl-PL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2" name="pole tekstowe 71"/>
          <p:cNvSpPr txBox="1"/>
          <p:nvPr/>
        </p:nvSpPr>
        <p:spPr>
          <a:xfrm>
            <a:off x="5286380" y="4071942"/>
            <a:ext cx="1183337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przyłączenie</a:t>
            </a:r>
            <a:endParaRPr lang="pl-PL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cxnSp>
        <p:nvCxnSpPr>
          <p:cNvPr id="81" name="Łącznik prosty ze strzałką 80"/>
          <p:cNvCxnSpPr>
            <a:stCxn id="63" idx="0"/>
          </p:cNvCxnSpPr>
          <p:nvPr/>
        </p:nvCxnSpPr>
        <p:spPr>
          <a:xfrm rot="16200000" flipV="1">
            <a:off x="4995883" y="2576490"/>
            <a:ext cx="2143140" cy="19907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Dowolny kształt 82"/>
          <p:cNvSpPr/>
          <p:nvPr/>
        </p:nvSpPr>
        <p:spPr>
          <a:xfrm>
            <a:off x="6119611" y="3331335"/>
            <a:ext cx="1498242" cy="1807336"/>
          </a:xfrm>
          <a:custGeom>
            <a:avLst/>
            <a:gdLst>
              <a:gd name="connsiteX0" fmla="*/ 229674 w 1498242"/>
              <a:gd name="connsiteY0" fmla="*/ 17172 h 1807336"/>
              <a:gd name="connsiteX1" fmla="*/ 139521 w 1498242"/>
              <a:gd name="connsiteY1" fmla="*/ 81566 h 1807336"/>
              <a:gd name="connsiteX2" fmla="*/ 139521 w 1498242"/>
              <a:gd name="connsiteY2" fmla="*/ 352023 h 1807336"/>
              <a:gd name="connsiteX3" fmla="*/ 976648 w 1498242"/>
              <a:gd name="connsiteY3" fmla="*/ 1227786 h 1807336"/>
              <a:gd name="connsiteX4" fmla="*/ 1105437 w 1498242"/>
              <a:gd name="connsiteY4" fmla="*/ 1549758 h 1807336"/>
              <a:gd name="connsiteX5" fmla="*/ 1208468 w 1498242"/>
              <a:gd name="connsiteY5" fmla="*/ 1781578 h 1807336"/>
              <a:gd name="connsiteX6" fmla="*/ 1478924 w 1498242"/>
              <a:gd name="connsiteY6" fmla="*/ 1704304 h 1807336"/>
              <a:gd name="connsiteX7" fmla="*/ 1324378 w 1498242"/>
              <a:gd name="connsiteY7" fmla="*/ 1305059 h 1807336"/>
              <a:gd name="connsiteX8" fmla="*/ 616040 w 1498242"/>
              <a:gd name="connsiteY8" fmla="*/ 725510 h 1807336"/>
              <a:gd name="connsiteX9" fmla="*/ 538766 w 1498242"/>
              <a:gd name="connsiteY9" fmla="*/ 120203 h 1807336"/>
              <a:gd name="connsiteX10" fmla="*/ 229674 w 1498242"/>
              <a:gd name="connsiteY10" fmla="*/ 17172 h 180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8242" h="1807336">
                <a:moveTo>
                  <a:pt x="229674" y="17172"/>
                </a:moveTo>
                <a:cubicBezTo>
                  <a:pt x="163133" y="10732"/>
                  <a:pt x="154546" y="25758"/>
                  <a:pt x="139521" y="81566"/>
                </a:cubicBezTo>
                <a:cubicBezTo>
                  <a:pt x="124496" y="137374"/>
                  <a:pt x="0" y="160986"/>
                  <a:pt x="139521" y="352023"/>
                </a:cubicBezTo>
                <a:cubicBezTo>
                  <a:pt x="279042" y="543060"/>
                  <a:pt x="815662" y="1028164"/>
                  <a:pt x="976648" y="1227786"/>
                </a:cubicBezTo>
                <a:cubicBezTo>
                  <a:pt x="1137634" y="1427409"/>
                  <a:pt x="1066800" y="1457459"/>
                  <a:pt x="1105437" y="1549758"/>
                </a:cubicBezTo>
                <a:cubicBezTo>
                  <a:pt x="1144074" y="1642057"/>
                  <a:pt x="1146220" y="1755820"/>
                  <a:pt x="1208468" y="1781578"/>
                </a:cubicBezTo>
                <a:cubicBezTo>
                  <a:pt x="1270716" y="1807336"/>
                  <a:pt x="1459606" y="1783724"/>
                  <a:pt x="1478924" y="1704304"/>
                </a:cubicBezTo>
                <a:cubicBezTo>
                  <a:pt x="1498242" y="1624884"/>
                  <a:pt x="1468192" y="1468191"/>
                  <a:pt x="1324378" y="1305059"/>
                </a:cubicBezTo>
                <a:cubicBezTo>
                  <a:pt x="1180564" y="1141927"/>
                  <a:pt x="746975" y="922986"/>
                  <a:pt x="616040" y="725510"/>
                </a:cubicBezTo>
                <a:cubicBezTo>
                  <a:pt x="485105" y="528034"/>
                  <a:pt x="603160" y="240406"/>
                  <a:pt x="538766" y="120203"/>
                </a:cubicBezTo>
                <a:cubicBezTo>
                  <a:pt x="474372" y="0"/>
                  <a:pt x="296215" y="23612"/>
                  <a:pt x="229674" y="17172"/>
                </a:cubicBezTo>
                <a:close/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4" name="pole tekstowe 83"/>
          <p:cNvSpPr txBox="1"/>
          <p:nvPr/>
        </p:nvSpPr>
        <p:spPr>
          <a:xfrm>
            <a:off x="7215206" y="3714752"/>
            <a:ext cx="1593706" cy="58477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podstawienie </a:t>
            </a:r>
            <a:r>
              <a:rPr lang="pl-PL" sz="1600" b="1" dirty="0" smtClean="0">
                <a:solidFill>
                  <a:srgbClr val="000099"/>
                </a:solidFill>
                <a:latin typeface="Arial Narrow" pitchFamily="34" charset="0"/>
              </a:rPr>
              <a:t>OH </a:t>
            </a:r>
          </a:p>
          <a:p>
            <a:r>
              <a:rPr lang="pl-PL" sz="1600" b="1" dirty="0" smtClean="0">
                <a:latin typeface="Arial Narrow" pitchFamily="34" charset="0"/>
              </a:rPr>
              <a:t>w miejsce </a:t>
            </a:r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chloru </a:t>
            </a:r>
            <a:endParaRPr lang="pl-PL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5" name="pole tekstowe 74"/>
          <p:cNvSpPr txBox="1"/>
          <p:nvPr/>
        </p:nvSpPr>
        <p:spPr>
          <a:xfrm>
            <a:off x="3571868" y="3286124"/>
            <a:ext cx="1125629" cy="338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C00000"/>
                </a:solidFill>
                <a:latin typeface="Arial Narrow" pitchFamily="34" charset="0"/>
              </a:rPr>
              <a:t>kwaśnienie </a:t>
            </a:r>
            <a:endParaRPr lang="pl-PL" sz="1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7" name="Prostokąt 76"/>
          <p:cNvSpPr/>
          <p:nvPr/>
        </p:nvSpPr>
        <p:spPr>
          <a:xfrm>
            <a:off x="5286380" y="0"/>
            <a:ext cx="9412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NaOH</a:t>
            </a:r>
            <a:endParaRPr lang="pl-PL" sz="2400" b="1" cap="none" spc="0" baseline="30000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20" grpId="0"/>
      <p:bldP spid="20" grpId="1"/>
      <p:bldP spid="20" grpId="2"/>
      <p:bldP spid="21" grpId="0"/>
      <p:bldP spid="21" grpId="1"/>
      <p:bldP spid="21" grpId="2"/>
      <p:bldP spid="23" grpId="0"/>
      <p:bldP spid="25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83" grpId="0" animBg="1"/>
      <p:bldP spid="84" grpId="0" animBg="1"/>
      <p:bldP spid="75" grpId="0" animBg="1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57356" y="282339"/>
            <a:ext cx="52588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DESTYLACJA ropy naftowej</a:t>
            </a:r>
            <a:endParaRPr lang="pl-PL" sz="3600" b="1" cap="none" spc="0" dirty="0">
              <a:ln w="1905">
                <a:solidFill>
                  <a:srgbClr val="FFC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3" name="Obraz 2" descr="frakcj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143117"/>
            <a:ext cx="5357850" cy="507209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109082" y="1157101"/>
            <a:ext cx="6963380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Fizyczny proces destylacji wykorzystując </a:t>
            </a:r>
          </a:p>
          <a:p>
            <a:pPr algn="ctr"/>
            <a:r>
              <a:rPr lang="pl-PL" sz="2400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różnice w temperaturach wrzenia</a:t>
            </a:r>
          </a:p>
          <a:p>
            <a:pPr algn="ctr"/>
            <a:r>
              <a:rPr lang="pl-PL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pozwala oddzielić od siebie składniki mieszaniny. </a:t>
            </a:r>
            <a:endParaRPr lang="pl-PL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3665" y="3146211"/>
            <a:ext cx="4377352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Destylacja ropy naftowej</a:t>
            </a:r>
          </a:p>
          <a:p>
            <a:pPr algn="ctr"/>
            <a:r>
              <a:rPr lang="pl-PL" sz="2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odbywa się </a:t>
            </a:r>
            <a:r>
              <a:rPr lang="pl-PL" sz="2100" dirty="0" smtClean="0"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w kolumnie.</a:t>
            </a:r>
          </a:p>
          <a:p>
            <a:pPr algn="ctr"/>
            <a:r>
              <a:rPr lang="pl-PL" sz="2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 poszczególnych półkach</a:t>
            </a:r>
          </a:p>
          <a:p>
            <a:pPr algn="ctr"/>
            <a:r>
              <a:rPr lang="pl-PL" sz="2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kolumny panują różne temperatury.</a:t>
            </a:r>
          </a:p>
          <a:p>
            <a:pPr algn="ctr"/>
            <a:r>
              <a:rPr lang="pl-PL" sz="2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Z każdej półki przez wyloty</a:t>
            </a:r>
          </a:p>
          <a:p>
            <a:pPr algn="ctr"/>
            <a:r>
              <a:rPr lang="pl-PL" sz="2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wydobywają się różne </a:t>
            </a:r>
          </a:p>
          <a:p>
            <a:pPr algn="ctr"/>
            <a:r>
              <a:rPr lang="pl-PL" sz="2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frakcje ropy naftowej.</a:t>
            </a:r>
            <a:endParaRPr lang="pl-PL" sz="21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285728"/>
            <a:ext cx="7022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Jak powstaje wiązanie peptydowe ?</a:t>
            </a:r>
            <a:endParaRPr lang="pl-PL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1571612"/>
            <a:ext cx="1164100" cy="13644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l-PL" sz="2400" b="1" baseline="-2500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71472" y="1193620"/>
            <a:ext cx="1053494" cy="20210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baseline="-25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H</a:t>
            </a:r>
          </a:p>
          <a:p>
            <a:pPr algn="ctr"/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I</a:t>
            </a: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pl-PL" sz="4000" b="1" baseline="300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</a:p>
          <a:p>
            <a:pPr algn="ctr"/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85786" y="1214422"/>
            <a:ext cx="1184940" cy="17748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sz="4000" b="1" baseline="-2500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O</a:t>
            </a:r>
          </a:p>
          <a:p>
            <a:r>
              <a: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//</a:t>
            </a:r>
          </a:p>
          <a:p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pl-PL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r>
              <a:rPr lang="pl-PL" sz="2400" b="1" baseline="30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\</a:t>
            </a:r>
          </a:p>
          <a:p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endParaRPr lang="pl-PL" sz="2400" b="1" cap="none" spc="0" baseline="30000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3316111" y="1500174"/>
            <a:ext cx="2091237" cy="2021066"/>
            <a:chOff x="3316111" y="1500174"/>
            <a:chExt cx="2091237" cy="2021066"/>
          </a:xfrm>
        </p:grpSpPr>
        <p:sp>
          <p:nvSpPr>
            <p:cNvPr id="6" name="Prostokąt 5"/>
            <p:cNvSpPr/>
            <p:nvPr/>
          </p:nvSpPr>
          <p:spPr>
            <a:xfrm>
              <a:off x="3316111" y="1921648"/>
              <a:ext cx="970137" cy="13644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pl-PL" sz="2400" b="1" baseline="-250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pl-PL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2400" b="1" cap="none" spc="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  <a:r>
                <a:rPr lang="pl-PL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24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</a:t>
              </a:r>
              <a:r>
                <a:rPr lang="pl-PL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2400" b="1" cap="none" spc="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  <a:r>
                <a:rPr lang="pl-PL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pl-PL" sz="2400" b="1" baseline="300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I</a:t>
              </a:r>
            </a:p>
            <a:p>
              <a:pPr algn="ctr"/>
              <a:r>
                <a:rPr lang="pl-PL" sz="4000" b="1" baseline="30000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H</a:t>
              </a:r>
              <a:endParaRPr lang="pl-PL" sz="2400" b="1" cap="none" spc="0" baseline="3000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3714744" y="1500174"/>
              <a:ext cx="1053494" cy="20210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l-PL" sz="4000" b="1" baseline="-25000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H</a:t>
              </a:r>
            </a:p>
            <a:p>
              <a:pPr algn="ctr"/>
              <a:r>
                <a:rPr lang="pl-PL" sz="2400" b="1" baseline="-250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 I</a:t>
              </a:r>
            </a:p>
            <a:p>
              <a:pPr algn="ctr"/>
              <a:r>
                <a:rPr lang="pl-PL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2400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  </a:t>
              </a:r>
              <a:r>
                <a:rPr lang="pl-PL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24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r>
                <a:rPr lang="pl-PL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2400" b="1" cap="none" spc="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–</a:t>
              </a:r>
              <a:r>
                <a:rPr lang="pl-PL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pl-PL" sz="2400" b="1" baseline="300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 I</a:t>
              </a:r>
            </a:p>
            <a:p>
              <a:pPr algn="ctr"/>
              <a:r>
                <a:rPr lang="pl-PL" sz="4000" b="1" baseline="30000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</a:t>
              </a:r>
              <a:r>
                <a:rPr lang="pl-PL" sz="4000" b="1" baseline="3000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</a:t>
              </a:r>
            </a:p>
            <a:p>
              <a:pPr algn="ctr"/>
              <a:endParaRPr lang="pl-PL" sz="2400" b="1" cap="none" spc="0" baseline="3000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3929058" y="1511279"/>
              <a:ext cx="1478290" cy="17748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pl-PL" sz="4000" b="1" baseline="-25000" dirty="0" smtClean="0">
                  <a:ln w="11430"/>
                  <a:solidFill>
                    <a:srgbClr val="99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        O</a:t>
              </a:r>
            </a:p>
            <a:p>
              <a:r>
                <a:rPr lang="pl-PL" sz="2400" b="1" baseline="-250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              //</a:t>
              </a:r>
            </a:p>
            <a:p>
              <a:r>
                <a:rPr lang="pl-PL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pl-PL" sz="2400" b="1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  </a:t>
              </a:r>
              <a:r>
                <a:rPr lang="pl-PL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   </a:t>
              </a:r>
              <a:r>
                <a:rPr lang="pl-PL" sz="24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  <a:r>
                <a:rPr lang="pl-PL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</a:t>
              </a:r>
            </a:p>
            <a:p>
              <a:r>
                <a:rPr lang="pl-PL" sz="2400" b="1" baseline="30000" dirty="0" smtClean="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               \</a:t>
              </a:r>
            </a:p>
            <a:p>
              <a:r>
                <a:rPr lang="pl-PL" sz="4000" b="1" baseline="30000" dirty="0" smtClean="0">
                  <a:ln w="11430"/>
                  <a:solidFill>
                    <a:srgbClr val="000099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          </a:t>
              </a:r>
              <a:r>
                <a:rPr lang="pl-PL" sz="4000" b="1" baseline="30000" dirty="0" smtClean="0">
                  <a:ln w="11430"/>
                  <a:solidFill>
                    <a:srgbClr val="99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OH</a:t>
              </a:r>
              <a:endParaRPr lang="pl-PL" sz="2400" b="1" cap="none" spc="0" baseline="30000" dirty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1428728" y="2071678"/>
            <a:ext cx="785793" cy="7489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l-PL" sz="2400" b="1" baseline="30000" dirty="0" smtClean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l-PL" sz="4000" b="1" baseline="30000" dirty="0" smtClean="0">
                <a:ln w="11430"/>
                <a:solidFill>
                  <a:srgbClr val="99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OH</a:t>
            </a:r>
            <a:endParaRPr lang="pl-PL" sz="2400" b="1" cap="none" spc="0" baseline="30000" dirty="0">
              <a:ln w="11430"/>
              <a:solidFill>
                <a:srgbClr val="99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000364" y="2037135"/>
            <a:ext cx="478015" cy="7489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l-PL" sz="2400" b="1" baseline="3000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l-PL" sz="4000" b="1" baseline="3000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</a:t>
            </a:r>
            <a:endParaRPr lang="pl-PL" sz="2400" b="1" cap="none" spc="0" baseline="3000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500726" y="2143116"/>
            <a:ext cx="3428992" cy="300082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100" dirty="0" smtClean="0">
                <a:latin typeface="Arial Narrow" pitchFamily="34" charset="0"/>
              </a:rPr>
              <a:t>Połączenie  </a:t>
            </a:r>
          </a:p>
          <a:p>
            <a:pPr algn="ctr"/>
            <a:r>
              <a:rPr lang="pl-PL" sz="2100" b="1" dirty="0" smtClean="0">
                <a:solidFill>
                  <a:srgbClr val="990099"/>
                </a:solidFill>
                <a:latin typeface="Arial Narrow" pitchFamily="34" charset="0"/>
              </a:rPr>
              <a:t>aminokwas – </a:t>
            </a:r>
            <a:r>
              <a:rPr lang="pl-PL" sz="2100" b="1" dirty="0" err="1" smtClean="0">
                <a:solidFill>
                  <a:srgbClr val="990099"/>
                </a:solidFill>
                <a:latin typeface="Arial Narrow" pitchFamily="34" charset="0"/>
              </a:rPr>
              <a:t>aminokwas</a:t>
            </a:r>
            <a:r>
              <a:rPr lang="pl-PL" sz="2100" b="1" dirty="0" smtClean="0">
                <a:solidFill>
                  <a:srgbClr val="990099"/>
                </a:solidFill>
                <a:latin typeface="Arial Narrow" pitchFamily="34" charset="0"/>
              </a:rPr>
              <a:t>  </a:t>
            </a:r>
          </a:p>
          <a:p>
            <a:pPr algn="ctr"/>
            <a:r>
              <a:rPr lang="pl-PL" sz="2100" dirty="0" smtClean="0">
                <a:latin typeface="Arial Narrow" pitchFamily="34" charset="0"/>
              </a:rPr>
              <a:t>występuje między </a:t>
            </a:r>
          </a:p>
          <a:p>
            <a:pPr algn="ctr"/>
            <a:r>
              <a:rPr lang="pl-PL" sz="2100" b="1" dirty="0" smtClean="0">
                <a:latin typeface="Arial Narrow" pitchFamily="34" charset="0"/>
              </a:rPr>
              <a:t>węglem</a:t>
            </a:r>
            <a:r>
              <a:rPr lang="pl-PL" sz="2100" dirty="0" smtClean="0">
                <a:latin typeface="Arial Narrow" pitchFamily="34" charset="0"/>
              </a:rPr>
              <a:t> </a:t>
            </a:r>
            <a:r>
              <a:rPr lang="pl-PL" sz="2100" b="1" dirty="0" smtClean="0">
                <a:solidFill>
                  <a:srgbClr val="FF0000"/>
                </a:solidFill>
                <a:latin typeface="Arial Narrow" pitchFamily="34" charset="0"/>
              </a:rPr>
              <a:t>grupy karboksylowej  </a:t>
            </a:r>
          </a:p>
          <a:p>
            <a:pPr algn="ctr"/>
            <a:r>
              <a:rPr lang="pl-PL" sz="2100" dirty="0" smtClean="0">
                <a:latin typeface="Arial Narrow" pitchFamily="34" charset="0"/>
              </a:rPr>
              <a:t>jednego aminokwasu, </a:t>
            </a:r>
          </a:p>
          <a:p>
            <a:pPr algn="ctr"/>
            <a:r>
              <a:rPr lang="pl-PL" sz="2100" dirty="0" smtClean="0">
                <a:latin typeface="Arial Narrow" pitchFamily="34" charset="0"/>
              </a:rPr>
              <a:t>a </a:t>
            </a:r>
            <a:r>
              <a:rPr lang="pl-PL" sz="2100" b="1" dirty="0" smtClean="0">
                <a:solidFill>
                  <a:srgbClr val="006600"/>
                </a:solidFill>
                <a:latin typeface="Arial Narrow" pitchFamily="34" charset="0"/>
              </a:rPr>
              <a:t>azotem</a:t>
            </a:r>
            <a:r>
              <a:rPr lang="pl-PL" sz="2100" dirty="0" smtClean="0">
                <a:latin typeface="Arial Narrow" pitchFamily="34" charset="0"/>
              </a:rPr>
              <a:t> </a:t>
            </a:r>
            <a:r>
              <a:rPr lang="pl-PL" sz="2100" b="1" dirty="0" smtClean="0">
                <a:solidFill>
                  <a:srgbClr val="000099"/>
                </a:solidFill>
                <a:latin typeface="Arial Narrow" pitchFamily="34" charset="0"/>
              </a:rPr>
              <a:t>grupy aminowej </a:t>
            </a:r>
          </a:p>
          <a:p>
            <a:pPr algn="ctr"/>
            <a:r>
              <a:rPr lang="pl-PL" sz="2100" dirty="0" smtClean="0">
                <a:latin typeface="Arial Narrow" pitchFamily="34" charset="0"/>
              </a:rPr>
              <a:t>drugiego aminokwasu.</a:t>
            </a:r>
          </a:p>
          <a:p>
            <a:pPr algn="ctr"/>
            <a:r>
              <a:rPr lang="pl-PL" sz="2100" dirty="0" smtClean="0">
                <a:latin typeface="Arial Narrow" pitchFamily="34" charset="0"/>
              </a:rPr>
              <a:t>Temu połączeniu towarzyszy </a:t>
            </a:r>
          </a:p>
          <a:p>
            <a:pPr algn="ctr"/>
            <a:r>
              <a:rPr lang="pl-PL" sz="2100" dirty="0" smtClean="0">
                <a:latin typeface="Arial Narrow" pitchFamily="34" charset="0"/>
              </a:rPr>
              <a:t>wydzielenie </a:t>
            </a:r>
            <a:r>
              <a:rPr lang="pl-PL" sz="2100" b="1" dirty="0" smtClean="0">
                <a:solidFill>
                  <a:srgbClr val="00FFCC"/>
                </a:solidFill>
                <a:latin typeface="Arial Narrow" pitchFamily="34" charset="0"/>
              </a:rPr>
              <a:t>cząsteczki wody</a:t>
            </a:r>
            <a:endParaRPr lang="pl-PL" sz="2100" b="1" dirty="0">
              <a:solidFill>
                <a:srgbClr val="00FFCC"/>
              </a:solidFill>
              <a:latin typeface="Arial Narrow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 ulegają reakcji kondensacji, tworząc dipeptydy:</a:t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  <a:r>
              <a:rPr kumimoji="0" lang="pl-PL" sz="15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290" name="Picture 2" descr="reakcja kondensac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75312"/>
            <a:ext cx="4929222" cy="3439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7872E-6 L 0.53715 0.49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0287E-6 L 0.35052 0.504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67253E-6 L -0.18958 -0.002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" y="50004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Arial Narrow" pitchFamily="34" charset="0"/>
              </a:rPr>
              <a:t>To wielkocząsteczkowe biopolimery (masa cząsteczkowa od ok. 10 000 do kilku mln u), 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a właściwie biologiczne </a:t>
            </a:r>
            <a:r>
              <a:rPr lang="pl-PL" b="1" dirty="0" smtClean="0">
                <a:solidFill>
                  <a:srgbClr val="C00000"/>
                </a:solidFill>
                <a:latin typeface="Arial Narrow" pitchFamily="34" charset="0"/>
              </a:rPr>
              <a:t>polikondensaty,</a:t>
            </a:r>
            <a:r>
              <a:rPr lang="pl-PL" b="1" dirty="0" smtClean="0">
                <a:latin typeface="Arial Narrow" pitchFamily="34" charset="0"/>
              </a:rPr>
              <a:t> zbudowane z reszt aminokwasów połączonych ze sobą 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wiązaniami peptydowymi  –CONH –  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Występują we wszystkich żywych organizmach oraz wirusach. 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Synteza białek odbywa się, na podstawie </a:t>
            </a:r>
            <a:r>
              <a:rPr lang="pl-PL" b="1" dirty="0" err="1" smtClean="0">
                <a:latin typeface="Arial Narrow" pitchFamily="34" charset="0"/>
              </a:rPr>
              <a:t>mRNA</a:t>
            </a:r>
            <a:r>
              <a:rPr lang="pl-PL" b="1" dirty="0" smtClean="0">
                <a:latin typeface="Arial Narrow" pitchFamily="34" charset="0"/>
              </a:rPr>
              <a:t>, w organellach komórkowych – </a:t>
            </a:r>
            <a:r>
              <a:rPr lang="pl-PL" b="1" dirty="0" smtClean="0">
                <a:solidFill>
                  <a:srgbClr val="C00000"/>
                </a:solidFill>
                <a:latin typeface="Arial Narrow" pitchFamily="34" charset="0"/>
              </a:rPr>
              <a:t>rybosomach</a:t>
            </a:r>
            <a:r>
              <a:rPr lang="pl-PL" b="1" dirty="0" smtClean="0">
                <a:latin typeface="Arial Narrow" pitchFamily="34" charset="0"/>
              </a:rPr>
              <a:t>. Liczba reszt aminokwasowych pojedynczego łańcucha polipeptydowego jest większa niż 100, 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a cała cząsteczka może być zbudowana z wielu łańcuchów polipeptydowych (podjednostek).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Głównymi pierwiastkami wchodzącymi w skład białek są C, O, H, N, S, także P 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oraz niekiedy kationy metali Mn</a:t>
            </a:r>
            <a:r>
              <a:rPr lang="pl-PL" b="1" baseline="30000" dirty="0" smtClean="0">
                <a:latin typeface="Arial Narrow" pitchFamily="34" charset="0"/>
              </a:rPr>
              <a:t>2+</a:t>
            </a:r>
            <a:r>
              <a:rPr lang="pl-PL" b="1" dirty="0" smtClean="0">
                <a:latin typeface="Arial Narrow" pitchFamily="34" charset="0"/>
              </a:rPr>
              <a:t>, Zn</a:t>
            </a:r>
            <a:r>
              <a:rPr lang="pl-PL" b="1" baseline="30000" dirty="0" smtClean="0">
                <a:latin typeface="Arial Narrow" pitchFamily="34" charset="0"/>
              </a:rPr>
              <a:t>2+</a:t>
            </a:r>
            <a:r>
              <a:rPr lang="pl-PL" b="1" dirty="0" smtClean="0">
                <a:latin typeface="Arial Narrow" pitchFamily="34" charset="0"/>
              </a:rPr>
              <a:t>, Mg</a:t>
            </a:r>
            <a:r>
              <a:rPr lang="pl-PL" b="1" baseline="30000" dirty="0" smtClean="0">
                <a:latin typeface="Arial Narrow" pitchFamily="34" charset="0"/>
              </a:rPr>
              <a:t>2+</a:t>
            </a:r>
            <a:r>
              <a:rPr lang="pl-PL" b="1" dirty="0" smtClean="0">
                <a:latin typeface="Arial Narrow" pitchFamily="34" charset="0"/>
              </a:rPr>
              <a:t>, Fe</a:t>
            </a:r>
            <a:r>
              <a:rPr lang="pl-PL" b="1" baseline="30000" dirty="0" smtClean="0">
                <a:latin typeface="Arial Narrow" pitchFamily="34" charset="0"/>
              </a:rPr>
              <a:t>2+</a:t>
            </a:r>
            <a:r>
              <a:rPr lang="pl-PL" b="1" dirty="0" smtClean="0">
                <a:latin typeface="Arial Narrow" pitchFamily="34" charset="0"/>
              </a:rPr>
              <a:t>, Cu</a:t>
            </a:r>
            <a:r>
              <a:rPr lang="pl-PL" b="1" baseline="30000" dirty="0" smtClean="0">
                <a:latin typeface="Arial Narrow" pitchFamily="34" charset="0"/>
              </a:rPr>
              <a:t>2+</a:t>
            </a:r>
            <a:r>
              <a:rPr lang="pl-PL" b="1" dirty="0" smtClean="0">
                <a:latin typeface="Arial Narrow" pitchFamily="34" charset="0"/>
              </a:rPr>
              <a:t>, Co</a:t>
            </a:r>
            <a:r>
              <a:rPr lang="pl-PL" b="1" baseline="30000" dirty="0" smtClean="0">
                <a:latin typeface="Arial Narrow" pitchFamily="34" charset="0"/>
              </a:rPr>
              <a:t>2+</a:t>
            </a:r>
            <a:r>
              <a:rPr lang="pl-PL" b="1" dirty="0" smtClean="0">
                <a:latin typeface="Arial Narrow" pitchFamily="34" charset="0"/>
              </a:rPr>
              <a:t> i inne.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Skład ten nie pokrywa się ze składem aminokwasów. Wynika to stąd, że większość białek </a:t>
            </a:r>
          </a:p>
          <a:p>
            <a:pPr algn="ctr"/>
            <a:r>
              <a:rPr lang="pl-PL" b="1" dirty="0" smtClean="0">
                <a:latin typeface="Arial Narrow" pitchFamily="34" charset="0"/>
              </a:rPr>
              <a:t>(są to tzw. białka złożone lub proteidy) ma dołączone do reszt aminokwasowych różne inne cząsteczki. Regułą jest przyłączanie cukrów, a ponadto kowalencyjnie lub za pomocą wiązań wodorowych dołączane może być wiele różnych związków organicznych pełniących funkcje koenzymów oraz jony metali. Białka budują mięśnie i wchodzą w skład enzymów i hormonów.</a:t>
            </a:r>
            <a:endParaRPr lang="pl-PL" b="1" dirty="0">
              <a:latin typeface="Arial Narrow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-32" y="0"/>
            <a:ext cx="17315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BIAŁKA</a:t>
            </a:r>
            <a:endParaRPr lang="pl-PL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85918" y="142852"/>
            <a:ext cx="7331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000099"/>
                </a:solidFill>
              </a:rPr>
              <a:t>mięso, nabiał, wełna, jedwab, nasiona soi, fasoli, grochu, soczewicy</a:t>
            </a:r>
            <a:endParaRPr lang="pl-PL" sz="2000" b="1" dirty="0">
              <a:solidFill>
                <a:srgbClr val="000099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14282" y="4403719"/>
            <a:ext cx="749275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ZOL</a:t>
            </a:r>
            <a:r>
              <a:rPr lang="pl-PL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</a:t>
            </a:r>
            <a:r>
              <a:rPr lang="pl-PL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→</a:t>
            </a:r>
            <a:r>
              <a:rPr lang="pl-PL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</a:t>
            </a:r>
            <a:r>
              <a:rPr lang="pl-PL" sz="3200" b="1" cap="none" spc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ŻEL</a:t>
            </a:r>
            <a:r>
              <a:rPr lang="pl-PL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pl-PL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→</a:t>
            </a:r>
            <a:r>
              <a:rPr lang="pl-PL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</a:t>
            </a:r>
            <a:r>
              <a:rPr lang="pl-PL" sz="32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ZOL   </a:t>
            </a:r>
            <a:r>
              <a:rPr lang="pl-PL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koagulacja  odwracalna</a:t>
            </a:r>
          </a:p>
          <a:p>
            <a:pPr algn="ctr"/>
            <a:r>
              <a:rPr lang="pl-PL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                                                   </a:t>
            </a:r>
            <a:r>
              <a:rPr lang="pl-PL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(solenie mięsa, oziębianie galaretki)</a:t>
            </a:r>
            <a:endParaRPr lang="pl-PL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32" y="5357826"/>
            <a:ext cx="911179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ZOL</a:t>
            </a:r>
            <a:r>
              <a:rPr lang="pl-PL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</a:t>
            </a:r>
            <a:r>
              <a:rPr lang="pl-PL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→</a:t>
            </a:r>
            <a:r>
              <a:rPr lang="pl-PL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 </a:t>
            </a:r>
            <a:r>
              <a:rPr lang="pl-PL" sz="3200" b="1" cap="none" spc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ŻEL   </a:t>
            </a:r>
            <a:r>
              <a:rPr lang="pl-PL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koagulacja  </a:t>
            </a: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nie</a:t>
            </a:r>
            <a:r>
              <a:rPr lang="pl-PL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odwracalna </a:t>
            </a: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= denaturacja</a:t>
            </a:r>
          </a:p>
          <a:p>
            <a:pPr algn="ctr"/>
            <a:r>
              <a:rPr lang="pl-PL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(alkohol, kwas, podgrzewanie – </a:t>
            </a:r>
            <a:r>
              <a:rPr lang="pl-PL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przygotowywanie </a:t>
            </a:r>
            <a:r>
              <a:rPr lang="pl-PL" sz="2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eierkoniaku,marynowanie</a:t>
            </a:r>
            <a:r>
              <a:rPr lang="pl-PL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mięsa </a:t>
            </a:r>
          </a:p>
          <a:p>
            <a:pPr algn="ctr"/>
            <a:r>
              <a:rPr lang="pl-PL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i obróbka termiczna białkowych produktów)</a:t>
            </a:r>
            <a:endParaRPr lang="pl-PL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Body Worl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3714776" cy="3714752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000364" y="142852"/>
            <a:ext cx="2956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BIAŁKA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man Old Style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0" y="3286124"/>
            <a:ext cx="2928926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FUNKCJA  BUDULCOWA</a:t>
            </a:r>
          </a:p>
          <a:p>
            <a:pPr algn="ctr"/>
            <a:r>
              <a:rPr lang="pl-PL" sz="2000" b="1" dirty="0" smtClean="0">
                <a:latin typeface="Arial Narrow" pitchFamily="34" charset="0"/>
              </a:rPr>
              <a:t>I  MOTORYCZNA</a:t>
            </a:r>
          </a:p>
          <a:p>
            <a:pPr algn="ctr"/>
            <a:r>
              <a:rPr lang="pl-PL" sz="2000" b="1" dirty="0" smtClean="0">
                <a:latin typeface="Arial Narrow" pitchFamily="34" charset="0"/>
              </a:rPr>
              <a:t>(mięśnie i kości)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14678" y="1571612"/>
            <a:ext cx="2928926" cy="40011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FUNKCJA  REGULUJĄCA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071802" y="2214554"/>
            <a:ext cx="1571636" cy="3831818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ENZYMY</a:t>
            </a:r>
          </a:p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umożliwiają </a:t>
            </a:r>
          </a:p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i przyśpieszają</a:t>
            </a:r>
          </a:p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procesy zachodzące </a:t>
            </a:r>
          </a:p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w organizmach</a:t>
            </a:r>
          </a:p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np. enzymy trawienne </a:t>
            </a:r>
          </a:p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i oddechowe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786314" y="2214554"/>
            <a:ext cx="1428760" cy="2585323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HORMONY</a:t>
            </a:r>
          </a:p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wpływają</a:t>
            </a:r>
          </a:p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na czynności wzrost </a:t>
            </a:r>
          </a:p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i rozwój</a:t>
            </a:r>
          </a:p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organizmów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786578" y="5357826"/>
            <a:ext cx="1857388" cy="1338828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PRZECIWCIAŁA</a:t>
            </a:r>
          </a:p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niszczą </a:t>
            </a:r>
          </a:p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zarazki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215074" y="4714884"/>
            <a:ext cx="2928926" cy="40011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FUNKCJA OBRONNA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57158" y="4500570"/>
            <a:ext cx="221457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FUNKCJA TRANSPORTOWA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00034" y="5286388"/>
            <a:ext cx="1857388" cy="13388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HEMOGLOBINA</a:t>
            </a:r>
          </a:p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transportuje gazy oddechowe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786314" y="4947692"/>
            <a:ext cx="1428760" cy="1338828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BIAŁKA  CZUCIOWE</a:t>
            </a:r>
          </a:p>
          <a:p>
            <a:pPr algn="ctr">
              <a:lnSpc>
                <a:spcPct val="150000"/>
              </a:lnSpc>
            </a:pPr>
            <a:r>
              <a:rPr lang="pl-PL" sz="1800" b="1" dirty="0" smtClean="0">
                <a:latin typeface="Arial Narrow" pitchFamily="34" charset="0"/>
              </a:rPr>
              <a:t>receptorowe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5801418" y="416462"/>
            <a:ext cx="334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dirty="0" smtClean="0">
                <a:latin typeface="Lucida Sans Unicode" pitchFamily="34" charset="0"/>
                <a:cs typeface="Lucida Sans Unicode" pitchFamily="34" charset="0"/>
              </a:rPr>
              <a:t>składają się z aminokwasów</a:t>
            </a:r>
            <a:endParaRPr lang="pl-PL" sz="18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643702" y="1142984"/>
            <a:ext cx="2177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aminokwasy </a:t>
            </a:r>
          </a:p>
          <a:p>
            <a:pPr algn="ctr"/>
            <a:r>
              <a:rPr lang="pl-PL" sz="1800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endogenne</a:t>
            </a:r>
            <a:r>
              <a:rPr lang="pl-PL" sz="1800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</a:p>
          <a:p>
            <a:pPr algn="ctr"/>
            <a:r>
              <a:rPr lang="pl-PL" sz="1800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nasz organizm</a:t>
            </a:r>
          </a:p>
          <a:p>
            <a:pPr algn="ctr"/>
            <a:r>
              <a:rPr lang="pl-PL" sz="1800" b="1" dirty="0" smtClean="0">
                <a:solidFill>
                  <a:srgbClr val="C00000"/>
                </a:solidFill>
                <a:latin typeface="Lucida Sans Unicode" pitchFamily="34" charset="0"/>
                <a:cs typeface="Lucida Sans Unicode" pitchFamily="34" charset="0"/>
              </a:rPr>
              <a:t>potrafi wytworzyć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000892" y="2571744"/>
            <a:ext cx="16305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latin typeface="Lucida Sans Unicode" pitchFamily="34" charset="0"/>
                <a:cs typeface="Lucida Sans Unicode" pitchFamily="34" charset="0"/>
              </a:rPr>
              <a:t>aminokwasy </a:t>
            </a:r>
          </a:p>
          <a:p>
            <a:pPr algn="ctr"/>
            <a:r>
              <a:rPr lang="pl-PL" sz="1800" b="1" dirty="0" smtClean="0">
                <a:solidFill>
                  <a:srgbClr val="000099"/>
                </a:solidFill>
                <a:latin typeface="Lucida Sans Unicode" pitchFamily="34" charset="0"/>
                <a:cs typeface="Lucida Sans Unicode" pitchFamily="34" charset="0"/>
              </a:rPr>
              <a:t>egzogenne</a:t>
            </a:r>
            <a:r>
              <a:rPr lang="pl-PL" sz="1800" dirty="0" smtClean="0">
                <a:solidFill>
                  <a:srgbClr val="000099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</a:p>
          <a:p>
            <a:pPr algn="ctr"/>
            <a:r>
              <a:rPr lang="pl-PL" sz="1800" dirty="0" smtClean="0">
                <a:solidFill>
                  <a:srgbClr val="000099"/>
                </a:solidFill>
                <a:latin typeface="Lucida Sans Unicode" pitchFamily="34" charset="0"/>
                <a:cs typeface="Lucida Sans Unicode" pitchFamily="34" charset="0"/>
              </a:rPr>
              <a:t>musimy </a:t>
            </a:r>
          </a:p>
          <a:p>
            <a:pPr algn="ctr"/>
            <a:r>
              <a:rPr lang="pl-PL" sz="1800" dirty="0" smtClean="0">
                <a:solidFill>
                  <a:srgbClr val="000099"/>
                </a:solidFill>
                <a:latin typeface="Lucida Sans Unicode" pitchFamily="34" charset="0"/>
                <a:cs typeface="Lucida Sans Unicode" pitchFamily="34" charset="0"/>
              </a:rPr>
              <a:t>dostarczyć </a:t>
            </a:r>
          </a:p>
          <a:p>
            <a:pPr algn="ctr"/>
            <a:r>
              <a:rPr lang="pl-PL" sz="1800" dirty="0" smtClean="0">
                <a:solidFill>
                  <a:srgbClr val="000099"/>
                </a:solidFill>
                <a:latin typeface="Lucida Sans Unicode" pitchFamily="34" charset="0"/>
                <a:cs typeface="Lucida Sans Unicode" pitchFamily="34" charset="0"/>
              </a:rPr>
              <a:t>wraz </a:t>
            </a:r>
          </a:p>
          <a:p>
            <a:pPr algn="ctr"/>
            <a:r>
              <a:rPr lang="pl-PL" sz="1800" b="1" dirty="0" smtClean="0">
                <a:solidFill>
                  <a:srgbClr val="000099"/>
                </a:solidFill>
                <a:latin typeface="Lucida Sans Unicode" pitchFamily="34" charset="0"/>
                <a:cs typeface="Lucida Sans Unicode" pitchFamily="34" charset="0"/>
              </a:rPr>
              <a:t>z pokarmem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kwas azotowy V </a:t>
            </a:r>
            <a:br>
              <a:rPr lang="pl-PL" sz="3600" dirty="0" smtClean="0"/>
            </a:br>
            <a:r>
              <a:rPr lang="pl-PL" sz="3600" dirty="0" smtClean="0"/>
              <a:t>jest  </a:t>
            </a:r>
            <a:r>
              <a:rPr lang="pl-PL" sz="3200" dirty="0" smtClean="0">
                <a:latin typeface="Arial Black" pitchFamily="34" charset="0"/>
              </a:rPr>
              <a:t>bardzo trującym </a:t>
            </a:r>
            <a:r>
              <a:rPr lang="pl-PL" sz="3600" dirty="0" smtClean="0"/>
              <a:t>kwasem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jest kwasem </a:t>
            </a:r>
            <a:r>
              <a:rPr lang="pl-PL" dirty="0" err="1" smtClean="0"/>
              <a:t>jednowodorowym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r>
              <a:rPr lang="pl-PL" sz="4000" dirty="0" smtClean="0"/>
              <a:t>H – O      N </a:t>
            </a:r>
            <a:endParaRPr lang="pl-PL" sz="40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sz="2000" dirty="0" smtClean="0"/>
              <a:t> </a:t>
            </a:r>
          </a:p>
          <a:p>
            <a:r>
              <a:rPr lang="pl-PL" sz="2000" dirty="0" smtClean="0"/>
              <a:t>      występuje w kwaśnym deszczu</a:t>
            </a:r>
            <a:endParaRPr lang="pl-PL" sz="2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pl-PL" sz="2000" dirty="0" smtClean="0">
                <a:latin typeface="Arial Black" pitchFamily="34" charset="0"/>
              </a:rPr>
              <a:t>jest używany do produkcji dynamitu</a:t>
            </a:r>
            <a:endParaRPr lang="pl-PL" sz="2000" dirty="0">
              <a:latin typeface="Arial Black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286116" y="3143248"/>
            <a:ext cx="6399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O</a:t>
            </a:r>
            <a:endParaRPr lang="pl-PL" sz="4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214678" y="4929198"/>
            <a:ext cx="6399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O</a:t>
            </a:r>
            <a:endParaRPr lang="pl-PL" sz="40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9" name="Grupa 17"/>
          <p:cNvGrpSpPr/>
          <p:nvPr/>
        </p:nvGrpSpPr>
        <p:grpSpPr>
          <a:xfrm>
            <a:off x="2928926" y="3643314"/>
            <a:ext cx="500066" cy="571504"/>
            <a:chOff x="2928926" y="3643314"/>
            <a:chExt cx="500066" cy="571504"/>
          </a:xfrm>
        </p:grpSpPr>
        <p:cxnSp>
          <p:nvCxnSpPr>
            <p:cNvPr id="10" name="Łącznik prosty 9"/>
            <p:cNvCxnSpPr/>
            <p:nvPr/>
          </p:nvCxnSpPr>
          <p:spPr>
            <a:xfrm rot="5400000" flipH="1" flipV="1">
              <a:off x="2928926" y="3643314"/>
              <a:ext cx="428628" cy="42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 rot="5400000" flipH="1" flipV="1">
              <a:off x="3000364" y="3786190"/>
              <a:ext cx="428628" cy="42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a 18"/>
          <p:cNvGrpSpPr/>
          <p:nvPr/>
        </p:nvGrpSpPr>
        <p:grpSpPr>
          <a:xfrm>
            <a:off x="2857488" y="4500570"/>
            <a:ext cx="500066" cy="642942"/>
            <a:chOff x="2857488" y="4500570"/>
            <a:chExt cx="500066" cy="642942"/>
          </a:xfrm>
        </p:grpSpPr>
        <p:cxnSp>
          <p:nvCxnSpPr>
            <p:cNvPr id="15" name="Łącznik prosty 14"/>
            <p:cNvCxnSpPr/>
            <p:nvPr/>
          </p:nvCxnSpPr>
          <p:spPr>
            <a:xfrm rot="16200000" flipH="1">
              <a:off x="2893207" y="4536289"/>
              <a:ext cx="500066" cy="42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H="1">
              <a:off x="2821769" y="4679165"/>
              <a:ext cx="500066" cy="4286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rostokąt 19"/>
          <p:cNvSpPr/>
          <p:nvPr/>
        </p:nvSpPr>
        <p:spPr>
          <a:xfrm>
            <a:off x="5786446" y="3714752"/>
            <a:ext cx="2247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HNO</a:t>
            </a:r>
            <a:r>
              <a:rPr lang="pl-PL" sz="5400" b="1" spc="50" baseline="-25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pl-PL" sz="5400" b="1" cap="none" spc="50" baseline="-2500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Chmurka 20"/>
          <p:cNvSpPr/>
          <p:nvPr/>
        </p:nvSpPr>
        <p:spPr>
          <a:xfrm>
            <a:off x="5786446" y="4572008"/>
            <a:ext cx="1857388" cy="285752"/>
          </a:xfrm>
          <a:prstGeom prst="cloud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Chmurka 21"/>
          <p:cNvSpPr/>
          <p:nvPr/>
        </p:nvSpPr>
        <p:spPr>
          <a:xfrm>
            <a:off x="5786446" y="4500570"/>
            <a:ext cx="1857388" cy="428628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5643570" y="492919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białko np. twaróg</a:t>
            </a:r>
            <a:endParaRPr lang="pl-PL" dirty="0"/>
          </a:p>
        </p:txBody>
      </p:sp>
      <p:cxnSp>
        <p:nvCxnSpPr>
          <p:cNvPr id="25" name="Łącznik prosty 24"/>
          <p:cNvCxnSpPr/>
          <p:nvPr/>
        </p:nvCxnSpPr>
        <p:spPr>
          <a:xfrm>
            <a:off x="1785918" y="4357694"/>
            <a:ext cx="50006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ows XP - Dym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ows XP - Dym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7" grpId="0"/>
      <p:bldP spid="8" grpId="0"/>
      <p:bldP spid="20" grpId="0"/>
      <p:bldP spid="21" grpId="0" animBg="1"/>
      <p:bldP spid="22" grpId="0" animBg="1"/>
      <p:bldP spid="2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143240" y="571480"/>
            <a:ext cx="242887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CUKRY</a:t>
            </a:r>
          </a:p>
        </p:txBody>
      </p:sp>
      <p:sp>
        <p:nvSpPr>
          <p:cNvPr id="5" name="Prostokąt zaokrąglony 4"/>
          <p:cNvSpPr/>
          <p:nvPr/>
        </p:nvSpPr>
        <p:spPr bwMode="auto">
          <a:xfrm>
            <a:off x="500034" y="1785926"/>
            <a:ext cx="1428760" cy="500066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>
              <a:defRPr/>
            </a:pPr>
            <a:r>
              <a:rPr lang="pl-PL" b="1" dirty="0">
                <a:latin typeface="Calibri" pitchFamily="34" charset="0"/>
              </a:rPr>
              <a:t>1 - cukry</a:t>
            </a:r>
          </a:p>
        </p:txBody>
      </p:sp>
      <p:sp>
        <p:nvSpPr>
          <p:cNvPr id="6" name="Prostokąt zaokrąglony 5"/>
          <p:cNvSpPr/>
          <p:nvPr/>
        </p:nvSpPr>
        <p:spPr bwMode="auto">
          <a:xfrm>
            <a:off x="3424821" y="1815161"/>
            <a:ext cx="1428760" cy="500066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>
              <a:defRPr/>
            </a:pPr>
            <a:r>
              <a:rPr lang="pl-PL" b="1" dirty="0">
                <a:latin typeface="Calibri" pitchFamily="34" charset="0"/>
              </a:rPr>
              <a:t>2 - cukry</a:t>
            </a:r>
          </a:p>
        </p:txBody>
      </p:sp>
      <p:sp>
        <p:nvSpPr>
          <p:cNvPr id="7" name="Prostokąt zaokrąglony 6"/>
          <p:cNvSpPr/>
          <p:nvPr/>
        </p:nvSpPr>
        <p:spPr bwMode="auto">
          <a:xfrm>
            <a:off x="6929454" y="1857364"/>
            <a:ext cx="1714512" cy="500066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>
              <a:defRPr/>
            </a:pPr>
            <a:r>
              <a:rPr lang="pl-PL" b="1" dirty="0">
                <a:latin typeface="Calibri" pitchFamily="34" charset="0"/>
              </a:rPr>
              <a:t>wielocukry</a:t>
            </a:r>
          </a:p>
        </p:txBody>
      </p:sp>
      <p:sp>
        <p:nvSpPr>
          <p:cNvPr id="8" name="Prostokąt 7"/>
          <p:cNvSpPr/>
          <p:nvPr/>
        </p:nvSpPr>
        <p:spPr>
          <a:xfrm>
            <a:off x="6929454" y="0"/>
            <a:ext cx="646331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C</a:t>
            </a:r>
          </a:p>
        </p:txBody>
      </p:sp>
      <p:sp>
        <p:nvSpPr>
          <p:cNvPr id="9" name="Prostokąt 8"/>
          <p:cNvSpPr/>
          <p:nvPr/>
        </p:nvSpPr>
        <p:spPr>
          <a:xfrm>
            <a:off x="7500958" y="500042"/>
            <a:ext cx="723276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l-PL" sz="54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Tahoma" pitchFamily="34" charset="0"/>
                <a:cs typeface="Tahoma" pitchFamily="34" charset="0"/>
              </a:rPr>
              <a:t>H</a:t>
            </a:r>
          </a:p>
        </p:txBody>
      </p:sp>
      <p:sp>
        <p:nvSpPr>
          <p:cNvPr id="10" name="Prostokąt 9"/>
          <p:cNvSpPr/>
          <p:nvPr/>
        </p:nvSpPr>
        <p:spPr>
          <a:xfrm>
            <a:off x="8143900" y="214290"/>
            <a:ext cx="718466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O</a:t>
            </a:r>
          </a:p>
        </p:txBody>
      </p:sp>
      <p:sp>
        <p:nvSpPr>
          <p:cNvPr id="11" name="Prostokąt zaokrąglony 10"/>
          <p:cNvSpPr/>
          <p:nvPr/>
        </p:nvSpPr>
        <p:spPr bwMode="auto">
          <a:xfrm>
            <a:off x="1571604" y="2285992"/>
            <a:ext cx="2143140" cy="1214446"/>
          </a:xfrm>
          <a:prstGeom prst="roundRect">
            <a:avLst/>
          </a:prstGeom>
          <a:solidFill>
            <a:srgbClr val="FFCC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>
              <a:defRPr/>
            </a:pPr>
            <a:r>
              <a:rPr lang="pl-PL" dirty="0">
                <a:latin typeface="Calibri" pitchFamily="34" charset="0"/>
              </a:rPr>
              <a:t>słodkie</a:t>
            </a:r>
          </a:p>
          <a:p>
            <a:pPr>
              <a:defRPr/>
            </a:pPr>
            <a:r>
              <a:rPr lang="pl-PL" dirty="0">
                <a:latin typeface="Calibri" pitchFamily="34" charset="0"/>
              </a:rPr>
              <a:t>rozpuszczalne</a:t>
            </a:r>
          </a:p>
          <a:p>
            <a:pPr>
              <a:defRPr/>
            </a:pPr>
            <a:r>
              <a:rPr lang="pl-PL" dirty="0">
                <a:latin typeface="Calibri" pitchFamily="34" charset="0"/>
              </a:rPr>
              <a:t>krystaliczne</a:t>
            </a:r>
          </a:p>
        </p:txBody>
      </p:sp>
      <p:sp>
        <p:nvSpPr>
          <p:cNvPr id="14354" name="pole tekstowe 11"/>
          <p:cNvSpPr txBox="1">
            <a:spLocks noChangeArrowheads="1"/>
          </p:cNvSpPr>
          <p:nvPr/>
        </p:nvSpPr>
        <p:spPr bwMode="auto">
          <a:xfrm>
            <a:off x="-32" y="2428875"/>
            <a:ext cx="1391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glukoza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1406" y="3000375"/>
            <a:ext cx="148309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fruktoza</a:t>
            </a:r>
          </a:p>
        </p:txBody>
      </p:sp>
      <p:sp>
        <p:nvSpPr>
          <p:cNvPr id="14356" name="pole tekstowe 14"/>
          <p:cNvSpPr txBox="1">
            <a:spLocks noChangeArrowheads="1"/>
          </p:cNvSpPr>
          <p:nvPr/>
        </p:nvSpPr>
        <p:spPr bwMode="auto">
          <a:xfrm>
            <a:off x="3714750" y="2428875"/>
            <a:ext cx="1741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sacharoza</a:t>
            </a:r>
          </a:p>
        </p:txBody>
      </p:sp>
      <p:sp>
        <p:nvSpPr>
          <p:cNvPr id="14357" name="pole tekstowe 15"/>
          <p:cNvSpPr txBox="1">
            <a:spLocks noChangeArrowheads="1"/>
          </p:cNvSpPr>
          <p:nvPr/>
        </p:nvSpPr>
        <p:spPr bwMode="auto">
          <a:xfrm>
            <a:off x="3714750" y="2928938"/>
            <a:ext cx="1420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maltoza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643313" y="3429000"/>
            <a:ext cx="14029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laktoza</a:t>
            </a:r>
            <a:endParaRPr lang="pl-PL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 bwMode="auto">
          <a:xfrm>
            <a:off x="5857884" y="2357430"/>
            <a:ext cx="3286116" cy="1357322"/>
          </a:xfrm>
          <a:prstGeom prst="roundRect">
            <a:avLst/>
          </a:prstGeom>
          <a:solidFill>
            <a:srgbClr val="FFCC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>
              <a:defRPr/>
            </a:pPr>
            <a:r>
              <a:rPr lang="pl-PL" dirty="0">
                <a:latin typeface="Calibri" pitchFamily="34" charset="0"/>
              </a:rPr>
              <a:t>bez smaku</a:t>
            </a:r>
          </a:p>
          <a:p>
            <a:pPr>
              <a:defRPr/>
            </a:pPr>
            <a:r>
              <a:rPr lang="pl-PL" dirty="0">
                <a:latin typeface="Calibri" pitchFamily="34" charset="0"/>
              </a:rPr>
              <a:t>nierozpuszczalne</a:t>
            </a:r>
          </a:p>
          <a:p>
            <a:pPr>
              <a:defRPr/>
            </a:pPr>
            <a:r>
              <a:rPr lang="pl-PL" dirty="0">
                <a:latin typeface="Calibri" pitchFamily="34" charset="0"/>
              </a:rPr>
              <a:t>cząsteczka łańcuchowa</a:t>
            </a:r>
          </a:p>
        </p:txBody>
      </p:sp>
      <p:sp>
        <p:nvSpPr>
          <p:cNvPr id="14362" name="pole tekstowe 18"/>
          <p:cNvSpPr txBox="1">
            <a:spLocks noChangeArrowheads="1"/>
          </p:cNvSpPr>
          <p:nvPr/>
        </p:nvSpPr>
        <p:spPr bwMode="auto">
          <a:xfrm>
            <a:off x="5715000" y="3929063"/>
            <a:ext cx="1324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skrobia</a:t>
            </a:r>
          </a:p>
        </p:txBody>
      </p:sp>
      <p:sp>
        <p:nvSpPr>
          <p:cNvPr id="14363" name="pole tekstowe 19"/>
          <p:cNvSpPr txBox="1">
            <a:spLocks noChangeArrowheads="1"/>
          </p:cNvSpPr>
          <p:nvPr/>
        </p:nvSpPr>
        <p:spPr bwMode="auto">
          <a:xfrm>
            <a:off x="7429500" y="3786188"/>
            <a:ext cx="1449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celuloza</a:t>
            </a:r>
          </a:p>
        </p:txBody>
      </p:sp>
      <p:sp>
        <p:nvSpPr>
          <p:cNvPr id="21" name="Dowolny kształt 20"/>
          <p:cNvSpPr/>
          <p:nvPr/>
        </p:nvSpPr>
        <p:spPr bwMode="auto">
          <a:xfrm>
            <a:off x="5857875" y="4500563"/>
            <a:ext cx="1254125" cy="1808162"/>
          </a:xfrm>
          <a:custGeom>
            <a:avLst/>
            <a:gdLst>
              <a:gd name="connsiteX0" fmla="*/ 710418 w 1254368"/>
              <a:gd name="connsiteY0" fmla="*/ 567397 h 1807699"/>
              <a:gd name="connsiteX1" fmla="*/ 555673 w 1254368"/>
              <a:gd name="connsiteY1" fmla="*/ 651803 h 1807699"/>
              <a:gd name="connsiteX2" fmla="*/ 865163 w 1254368"/>
              <a:gd name="connsiteY2" fmla="*/ 736209 h 1807699"/>
              <a:gd name="connsiteX3" fmla="*/ 879230 w 1254368"/>
              <a:gd name="connsiteY3" fmla="*/ 497059 h 1807699"/>
              <a:gd name="connsiteX4" fmla="*/ 583809 w 1254368"/>
              <a:gd name="connsiteY4" fmla="*/ 384517 h 1807699"/>
              <a:gd name="connsiteX5" fmla="*/ 414997 w 1254368"/>
              <a:gd name="connsiteY5" fmla="*/ 609600 h 1807699"/>
              <a:gd name="connsiteX6" fmla="*/ 710418 w 1254368"/>
              <a:gd name="connsiteY6" fmla="*/ 876886 h 1807699"/>
              <a:gd name="connsiteX7" fmla="*/ 1005840 w 1254368"/>
              <a:gd name="connsiteY7" fmla="*/ 736209 h 1807699"/>
              <a:gd name="connsiteX8" fmla="*/ 977704 w 1254368"/>
              <a:gd name="connsiteY8" fmla="*/ 328246 h 1807699"/>
              <a:gd name="connsiteX9" fmla="*/ 400929 w 1254368"/>
              <a:gd name="connsiteY9" fmla="*/ 215705 h 1807699"/>
              <a:gd name="connsiteX10" fmla="*/ 218049 w 1254368"/>
              <a:gd name="connsiteY10" fmla="*/ 609600 h 1807699"/>
              <a:gd name="connsiteX11" fmla="*/ 471267 w 1254368"/>
              <a:gd name="connsiteY11" fmla="*/ 947225 h 1807699"/>
              <a:gd name="connsiteX12" fmla="*/ 780757 w 1254368"/>
              <a:gd name="connsiteY12" fmla="*/ 1045699 h 1807699"/>
              <a:gd name="connsiteX13" fmla="*/ 1104313 w 1254368"/>
              <a:gd name="connsiteY13" fmla="*/ 905022 h 1807699"/>
              <a:gd name="connsiteX14" fmla="*/ 1244990 w 1254368"/>
              <a:gd name="connsiteY14" fmla="*/ 581465 h 1807699"/>
              <a:gd name="connsiteX15" fmla="*/ 1048043 w 1254368"/>
              <a:gd name="connsiteY15" fmla="*/ 145366 h 1807699"/>
              <a:gd name="connsiteX16" fmla="*/ 527538 w 1254368"/>
              <a:gd name="connsiteY16" fmla="*/ 18757 h 1807699"/>
              <a:gd name="connsiteX17" fmla="*/ 77372 w 1254368"/>
              <a:gd name="connsiteY17" fmla="*/ 257908 h 1807699"/>
              <a:gd name="connsiteX18" fmla="*/ 63304 w 1254368"/>
              <a:gd name="connsiteY18" fmla="*/ 736209 h 1807699"/>
              <a:gd name="connsiteX19" fmla="*/ 274320 w 1254368"/>
              <a:gd name="connsiteY19" fmla="*/ 1003496 h 1807699"/>
              <a:gd name="connsiteX20" fmla="*/ 963637 w 1254368"/>
              <a:gd name="connsiteY20" fmla="*/ 1692813 h 1807699"/>
              <a:gd name="connsiteX21" fmla="*/ 977704 w 1254368"/>
              <a:gd name="connsiteY21" fmla="*/ 1692813 h 180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54368" h="1807699">
                <a:moveTo>
                  <a:pt x="710418" y="567397"/>
                </a:moveTo>
                <a:cubicBezTo>
                  <a:pt x="620150" y="595532"/>
                  <a:pt x="529882" y="623668"/>
                  <a:pt x="555673" y="651803"/>
                </a:cubicBezTo>
                <a:cubicBezTo>
                  <a:pt x="581464" y="679938"/>
                  <a:pt x="811237" y="762000"/>
                  <a:pt x="865163" y="736209"/>
                </a:cubicBezTo>
                <a:cubicBezTo>
                  <a:pt x="919089" y="710418"/>
                  <a:pt x="926122" y="555674"/>
                  <a:pt x="879230" y="497059"/>
                </a:cubicBezTo>
                <a:cubicBezTo>
                  <a:pt x="832338" y="438444"/>
                  <a:pt x="661181" y="365760"/>
                  <a:pt x="583809" y="384517"/>
                </a:cubicBezTo>
                <a:cubicBezTo>
                  <a:pt x="506437" y="403274"/>
                  <a:pt x="393896" y="527539"/>
                  <a:pt x="414997" y="609600"/>
                </a:cubicBezTo>
                <a:cubicBezTo>
                  <a:pt x="436098" y="691661"/>
                  <a:pt x="611944" y="855785"/>
                  <a:pt x="710418" y="876886"/>
                </a:cubicBezTo>
                <a:cubicBezTo>
                  <a:pt x="808892" y="897987"/>
                  <a:pt x="961292" y="827649"/>
                  <a:pt x="1005840" y="736209"/>
                </a:cubicBezTo>
                <a:cubicBezTo>
                  <a:pt x="1050388" y="644769"/>
                  <a:pt x="1078523" y="414997"/>
                  <a:pt x="977704" y="328246"/>
                </a:cubicBezTo>
                <a:cubicBezTo>
                  <a:pt x="876886" y="241495"/>
                  <a:pt x="527538" y="168813"/>
                  <a:pt x="400929" y="215705"/>
                </a:cubicBezTo>
                <a:cubicBezTo>
                  <a:pt x="274320" y="262597"/>
                  <a:pt x="206326" y="487680"/>
                  <a:pt x="218049" y="609600"/>
                </a:cubicBezTo>
                <a:cubicBezTo>
                  <a:pt x="229772" y="731520"/>
                  <a:pt x="377482" y="874542"/>
                  <a:pt x="471267" y="947225"/>
                </a:cubicBezTo>
                <a:cubicBezTo>
                  <a:pt x="565052" y="1019908"/>
                  <a:pt x="675249" y="1052733"/>
                  <a:pt x="780757" y="1045699"/>
                </a:cubicBezTo>
                <a:cubicBezTo>
                  <a:pt x="886265" y="1038665"/>
                  <a:pt x="1026941" y="982394"/>
                  <a:pt x="1104313" y="905022"/>
                </a:cubicBezTo>
                <a:cubicBezTo>
                  <a:pt x="1181685" y="827650"/>
                  <a:pt x="1254368" y="708074"/>
                  <a:pt x="1244990" y="581465"/>
                </a:cubicBezTo>
                <a:cubicBezTo>
                  <a:pt x="1235612" y="454856"/>
                  <a:pt x="1167618" y="239151"/>
                  <a:pt x="1048043" y="145366"/>
                </a:cubicBezTo>
                <a:cubicBezTo>
                  <a:pt x="928468" y="51581"/>
                  <a:pt x="689317" y="0"/>
                  <a:pt x="527538" y="18757"/>
                </a:cubicBezTo>
                <a:cubicBezTo>
                  <a:pt x="365760" y="37514"/>
                  <a:pt x="154744" y="138333"/>
                  <a:pt x="77372" y="257908"/>
                </a:cubicBezTo>
                <a:cubicBezTo>
                  <a:pt x="0" y="377483"/>
                  <a:pt x="30479" y="611944"/>
                  <a:pt x="63304" y="736209"/>
                </a:cubicBezTo>
                <a:cubicBezTo>
                  <a:pt x="96129" y="860474"/>
                  <a:pt x="124264" y="844062"/>
                  <a:pt x="274320" y="1003496"/>
                </a:cubicBezTo>
                <a:cubicBezTo>
                  <a:pt x="424376" y="1162930"/>
                  <a:pt x="846406" y="1577927"/>
                  <a:pt x="963637" y="1692813"/>
                </a:cubicBezTo>
                <a:cubicBezTo>
                  <a:pt x="1080868" y="1807699"/>
                  <a:pt x="1029286" y="1750256"/>
                  <a:pt x="977704" y="1692813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l-PL"/>
          </a:p>
        </p:txBody>
      </p:sp>
      <p:grpSp>
        <p:nvGrpSpPr>
          <p:cNvPr id="2" name="Grupa 25"/>
          <p:cNvGrpSpPr>
            <a:grpSpLocks/>
          </p:cNvGrpSpPr>
          <p:nvPr/>
        </p:nvGrpSpPr>
        <p:grpSpPr bwMode="auto">
          <a:xfrm>
            <a:off x="7929563" y="4192588"/>
            <a:ext cx="692150" cy="2665412"/>
            <a:chOff x="7537939" y="4431323"/>
            <a:chExt cx="691661" cy="2665828"/>
          </a:xfrm>
        </p:grpSpPr>
        <p:sp>
          <p:nvSpPr>
            <p:cNvPr id="22" name="Dowolny kształt 21"/>
            <p:cNvSpPr/>
            <p:nvPr/>
          </p:nvSpPr>
          <p:spPr bwMode="auto">
            <a:xfrm>
              <a:off x="7537939" y="4431323"/>
              <a:ext cx="234784" cy="2208557"/>
            </a:xfrm>
            <a:custGeom>
              <a:avLst/>
              <a:gdLst>
                <a:gd name="connsiteX0" fmla="*/ 100818 w 234461"/>
                <a:gd name="connsiteY0" fmla="*/ 0 h 2208628"/>
                <a:gd name="connsiteX1" fmla="*/ 16412 w 234461"/>
                <a:gd name="connsiteY1" fmla="*/ 393895 h 2208628"/>
                <a:gd name="connsiteX2" fmla="*/ 199292 w 234461"/>
                <a:gd name="connsiteY2" fmla="*/ 1012874 h 2208628"/>
                <a:gd name="connsiteX3" fmla="*/ 227427 w 234461"/>
                <a:gd name="connsiteY3" fmla="*/ 1730326 h 2208628"/>
                <a:gd name="connsiteX4" fmla="*/ 199292 w 234461"/>
                <a:gd name="connsiteY4" fmla="*/ 2208628 h 2208628"/>
                <a:gd name="connsiteX5" fmla="*/ 199292 w 234461"/>
                <a:gd name="connsiteY5" fmla="*/ 2208628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461" h="2208628">
                  <a:moveTo>
                    <a:pt x="100818" y="0"/>
                  </a:moveTo>
                  <a:cubicBezTo>
                    <a:pt x="50409" y="112541"/>
                    <a:pt x="0" y="225083"/>
                    <a:pt x="16412" y="393895"/>
                  </a:cubicBezTo>
                  <a:cubicBezTo>
                    <a:pt x="32824" y="562707"/>
                    <a:pt x="164123" y="790136"/>
                    <a:pt x="199292" y="1012874"/>
                  </a:cubicBezTo>
                  <a:cubicBezTo>
                    <a:pt x="234461" y="1235612"/>
                    <a:pt x="227427" y="1531034"/>
                    <a:pt x="227427" y="1730326"/>
                  </a:cubicBezTo>
                  <a:cubicBezTo>
                    <a:pt x="227427" y="1929618"/>
                    <a:pt x="199292" y="2208628"/>
                    <a:pt x="199292" y="2208628"/>
                  </a:cubicBezTo>
                  <a:lnTo>
                    <a:pt x="199292" y="2208628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l-PL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endParaRPr>
            </a:p>
          </p:txBody>
        </p:sp>
        <p:sp>
          <p:nvSpPr>
            <p:cNvPr id="23" name="Dowolny kształt 22"/>
            <p:cNvSpPr/>
            <p:nvPr/>
          </p:nvSpPr>
          <p:spPr bwMode="auto">
            <a:xfrm>
              <a:off x="7690231" y="4583747"/>
              <a:ext cx="234784" cy="2208557"/>
            </a:xfrm>
            <a:custGeom>
              <a:avLst/>
              <a:gdLst>
                <a:gd name="connsiteX0" fmla="*/ 100818 w 234461"/>
                <a:gd name="connsiteY0" fmla="*/ 0 h 2208628"/>
                <a:gd name="connsiteX1" fmla="*/ 16412 w 234461"/>
                <a:gd name="connsiteY1" fmla="*/ 393895 h 2208628"/>
                <a:gd name="connsiteX2" fmla="*/ 199292 w 234461"/>
                <a:gd name="connsiteY2" fmla="*/ 1012874 h 2208628"/>
                <a:gd name="connsiteX3" fmla="*/ 227427 w 234461"/>
                <a:gd name="connsiteY3" fmla="*/ 1730326 h 2208628"/>
                <a:gd name="connsiteX4" fmla="*/ 199292 w 234461"/>
                <a:gd name="connsiteY4" fmla="*/ 2208628 h 2208628"/>
                <a:gd name="connsiteX5" fmla="*/ 199292 w 234461"/>
                <a:gd name="connsiteY5" fmla="*/ 2208628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461" h="2208628">
                  <a:moveTo>
                    <a:pt x="100818" y="0"/>
                  </a:moveTo>
                  <a:cubicBezTo>
                    <a:pt x="50409" y="112541"/>
                    <a:pt x="0" y="225083"/>
                    <a:pt x="16412" y="393895"/>
                  </a:cubicBezTo>
                  <a:cubicBezTo>
                    <a:pt x="32824" y="562707"/>
                    <a:pt x="164123" y="790136"/>
                    <a:pt x="199292" y="1012874"/>
                  </a:cubicBezTo>
                  <a:cubicBezTo>
                    <a:pt x="234461" y="1235612"/>
                    <a:pt x="227427" y="1531034"/>
                    <a:pt x="227427" y="1730326"/>
                  </a:cubicBezTo>
                  <a:cubicBezTo>
                    <a:pt x="227427" y="1929618"/>
                    <a:pt x="199292" y="2208628"/>
                    <a:pt x="199292" y="2208628"/>
                  </a:cubicBezTo>
                  <a:lnTo>
                    <a:pt x="199292" y="2208628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l-PL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endParaRPr>
            </a:p>
          </p:txBody>
        </p:sp>
        <p:sp>
          <p:nvSpPr>
            <p:cNvPr id="24" name="Dowolny kształt 23"/>
            <p:cNvSpPr/>
            <p:nvPr/>
          </p:nvSpPr>
          <p:spPr bwMode="auto">
            <a:xfrm>
              <a:off x="7842524" y="4736171"/>
              <a:ext cx="234784" cy="2208557"/>
            </a:xfrm>
            <a:custGeom>
              <a:avLst/>
              <a:gdLst>
                <a:gd name="connsiteX0" fmla="*/ 100818 w 234461"/>
                <a:gd name="connsiteY0" fmla="*/ 0 h 2208628"/>
                <a:gd name="connsiteX1" fmla="*/ 16412 w 234461"/>
                <a:gd name="connsiteY1" fmla="*/ 393895 h 2208628"/>
                <a:gd name="connsiteX2" fmla="*/ 199292 w 234461"/>
                <a:gd name="connsiteY2" fmla="*/ 1012874 h 2208628"/>
                <a:gd name="connsiteX3" fmla="*/ 227427 w 234461"/>
                <a:gd name="connsiteY3" fmla="*/ 1730326 h 2208628"/>
                <a:gd name="connsiteX4" fmla="*/ 199292 w 234461"/>
                <a:gd name="connsiteY4" fmla="*/ 2208628 h 2208628"/>
                <a:gd name="connsiteX5" fmla="*/ 199292 w 234461"/>
                <a:gd name="connsiteY5" fmla="*/ 2208628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461" h="2208628">
                  <a:moveTo>
                    <a:pt x="100818" y="0"/>
                  </a:moveTo>
                  <a:cubicBezTo>
                    <a:pt x="50409" y="112541"/>
                    <a:pt x="0" y="225083"/>
                    <a:pt x="16412" y="393895"/>
                  </a:cubicBezTo>
                  <a:cubicBezTo>
                    <a:pt x="32824" y="562707"/>
                    <a:pt x="164123" y="790136"/>
                    <a:pt x="199292" y="1012874"/>
                  </a:cubicBezTo>
                  <a:cubicBezTo>
                    <a:pt x="234461" y="1235612"/>
                    <a:pt x="227427" y="1531034"/>
                    <a:pt x="227427" y="1730326"/>
                  </a:cubicBezTo>
                  <a:cubicBezTo>
                    <a:pt x="227427" y="1929618"/>
                    <a:pt x="199292" y="2208628"/>
                    <a:pt x="199292" y="2208628"/>
                  </a:cubicBezTo>
                  <a:lnTo>
                    <a:pt x="199292" y="2208628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l-PL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endParaRPr>
            </a:p>
          </p:txBody>
        </p:sp>
        <p:sp>
          <p:nvSpPr>
            <p:cNvPr id="25" name="Dowolny kształt 24"/>
            <p:cNvSpPr/>
            <p:nvPr/>
          </p:nvSpPr>
          <p:spPr bwMode="auto">
            <a:xfrm>
              <a:off x="7994816" y="4888594"/>
              <a:ext cx="234784" cy="2208557"/>
            </a:xfrm>
            <a:custGeom>
              <a:avLst/>
              <a:gdLst>
                <a:gd name="connsiteX0" fmla="*/ 100818 w 234461"/>
                <a:gd name="connsiteY0" fmla="*/ 0 h 2208628"/>
                <a:gd name="connsiteX1" fmla="*/ 16412 w 234461"/>
                <a:gd name="connsiteY1" fmla="*/ 393895 h 2208628"/>
                <a:gd name="connsiteX2" fmla="*/ 199292 w 234461"/>
                <a:gd name="connsiteY2" fmla="*/ 1012874 h 2208628"/>
                <a:gd name="connsiteX3" fmla="*/ 227427 w 234461"/>
                <a:gd name="connsiteY3" fmla="*/ 1730326 h 2208628"/>
                <a:gd name="connsiteX4" fmla="*/ 199292 w 234461"/>
                <a:gd name="connsiteY4" fmla="*/ 2208628 h 2208628"/>
                <a:gd name="connsiteX5" fmla="*/ 199292 w 234461"/>
                <a:gd name="connsiteY5" fmla="*/ 2208628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461" h="2208628">
                  <a:moveTo>
                    <a:pt x="100818" y="0"/>
                  </a:moveTo>
                  <a:cubicBezTo>
                    <a:pt x="50409" y="112541"/>
                    <a:pt x="0" y="225083"/>
                    <a:pt x="16412" y="393895"/>
                  </a:cubicBezTo>
                  <a:cubicBezTo>
                    <a:pt x="32824" y="562707"/>
                    <a:pt x="164123" y="790136"/>
                    <a:pt x="199292" y="1012874"/>
                  </a:cubicBezTo>
                  <a:cubicBezTo>
                    <a:pt x="234461" y="1235612"/>
                    <a:pt x="227427" y="1531034"/>
                    <a:pt x="227427" y="1730326"/>
                  </a:cubicBezTo>
                  <a:cubicBezTo>
                    <a:pt x="227427" y="1929618"/>
                    <a:pt x="199292" y="2208628"/>
                    <a:pt x="199292" y="2208628"/>
                  </a:cubicBezTo>
                  <a:lnTo>
                    <a:pt x="199292" y="2208628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l-PL">
                <a:ln>
                  <a:solidFill>
                    <a:schemeClr val="tx1"/>
                  </a:solidFill>
                </a:ln>
                <a:solidFill>
                  <a:srgbClr val="FFCC00"/>
                </a:solidFill>
              </a:endParaRPr>
            </a:p>
          </p:txBody>
        </p:sp>
      </p:grpSp>
      <p:sp>
        <p:nvSpPr>
          <p:cNvPr id="27" name="Prostokąt 26"/>
          <p:cNvSpPr/>
          <p:nvPr/>
        </p:nvSpPr>
        <p:spPr>
          <a:xfrm>
            <a:off x="6312674" y="5588517"/>
            <a:ext cx="54534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4400" b="1" dirty="0">
                <a:ln w="1905">
                  <a:noFill/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Estrangelo Edessa" pitchFamily="66"/>
              </a:rPr>
              <a:t>G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6000760" y="5286388"/>
            <a:ext cx="54534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Estrangelo Edessa" pitchFamily="66"/>
              </a:rPr>
              <a:t>G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7858148" y="5072074"/>
            <a:ext cx="54534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Estrangelo Edessa" pitchFamily="66"/>
              </a:rPr>
              <a:t>G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7858148" y="5715016"/>
            <a:ext cx="54534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Estrangelo Edessa" pitchFamily="66"/>
              </a:rPr>
              <a:t>G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2714625" y="5000625"/>
            <a:ext cx="18415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pl-PL" sz="44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ench Script MT" pitchFamily="66" charset="0"/>
              <a:cs typeface="Estrangelo Edessa" pitchFamily="66"/>
            </a:endParaRPr>
          </a:p>
        </p:txBody>
      </p:sp>
      <p:grpSp>
        <p:nvGrpSpPr>
          <p:cNvPr id="3" name="Grupa 34"/>
          <p:cNvGrpSpPr>
            <a:grpSpLocks/>
          </p:cNvGrpSpPr>
          <p:nvPr/>
        </p:nvGrpSpPr>
        <p:grpSpPr bwMode="auto">
          <a:xfrm>
            <a:off x="3571875" y="3857627"/>
            <a:ext cx="1545339" cy="769441"/>
            <a:chOff x="3571868" y="3857628"/>
            <a:chExt cx="1545548" cy="768944"/>
          </a:xfrm>
        </p:grpSpPr>
        <p:sp>
          <p:nvSpPr>
            <p:cNvPr id="31" name="Prostokąt 30"/>
            <p:cNvSpPr/>
            <p:nvPr/>
          </p:nvSpPr>
          <p:spPr>
            <a:xfrm>
              <a:off x="3571868" y="3857628"/>
              <a:ext cx="545416" cy="7689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sz="4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itchFamily="34" charset="0"/>
                  <a:cs typeface="Estrangelo Edessa" pitchFamily="66"/>
                </a:rPr>
                <a:t>G</a:t>
              </a:r>
            </a:p>
          </p:txBody>
        </p:sp>
        <p:sp>
          <p:nvSpPr>
            <p:cNvPr id="32" name="Prostokąt 31"/>
            <p:cNvSpPr/>
            <p:nvPr/>
          </p:nvSpPr>
          <p:spPr>
            <a:xfrm>
              <a:off x="4572000" y="3857628"/>
              <a:ext cx="545416" cy="7689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sz="4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itchFamily="34" charset="0"/>
                  <a:cs typeface="Estrangelo Edessa" pitchFamily="66"/>
                </a:rPr>
                <a:t>G</a:t>
              </a:r>
            </a:p>
          </p:txBody>
        </p:sp>
        <p:sp>
          <p:nvSpPr>
            <p:cNvPr id="34" name="Minus 33"/>
            <p:cNvSpPr/>
            <p:nvPr/>
          </p:nvSpPr>
          <p:spPr bwMode="auto">
            <a:xfrm>
              <a:off x="3857657" y="4071803"/>
              <a:ext cx="914524" cy="28556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12" name="Grupa 35"/>
          <p:cNvGrpSpPr>
            <a:grpSpLocks/>
          </p:cNvGrpSpPr>
          <p:nvPr/>
        </p:nvGrpSpPr>
        <p:grpSpPr bwMode="auto">
          <a:xfrm>
            <a:off x="3571875" y="4714877"/>
            <a:ext cx="1466688" cy="769441"/>
            <a:chOff x="3571868" y="3857628"/>
            <a:chExt cx="1467037" cy="768944"/>
          </a:xfrm>
        </p:grpSpPr>
        <p:sp>
          <p:nvSpPr>
            <p:cNvPr id="37" name="Prostokąt 36"/>
            <p:cNvSpPr/>
            <p:nvPr/>
          </p:nvSpPr>
          <p:spPr>
            <a:xfrm>
              <a:off x="3571868" y="3857628"/>
              <a:ext cx="545472" cy="7689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sz="4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itchFamily="34" charset="0"/>
                  <a:cs typeface="Estrangelo Edessa" pitchFamily="66"/>
                </a:rPr>
                <a:t>G</a:t>
              </a:r>
            </a:p>
          </p:txBody>
        </p:sp>
        <p:sp>
          <p:nvSpPr>
            <p:cNvPr id="38" name="Prostokąt 37"/>
            <p:cNvSpPr/>
            <p:nvPr/>
          </p:nvSpPr>
          <p:spPr>
            <a:xfrm>
              <a:off x="4572000" y="3857628"/>
              <a:ext cx="466905" cy="7689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l-PL" sz="4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 Narrow" pitchFamily="34" charset="0"/>
                  <a:cs typeface="Estrangelo Edessa" pitchFamily="66"/>
                </a:rPr>
                <a:t>F</a:t>
              </a:r>
            </a:p>
          </p:txBody>
        </p:sp>
        <p:sp>
          <p:nvSpPr>
            <p:cNvPr id="39" name="Minus 38"/>
            <p:cNvSpPr/>
            <p:nvPr/>
          </p:nvSpPr>
          <p:spPr bwMode="auto">
            <a:xfrm>
              <a:off x="3857686" y="4071803"/>
              <a:ext cx="914618" cy="285566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l-PL"/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/>
      <p:bldP spid="14" grpId="0"/>
      <p:bldP spid="14356" grpId="0"/>
      <p:bldP spid="14357" grpId="0"/>
      <p:bldP spid="17" grpId="0"/>
      <p:bldP spid="14362" grpId="0"/>
      <p:bldP spid="14363" grpId="0"/>
      <p:bldP spid="2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sugarb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00" y="0"/>
            <a:ext cx="2285984" cy="3714752"/>
          </a:xfrm>
          <a:prstGeom prst="rect">
            <a:avLst/>
          </a:prstGeom>
        </p:spPr>
      </p:pic>
      <p:pic>
        <p:nvPicPr>
          <p:cNvPr id="18" name="Obraz 17" descr="mi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928670"/>
            <a:ext cx="3095630" cy="257176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887480" y="71414"/>
            <a:ext cx="4899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Cukry słodkie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7106" name="Picture 2" descr="C:\Documents and Settings\Małgorzata\Ustawienia lokalne\Temporary Internet Files\Content.IE5\JR0EN8FV\MPj0439292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7794" y="3857628"/>
            <a:ext cx="4726207" cy="3000372"/>
          </a:xfrm>
          <a:prstGeom prst="rect">
            <a:avLst/>
          </a:prstGeom>
          <a:noFill/>
        </p:spPr>
      </p:pic>
      <p:pic>
        <p:nvPicPr>
          <p:cNvPr id="47107" name="Picture 3" descr="C:\Documents and Settings\Małgorzata\Ustawienia lokalne\Temporary Internet Files\Content.IE5\JR0EN8FV\MPj0433149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98864"/>
            <a:ext cx="4214810" cy="3059136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71406" y="1428736"/>
            <a:ext cx="219271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l-PL" sz="1800" b="1" dirty="0" smtClean="0">
                <a:latin typeface="Arial Narrow" pitchFamily="34" charset="0"/>
              </a:rPr>
              <a:t>LAKTOZA (</a:t>
            </a:r>
            <a:r>
              <a:rPr lang="pl-PL" b="1" dirty="0" smtClean="0">
                <a:latin typeface="Arial Narrow" pitchFamily="34" charset="0"/>
              </a:rPr>
              <a:t>dwucukier</a:t>
            </a:r>
            <a:r>
              <a:rPr lang="pl-PL" sz="1800" b="1" dirty="0" smtClean="0">
                <a:latin typeface="Arial Narrow" pitchFamily="34" charset="0"/>
              </a:rPr>
              <a:t>)</a:t>
            </a:r>
            <a:endParaRPr lang="pl-PL" sz="1800" b="1" dirty="0">
              <a:latin typeface="Arial Narrow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286512" y="4000504"/>
            <a:ext cx="2707729" cy="400110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FRUKTOZA (jednocukier)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500298" y="1428736"/>
            <a:ext cx="2571768" cy="400110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 smtClean="0">
                <a:latin typeface="Arial Narrow" pitchFamily="34" charset="0"/>
              </a:rPr>
              <a:t>FRUKTOZA 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l-PL" sz="2000" b="1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pl-PL" sz="2000" b="1" baseline="-250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2000" b="1" baseline="-25000" dirty="0" smtClean="0">
                <a:latin typeface="Arial" pitchFamily="34" charset="0"/>
                <a:cs typeface="Arial" pitchFamily="34" charset="0"/>
              </a:rPr>
              <a:t>6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928794" y="5715016"/>
            <a:ext cx="2115066" cy="9130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GLUKOZA  </a:t>
            </a:r>
            <a:r>
              <a:rPr lang="pl-PL" sz="2000" b="1" dirty="0" smtClean="0">
                <a:latin typeface="Arial Narrow" pitchFamily="34" charset="0"/>
                <a:cs typeface="Arial" pitchFamily="34" charset="0"/>
              </a:rPr>
              <a:t>C</a:t>
            </a:r>
            <a:r>
              <a:rPr lang="pl-PL" sz="2000" b="1" baseline="-25000" dirty="0" smtClean="0">
                <a:latin typeface="Arial Narrow" pitchFamily="34" charset="0"/>
                <a:cs typeface="Arial" pitchFamily="34" charset="0"/>
              </a:rPr>
              <a:t>6</a:t>
            </a:r>
            <a:r>
              <a:rPr lang="pl-PL" sz="2000" b="1" dirty="0" smtClean="0">
                <a:latin typeface="Arial Narrow" pitchFamily="34" charset="0"/>
                <a:cs typeface="Arial" pitchFamily="34" charset="0"/>
              </a:rPr>
              <a:t>H</a:t>
            </a:r>
            <a:r>
              <a:rPr lang="pl-PL" sz="2000" b="1" baseline="-25000" dirty="0" smtClean="0">
                <a:latin typeface="Arial Narrow" pitchFamily="34" charset="0"/>
                <a:cs typeface="Arial" pitchFamily="34" charset="0"/>
              </a:rPr>
              <a:t>12</a:t>
            </a:r>
            <a:r>
              <a:rPr lang="pl-PL" sz="2000" b="1" dirty="0" smtClean="0">
                <a:latin typeface="Arial Narrow" pitchFamily="34" charset="0"/>
                <a:cs typeface="Arial" pitchFamily="34" charset="0"/>
              </a:rPr>
              <a:t>O</a:t>
            </a:r>
            <a:r>
              <a:rPr lang="pl-PL" sz="2000" b="1" baseline="-25000" dirty="0" smtClean="0">
                <a:latin typeface="Arial Narrow" pitchFamily="34" charset="0"/>
                <a:cs typeface="Arial" pitchFamily="34" charset="0"/>
              </a:rPr>
              <a:t>6</a:t>
            </a:r>
          </a:p>
          <a:p>
            <a:r>
              <a:rPr lang="pl-PL" sz="2000" b="1" dirty="0" smtClean="0">
                <a:latin typeface="Arial Narrow" pitchFamily="34" charset="0"/>
              </a:rPr>
              <a:t>(jednocukier)</a:t>
            </a:r>
          </a:p>
          <a:p>
            <a:endParaRPr lang="pl-PL" sz="2000" b="1" baseline="-250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7108" name="Picture 4" descr="C:\Documents and Settings\Małgorzata\Ustawienia lokalne\Temporary Internet Files\Content.IE5\S107TZ5P\MCj0436896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85926"/>
            <a:ext cx="2285984" cy="1928814"/>
          </a:xfrm>
          <a:prstGeom prst="rect">
            <a:avLst/>
          </a:prstGeom>
          <a:noFill/>
        </p:spPr>
      </p:pic>
      <p:pic>
        <p:nvPicPr>
          <p:cNvPr id="17" name="Obraz 16" descr="mlek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928794" cy="1428736"/>
          </a:xfrm>
          <a:prstGeom prst="rect">
            <a:avLst/>
          </a:prstGeom>
        </p:spPr>
      </p:pic>
      <p:pic>
        <p:nvPicPr>
          <p:cNvPr id="20" name="Obraz 19" descr="sugarcane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4942" y="1571612"/>
            <a:ext cx="2278958" cy="2156468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5214942" y="1214422"/>
            <a:ext cx="228601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Narrow" pitchFamily="34" charset="0"/>
              </a:rPr>
              <a:t>SACHAROZA (dwucukier)</a:t>
            </a:r>
            <a:endParaRPr lang="pl-PL" sz="2000" b="1" dirty="0">
              <a:latin typeface="Arial Narrow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428728" y="3214686"/>
            <a:ext cx="111921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l-PL" sz="1800" b="1" dirty="0" smtClean="0">
                <a:latin typeface="Arial Narrow" pitchFamily="34" charset="0"/>
              </a:rPr>
              <a:t>GLUKOZA</a:t>
            </a:r>
            <a:endParaRPr lang="pl-PL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  <p:bldP spid="14" grpId="0" animBg="1"/>
      <p:bldP spid="15" grpId="0" animBg="1"/>
      <p:bldP spid="16" grpId="0" animBg="1"/>
      <p:bldP spid="2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L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928670"/>
            <a:ext cx="4714876" cy="2928958"/>
          </a:xfrm>
          <a:prstGeom prst="rect">
            <a:avLst/>
          </a:prstGeom>
        </p:spPr>
      </p:pic>
      <p:pic>
        <p:nvPicPr>
          <p:cNvPr id="48131" name="Picture 3" descr="C:\Documents and Settings\Małgorzata\Ustawienia lokalne\Temporary Internet Files\Content.IE5\YRN3ICAY\MPj042210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4357686" cy="3000372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1887480" y="-24"/>
            <a:ext cx="5963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Cukry </a:t>
            </a:r>
            <a:r>
              <a:rPr lang="pl-PL" sz="5400" b="1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nie</a:t>
            </a:r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słodkie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Obraz 2" descr="desk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14950"/>
            <a:ext cx="4357686" cy="1643050"/>
          </a:xfrm>
          <a:prstGeom prst="rect">
            <a:avLst/>
          </a:prstGeom>
        </p:spPr>
      </p:pic>
      <p:pic>
        <p:nvPicPr>
          <p:cNvPr id="48130" name="Picture 2" descr="C:\Documents and Settings\Małgorzata\Ustawienia lokalne\Temporary Internet Files\Content.IE5\JR0EN8FV\MPj0177942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4357686" cy="2214578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785918" y="6072206"/>
            <a:ext cx="1213794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l-PL" sz="1800" b="1" dirty="0" smtClean="0">
                <a:latin typeface="Arial Narrow" pitchFamily="34" charset="0"/>
              </a:rPr>
              <a:t>CELULOZA</a:t>
            </a:r>
            <a:endParaRPr lang="pl-PL" sz="1800" b="1" dirty="0">
              <a:latin typeface="Arial Narrow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643042" y="2928934"/>
            <a:ext cx="115608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latin typeface="Arial Narrow" pitchFamily="34" charset="0"/>
              </a:rPr>
              <a:t>SKROBIA</a:t>
            </a:r>
            <a:endParaRPr lang="pl-PL" sz="2000" b="1" dirty="0">
              <a:latin typeface="Arial Narrow" pitchFamily="34" charset="0"/>
            </a:endParaRPr>
          </a:p>
        </p:txBody>
      </p:sp>
      <p:pic>
        <p:nvPicPr>
          <p:cNvPr id="12" name="Obraz 11" descr="konopie_siew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5" y="3857628"/>
            <a:ext cx="4714876" cy="3000372"/>
          </a:xfrm>
          <a:prstGeom prst="rect">
            <a:avLst/>
          </a:prstGeom>
        </p:spPr>
      </p:pic>
      <p:pic>
        <p:nvPicPr>
          <p:cNvPr id="13" name="Obraz 12" descr="d25db26f001b2e684a340bc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04" y="1214422"/>
            <a:ext cx="3357586" cy="2286016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5143504" y="3202544"/>
            <a:ext cx="335758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l-PL" sz="1800" b="1" dirty="0" smtClean="0">
                <a:latin typeface="Arial Narrow" pitchFamily="34" charset="0"/>
              </a:rPr>
              <a:t>LEN ma w łodygach CELULOZĘ</a:t>
            </a:r>
            <a:endParaRPr lang="pl-PL" sz="1800" b="1" dirty="0">
              <a:latin typeface="Arial Narrow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643438" y="6215082"/>
            <a:ext cx="3786214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l-PL" sz="1800" b="1" dirty="0" smtClean="0">
                <a:latin typeface="Arial Narrow" pitchFamily="34" charset="0"/>
              </a:rPr>
              <a:t>KONOPIE mają w łodygach CELULOZĘ</a:t>
            </a:r>
            <a:endParaRPr lang="pl-PL" sz="1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5" grpId="0" animBg="1"/>
      <p:bldP spid="1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500034" y="1357298"/>
            <a:ext cx="6500858" cy="117981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   CO</a:t>
            </a:r>
            <a:r>
              <a:rPr lang="pl-PL" sz="2800" b="1" baseline="-25000" dirty="0" smtClean="0"/>
              <a:t>2     </a:t>
            </a:r>
            <a:r>
              <a:rPr lang="pl-PL" sz="2800" b="1" dirty="0" smtClean="0"/>
              <a:t>+    </a:t>
            </a:r>
            <a:r>
              <a:rPr lang="pl-PL" sz="2800" b="1" dirty="0" smtClean="0">
                <a:solidFill>
                  <a:srgbClr val="0033CC"/>
                </a:solidFill>
              </a:rPr>
              <a:t> H</a:t>
            </a:r>
            <a:r>
              <a:rPr lang="pl-PL" sz="2800" b="1" baseline="-25000" dirty="0" smtClean="0">
                <a:solidFill>
                  <a:srgbClr val="0033CC"/>
                </a:solidFill>
              </a:rPr>
              <a:t>2</a:t>
            </a:r>
            <a:r>
              <a:rPr lang="pl-PL" sz="2800" b="1" dirty="0" smtClean="0">
                <a:solidFill>
                  <a:srgbClr val="0033CC"/>
                </a:solidFill>
              </a:rPr>
              <a:t>O</a:t>
            </a:r>
            <a:r>
              <a:rPr lang="pl-PL" sz="2800" b="1" dirty="0" smtClean="0"/>
              <a:t>   </a:t>
            </a:r>
            <a:r>
              <a:rPr lang="pl-PL" sz="2800" b="1" dirty="0" smtClean="0">
                <a:sym typeface="Symbol"/>
              </a:rPr>
              <a:t>    </a:t>
            </a:r>
            <a:r>
              <a:rPr lang="pl-PL" sz="2800" b="1" dirty="0" smtClean="0">
                <a:solidFill>
                  <a:srgbClr val="FF0000"/>
                </a:solidFill>
                <a:sym typeface="Symbol"/>
              </a:rPr>
              <a:t>C</a:t>
            </a:r>
            <a:r>
              <a:rPr lang="pl-PL" sz="2800" b="1" baseline="-25000" dirty="0" smtClean="0">
                <a:solidFill>
                  <a:srgbClr val="FF0000"/>
                </a:solidFill>
                <a:sym typeface="Symbol"/>
              </a:rPr>
              <a:t>6</a:t>
            </a:r>
            <a:r>
              <a:rPr lang="pl-PL" sz="2800" b="1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pl-PL" sz="2800" b="1" baseline="-25000" dirty="0" smtClean="0">
                <a:solidFill>
                  <a:srgbClr val="FF0000"/>
                </a:solidFill>
                <a:sym typeface="Symbol"/>
              </a:rPr>
              <a:t>12</a:t>
            </a:r>
            <a:r>
              <a:rPr lang="pl-PL" sz="2800" b="1" dirty="0" smtClean="0">
                <a:solidFill>
                  <a:srgbClr val="FF0000"/>
                </a:solidFill>
                <a:sym typeface="Symbol"/>
              </a:rPr>
              <a:t>O</a:t>
            </a:r>
            <a:r>
              <a:rPr lang="pl-PL" sz="2800" b="1" baseline="-25000" dirty="0" smtClean="0">
                <a:solidFill>
                  <a:srgbClr val="FF0000"/>
                </a:solidFill>
                <a:sym typeface="Symbol"/>
              </a:rPr>
              <a:t>6    </a:t>
            </a:r>
            <a:r>
              <a:rPr lang="pl-PL" sz="2800" b="1" dirty="0" smtClean="0">
                <a:sym typeface="Symbol"/>
              </a:rPr>
              <a:t>+     </a:t>
            </a:r>
            <a:r>
              <a:rPr lang="pl-PL" sz="2800" b="1" dirty="0" smtClean="0">
                <a:solidFill>
                  <a:schemeClr val="bg1"/>
                </a:solidFill>
              </a:rPr>
              <a:t>O</a:t>
            </a:r>
            <a:r>
              <a:rPr lang="pl-PL" sz="2800" b="1" baseline="-25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pl-PL" sz="2400" b="1" dirty="0" smtClean="0">
                <a:solidFill>
                  <a:schemeClr val="bg1"/>
                </a:solidFill>
              </a:rPr>
              <a:t>       </a:t>
            </a:r>
            <a:r>
              <a:rPr lang="pl-PL" sz="2400" b="1" dirty="0" smtClean="0">
                <a:solidFill>
                  <a:srgbClr val="FFC000"/>
                </a:solidFill>
              </a:rPr>
              <a:t>substraty   </a:t>
            </a:r>
            <a:r>
              <a:rPr lang="pl-PL" sz="2400" b="1" dirty="0" smtClean="0">
                <a:solidFill>
                  <a:schemeClr val="bg1"/>
                </a:solidFill>
              </a:rPr>
              <a:t>                          </a:t>
            </a:r>
            <a:r>
              <a:rPr lang="pl-PL" sz="2400" b="1" dirty="0" smtClean="0">
                <a:solidFill>
                  <a:srgbClr val="FFC000"/>
                </a:solidFill>
              </a:rPr>
              <a:t>produkty</a:t>
            </a:r>
            <a:endParaRPr lang="pl-PL" sz="2400" dirty="0" smtClean="0">
              <a:solidFill>
                <a:srgbClr val="FFC000"/>
              </a:solidFill>
            </a:endParaRPr>
          </a:p>
          <a:p>
            <a:endParaRPr lang="pl-PL" sz="2800" b="1" baseline="-25000" dirty="0"/>
          </a:p>
        </p:txBody>
      </p:sp>
      <p:sp>
        <p:nvSpPr>
          <p:cNvPr id="11" name="Prostokąt 10"/>
          <p:cNvSpPr/>
          <p:nvPr/>
        </p:nvSpPr>
        <p:spPr>
          <a:xfrm>
            <a:off x="438520" y="128586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296304" y="128586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795842" y="128586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Objaśnienie w chmurce 13"/>
          <p:cNvSpPr/>
          <p:nvPr/>
        </p:nvSpPr>
        <p:spPr>
          <a:xfrm>
            <a:off x="3143208" y="-71462"/>
            <a:ext cx="6000792" cy="1500198"/>
          </a:xfrm>
          <a:prstGeom prst="cloudCallout">
            <a:avLst>
              <a:gd name="adj1" fmla="val -9234"/>
              <a:gd name="adj2" fmla="val 9888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rgbClr val="006600"/>
                </a:solidFill>
              </a:rPr>
              <a:t>FOTOSYNTEZA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 to źródło 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TLENU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w ATMOSFERZE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285720" y="2928934"/>
            <a:ext cx="6500858" cy="117981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 </a:t>
            </a:r>
            <a:r>
              <a:rPr lang="pl-PL" sz="2800" b="1" dirty="0" smtClean="0">
                <a:solidFill>
                  <a:srgbClr val="C00000"/>
                </a:solidFill>
                <a:sym typeface="Symbol"/>
              </a:rPr>
              <a:t>C</a:t>
            </a:r>
            <a:r>
              <a:rPr lang="pl-PL" sz="2800" b="1" baseline="-25000" dirty="0" smtClean="0">
                <a:solidFill>
                  <a:srgbClr val="C00000"/>
                </a:solidFill>
                <a:sym typeface="Symbol"/>
              </a:rPr>
              <a:t>6</a:t>
            </a:r>
            <a:r>
              <a:rPr lang="pl-PL" sz="2800" b="1" dirty="0" smtClean="0">
                <a:solidFill>
                  <a:srgbClr val="C00000"/>
                </a:solidFill>
                <a:sym typeface="Symbol"/>
              </a:rPr>
              <a:t>H</a:t>
            </a:r>
            <a:r>
              <a:rPr lang="pl-PL" sz="2800" b="1" baseline="-25000" dirty="0" smtClean="0">
                <a:solidFill>
                  <a:srgbClr val="C00000"/>
                </a:solidFill>
                <a:sym typeface="Symbol"/>
              </a:rPr>
              <a:t>12</a:t>
            </a:r>
            <a:r>
              <a:rPr lang="pl-PL" sz="2800" b="1" dirty="0" smtClean="0">
                <a:solidFill>
                  <a:srgbClr val="C00000"/>
                </a:solidFill>
                <a:sym typeface="Symbol"/>
              </a:rPr>
              <a:t>O</a:t>
            </a:r>
            <a:r>
              <a:rPr lang="pl-PL" sz="2800" b="1" baseline="-25000" dirty="0" smtClean="0">
                <a:solidFill>
                  <a:srgbClr val="C00000"/>
                </a:solidFill>
                <a:sym typeface="Symbol"/>
              </a:rPr>
              <a:t>6</a:t>
            </a:r>
            <a:r>
              <a:rPr lang="pl-PL" sz="2800" b="1" baseline="-25000" dirty="0" smtClean="0">
                <a:solidFill>
                  <a:srgbClr val="FF0000"/>
                </a:solidFill>
                <a:sym typeface="Symbol"/>
              </a:rPr>
              <a:t>    </a:t>
            </a:r>
            <a:r>
              <a:rPr lang="pl-PL" sz="2800" b="1" dirty="0" smtClean="0">
                <a:sym typeface="Symbol"/>
              </a:rPr>
              <a:t>+     </a:t>
            </a:r>
            <a:r>
              <a:rPr lang="pl-PL" sz="2800" b="1" dirty="0" smtClean="0">
                <a:solidFill>
                  <a:schemeClr val="bg1"/>
                </a:solidFill>
              </a:rPr>
              <a:t>O</a:t>
            </a:r>
            <a:r>
              <a:rPr lang="pl-PL" sz="2800" b="1" baseline="-25000" dirty="0" smtClean="0">
                <a:solidFill>
                  <a:schemeClr val="bg1"/>
                </a:solidFill>
              </a:rPr>
              <a:t>2 </a:t>
            </a:r>
            <a:r>
              <a:rPr lang="pl-PL" sz="2800" b="1" dirty="0" smtClean="0"/>
              <a:t> </a:t>
            </a:r>
            <a:r>
              <a:rPr lang="pl-PL" sz="2800" b="1" dirty="0" smtClean="0">
                <a:sym typeface="Symbol"/>
              </a:rPr>
              <a:t>     </a:t>
            </a:r>
            <a:r>
              <a:rPr lang="pl-PL" sz="2800" b="1" dirty="0" smtClean="0"/>
              <a:t>CO</a:t>
            </a:r>
            <a:r>
              <a:rPr lang="pl-PL" sz="2800" b="1" baseline="-25000" dirty="0" smtClean="0"/>
              <a:t>2     </a:t>
            </a:r>
            <a:r>
              <a:rPr lang="pl-PL" sz="2800" b="1" dirty="0" smtClean="0"/>
              <a:t>+    </a:t>
            </a:r>
            <a:r>
              <a:rPr lang="pl-PL" sz="2800" b="1" dirty="0" smtClean="0">
                <a:solidFill>
                  <a:srgbClr val="0033CC"/>
                </a:solidFill>
              </a:rPr>
              <a:t> H</a:t>
            </a:r>
            <a:r>
              <a:rPr lang="pl-PL" sz="2800" b="1" baseline="-25000" dirty="0" smtClean="0">
                <a:solidFill>
                  <a:srgbClr val="0033CC"/>
                </a:solidFill>
              </a:rPr>
              <a:t>2</a:t>
            </a:r>
            <a:r>
              <a:rPr lang="pl-PL" sz="2800" b="1" dirty="0" smtClean="0">
                <a:solidFill>
                  <a:srgbClr val="0033CC"/>
                </a:solidFill>
              </a:rPr>
              <a:t>O  </a:t>
            </a:r>
            <a:r>
              <a:rPr lang="pl-PL" sz="2800" b="1" dirty="0" smtClean="0"/>
              <a:t> +   </a:t>
            </a:r>
            <a:r>
              <a:rPr lang="pl-PL" sz="2800" b="1" dirty="0" smtClean="0">
                <a:solidFill>
                  <a:srgbClr val="FF0000"/>
                </a:solidFill>
              </a:rPr>
              <a:t>E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chemeClr val="bg1"/>
                </a:solidFill>
              </a:rPr>
              <a:t>      </a:t>
            </a:r>
            <a:r>
              <a:rPr lang="pl-PL" sz="2400" b="1" dirty="0" smtClean="0">
                <a:solidFill>
                  <a:srgbClr val="FFC000"/>
                </a:solidFill>
              </a:rPr>
              <a:t>substraty   </a:t>
            </a:r>
            <a:r>
              <a:rPr lang="pl-PL" sz="2400" b="1" dirty="0" smtClean="0">
                <a:solidFill>
                  <a:schemeClr val="bg1"/>
                </a:solidFill>
              </a:rPr>
              <a:t>                          </a:t>
            </a:r>
            <a:r>
              <a:rPr lang="pl-PL" sz="2400" b="1" dirty="0" smtClean="0">
                <a:solidFill>
                  <a:srgbClr val="FFC000"/>
                </a:solidFill>
              </a:rPr>
              <a:t>produkty</a:t>
            </a:r>
            <a:endParaRPr lang="pl-PL" sz="2400" dirty="0" smtClean="0">
              <a:solidFill>
                <a:srgbClr val="FFC000"/>
              </a:solidFill>
            </a:endParaRPr>
          </a:p>
          <a:p>
            <a:endParaRPr lang="pl-PL" sz="2800" b="1" baseline="-25000" dirty="0"/>
          </a:p>
        </p:txBody>
      </p:sp>
      <p:sp>
        <p:nvSpPr>
          <p:cNvPr id="23" name="Prostokąt 22"/>
          <p:cNvSpPr/>
          <p:nvPr/>
        </p:nvSpPr>
        <p:spPr>
          <a:xfrm>
            <a:off x="2000232" y="285749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3214678" y="2857496"/>
            <a:ext cx="5229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4572000" y="2857496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Małgorzata\Ustawienia lokalne\Temporary Internet Files\Content.IE5\I9ZW1CRU\MCj0432589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643050"/>
            <a:ext cx="571504" cy="571504"/>
          </a:xfrm>
          <a:prstGeom prst="rect">
            <a:avLst/>
          </a:prstGeom>
          <a:noFill/>
        </p:spPr>
      </p:pic>
      <p:sp>
        <p:nvSpPr>
          <p:cNvPr id="26" name="pole tekstowe 25"/>
          <p:cNvSpPr txBox="1"/>
          <p:nvPr/>
        </p:nvSpPr>
        <p:spPr>
          <a:xfrm>
            <a:off x="285720" y="4214818"/>
            <a:ext cx="6500858" cy="11798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 </a:t>
            </a:r>
            <a:r>
              <a:rPr lang="pl-PL" sz="2800" b="1" dirty="0" smtClean="0">
                <a:solidFill>
                  <a:srgbClr val="C00000"/>
                </a:solidFill>
                <a:sym typeface="Symbol"/>
              </a:rPr>
              <a:t>C</a:t>
            </a:r>
            <a:r>
              <a:rPr lang="pl-PL" sz="2800" b="1" baseline="-25000" dirty="0" smtClean="0">
                <a:solidFill>
                  <a:srgbClr val="C00000"/>
                </a:solidFill>
                <a:sym typeface="Symbol"/>
              </a:rPr>
              <a:t>6</a:t>
            </a:r>
            <a:r>
              <a:rPr lang="pl-PL" sz="2800" b="1" dirty="0" smtClean="0">
                <a:solidFill>
                  <a:srgbClr val="C00000"/>
                </a:solidFill>
                <a:sym typeface="Symbol"/>
              </a:rPr>
              <a:t>H</a:t>
            </a:r>
            <a:r>
              <a:rPr lang="pl-PL" sz="2800" b="1" baseline="-25000" dirty="0" smtClean="0">
                <a:solidFill>
                  <a:srgbClr val="C00000"/>
                </a:solidFill>
                <a:sym typeface="Symbol"/>
              </a:rPr>
              <a:t>12</a:t>
            </a:r>
            <a:r>
              <a:rPr lang="pl-PL" sz="2800" b="1" dirty="0" smtClean="0">
                <a:solidFill>
                  <a:srgbClr val="C00000"/>
                </a:solidFill>
                <a:sym typeface="Symbol"/>
              </a:rPr>
              <a:t>O</a:t>
            </a:r>
            <a:r>
              <a:rPr lang="pl-PL" sz="2800" b="1" baseline="-25000" dirty="0" smtClean="0">
                <a:solidFill>
                  <a:srgbClr val="C00000"/>
                </a:solidFill>
                <a:sym typeface="Symbol"/>
              </a:rPr>
              <a:t>6    </a:t>
            </a:r>
            <a:r>
              <a:rPr lang="pl-PL" sz="2800" b="1" dirty="0" smtClean="0">
                <a:sym typeface="Symbol"/>
              </a:rPr>
              <a:t>     </a:t>
            </a:r>
            <a:r>
              <a:rPr lang="pl-PL" sz="2800" b="1" dirty="0" smtClean="0"/>
              <a:t>CO</a:t>
            </a:r>
            <a:r>
              <a:rPr lang="pl-PL" sz="2800" b="1" baseline="-25000" dirty="0" smtClean="0"/>
              <a:t>2     </a:t>
            </a:r>
            <a:r>
              <a:rPr lang="pl-PL" sz="2800" b="1" dirty="0" smtClean="0"/>
              <a:t>+   </a:t>
            </a:r>
            <a:r>
              <a:rPr lang="pl-PL" sz="2400" b="1" dirty="0" smtClean="0">
                <a:solidFill>
                  <a:srgbClr val="D60093"/>
                </a:solidFill>
              </a:rPr>
              <a:t>kwas mlekowy   </a:t>
            </a:r>
            <a:r>
              <a:rPr lang="pl-PL" sz="2800" b="1" dirty="0" smtClean="0"/>
              <a:t>+   </a:t>
            </a:r>
            <a:r>
              <a:rPr lang="pl-PL" sz="2800" b="1" dirty="0" smtClean="0">
                <a:solidFill>
                  <a:srgbClr val="FF0000"/>
                </a:solidFill>
              </a:rPr>
              <a:t>E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chemeClr val="bg1"/>
                </a:solidFill>
              </a:rPr>
              <a:t>        </a:t>
            </a:r>
            <a:r>
              <a:rPr lang="pl-PL" sz="2400" b="1" dirty="0" smtClean="0">
                <a:solidFill>
                  <a:srgbClr val="FF0000"/>
                </a:solidFill>
              </a:rPr>
              <a:t>glukoza </a:t>
            </a:r>
            <a:r>
              <a:rPr lang="pl-PL" sz="2400" b="1" dirty="0" smtClean="0">
                <a:solidFill>
                  <a:srgbClr val="FFC000"/>
                </a:solidFill>
              </a:rPr>
              <a:t>  </a:t>
            </a:r>
            <a:r>
              <a:rPr lang="pl-PL" sz="2400" b="1" dirty="0" smtClean="0">
                <a:solidFill>
                  <a:schemeClr val="bg1"/>
                </a:solidFill>
              </a:rPr>
              <a:t>                       </a:t>
            </a:r>
            <a:r>
              <a:rPr lang="pl-PL" sz="2400" b="1" dirty="0" smtClean="0">
                <a:solidFill>
                  <a:srgbClr val="FFC000"/>
                </a:solidFill>
              </a:rPr>
              <a:t>produkty</a:t>
            </a:r>
            <a:endParaRPr lang="pl-PL" sz="2400" dirty="0" smtClean="0">
              <a:solidFill>
                <a:srgbClr val="FFC000"/>
              </a:solidFill>
            </a:endParaRPr>
          </a:p>
          <a:p>
            <a:endParaRPr lang="pl-PL" sz="2800" b="1" baseline="-250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2143108" y="2571744"/>
            <a:ext cx="457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oddychanie  wewnątrzkomórkowe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7286644" y="4214818"/>
            <a:ext cx="1433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oddychanie </a:t>
            </a:r>
          </a:p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beztlenowe </a:t>
            </a:r>
          </a:p>
          <a:p>
            <a:r>
              <a:rPr lang="pl-PL" sz="2000" b="1" dirty="0" smtClean="0">
                <a:solidFill>
                  <a:srgbClr val="C00000"/>
                </a:solidFill>
                <a:latin typeface="Arial Narrow" pitchFamily="34" charset="0"/>
              </a:rPr>
              <a:t>w mięśniach</a:t>
            </a:r>
            <a:endParaRPr lang="pl-PL" sz="2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028" name="Picture 4" descr="C:\Documents and Settings\Małgorzata\Ustawienia lokalne\Temporary Internet Files\Content.IE5\0LE1YVYP\MCj041160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2325" y="785794"/>
            <a:ext cx="1971675" cy="1879600"/>
          </a:xfrm>
          <a:prstGeom prst="rect">
            <a:avLst/>
          </a:prstGeom>
          <a:noFill/>
        </p:spPr>
      </p:pic>
      <p:pic>
        <p:nvPicPr>
          <p:cNvPr id="1029" name="Picture 5" descr="C:\Documents and Settings\Małgorzata\Ustawienia lokalne\Temporary Internet Files\Content.IE5\K3FNES9H\MCj043369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5069" y="2428868"/>
            <a:ext cx="1787525" cy="1841500"/>
          </a:xfrm>
          <a:prstGeom prst="rect">
            <a:avLst/>
          </a:prstGeom>
          <a:noFill/>
        </p:spPr>
      </p:pic>
      <p:sp>
        <p:nvSpPr>
          <p:cNvPr id="29" name="pole tekstowe 28"/>
          <p:cNvSpPr txBox="1"/>
          <p:nvPr/>
        </p:nvSpPr>
        <p:spPr>
          <a:xfrm>
            <a:off x="642910" y="5500702"/>
            <a:ext cx="6500858" cy="11798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 </a:t>
            </a:r>
            <a:r>
              <a:rPr lang="pl-PL" sz="2800" b="1" dirty="0" smtClean="0">
                <a:solidFill>
                  <a:srgbClr val="C00000"/>
                </a:solidFill>
                <a:sym typeface="Symbol"/>
              </a:rPr>
              <a:t>C</a:t>
            </a:r>
            <a:r>
              <a:rPr lang="pl-PL" sz="2800" b="1" baseline="-25000" dirty="0" smtClean="0">
                <a:solidFill>
                  <a:srgbClr val="C00000"/>
                </a:solidFill>
                <a:sym typeface="Symbol"/>
              </a:rPr>
              <a:t>6</a:t>
            </a:r>
            <a:r>
              <a:rPr lang="pl-PL" sz="2800" b="1" dirty="0" smtClean="0">
                <a:solidFill>
                  <a:srgbClr val="C00000"/>
                </a:solidFill>
                <a:sym typeface="Symbol"/>
              </a:rPr>
              <a:t>H</a:t>
            </a:r>
            <a:r>
              <a:rPr lang="pl-PL" sz="2800" b="1" baseline="-25000" dirty="0" smtClean="0">
                <a:solidFill>
                  <a:srgbClr val="C00000"/>
                </a:solidFill>
                <a:sym typeface="Symbol"/>
              </a:rPr>
              <a:t>12</a:t>
            </a:r>
            <a:r>
              <a:rPr lang="pl-PL" sz="2800" b="1" dirty="0" smtClean="0">
                <a:solidFill>
                  <a:srgbClr val="C00000"/>
                </a:solidFill>
                <a:sym typeface="Symbol"/>
              </a:rPr>
              <a:t>O</a:t>
            </a:r>
            <a:r>
              <a:rPr lang="pl-PL" sz="2800" b="1" baseline="-25000" dirty="0" smtClean="0">
                <a:solidFill>
                  <a:srgbClr val="C00000"/>
                </a:solidFill>
                <a:sym typeface="Symbol"/>
              </a:rPr>
              <a:t>6   </a:t>
            </a:r>
            <a:r>
              <a:rPr lang="pl-PL" sz="2800" b="1" baseline="-25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pl-PL" sz="2800" b="1" dirty="0" smtClean="0">
                <a:sym typeface="Symbol"/>
              </a:rPr>
              <a:t>     </a:t>
            </a:r>
            <a:r>
              <a:rPr lang="pl-PL" sz="2800" b="1" dirty="0" smtClean="0"/>
              <a:t>CO</a:t>
            </a:r>
            <a:r>
              <a:rPr lang="pl-PL" sz="2800" b="1" baseline="-25000" dirty="0" smtClean="0"/>
              <a:t>2     </a:t>
            </a:r>
            <a:r>
              <a:rPr lang="pl-PL" sz="2800" b="1" dirty="0" smtClean="0"/>
              <a:t>+    C</a:t>
            </a:r>
            <a:r>
              <a:rPr lang="pl-PL" sz="2800" b="1" baseline="-25000" dirty="0" smtClean="0"/>
              <a:t>2</a:t>
            </a:r>
            <a:r>
              <a:rPr lang="pl-PL" sz="2800" b="1" dirty="0" smtClean="0"/>
              <a:t>H</a:t>
            </a:r>
            <a:r>
              <a:rPr lang="pl-PL" sz="2800" b="1" baseline="-25000" dirty="0" smtClean="0"/>
              <a:t>6</a:t>
            </a:r>
            <a:r>
              <a:rPr lang="pl-PL" sz="2800" b="1" dirty="0" smtClean="0"/>
              <a:t>O</a:t>
            </a:r>
            <a:r>
              <a:rPr lang="pl-PL" sz="2400" b="1" dirty="0" smtClean="0">
                <a:solidFill>
                  <a:srgbClr val="D60093"/>
                </a:solidFill>
              </a:rPr>
              <a:t>   </a:t>
            </a:r>
            <a:r>
              <a:rPr lang="pl-PL" sz="2800" b="1" dirty="0" smtClean="0"/>
              <a:t>+   </a:t>
            </a:r>
            <a:r>
              <a:rPr lang="pl-PL" sz="2800" b="1" dirty="0" smtClean="0">
                <a:solidFill>
                  <a:srgbClr val="FF0000"/>
                </a:solidFill>
              </a:rPr>
              <a:t>E</a:t>
            </a:r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 smtClean="0">
                <a:solidFill>
                  <a:schemeClr val="bg1"/>
                </a:solidFill>
              </a:rPr>
              <a:t>        </a:t>
            </a:r>
            <a:r>
              <a:rPr lang="pl-PL" sz="2400" b="1" dirty="0" smtClean="0">
                <a:solidFill>
                  <a:srgbClr val="FF0000"/>
                </a:solidFill>
              </a:rPr>
              <a:t>glukoza </a:t>
            </a:r>
            <a:r>
              <a:rPr lang="pl-PL" sz="2400" b="1" dirty="0" smtClean="0">
                <a:solidFill>
                  <a:srgbClr val="FFC000"/>
                </a:solidFill>
              </a:rPr>
              <a:t>  </a:t>
            </a:r>
            <a:r>
              <a:rPr lang="pl-PL" sz="2400" b="1" dirty="0" smtClean="0">
                <a:solidFill>
                  <a:schemeClr val="bg1"/>
                </a:solidFill>
              </a:rPr>
              <a:t>                       </a:t>
            </a:r>
            <a:r>
              <a:rPr lang="pl-PL" sz="2400" b="1" dirty="0" smtClean="0">
                <a:solidFill>
                  <a:srgbClr val="FFC000"/>
                </a:solidFill>
              </a:rPr>
              <a:t>produkty</a:t>
            </a:r>
            <a:endParaRPr lang="pl-PL" sz="2400" dirty="0" smtClean="0">
              <a:solidFill>
                <a:srgbClr val="FFC000"/>
              </a:solidFill>
            </a:endParaRPr>
          </a:p>
          <a:p>
            <a:endParaRPr lang="pl-PL" sz="2800" b="1" baseline="-25000" dirty="0"/>
          </a:p>
        </p:txBody>
      </p:sp>
      <p:sp>
        <p:nvSpPr>
          <p:cNvPr id="30" name="Prostokąt 29"/>
          <p:cNvSpPr/>
          <p:nvPr/>
        </p:nvSpPr>
        <p:spPr>
          <a:xfrm>
            <a:off x="3857620" y="5429264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500298" y="5429264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pl-PL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7429520" y="5214950"/>
            <a:ext cx="15087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rgbClr val="800080"/>
                </a:solidFill>
                <a:latin typeface="Arial Narrow" pitchFamily="34" charset="0"/>
              </a:rPr>
              <a:t>fermentacja</a:t>
            </a:r>
          </a:p>
          <a:p>
            <a:r>
              <a:rPr lang="pl-PL" sz="2000" b="1" dirty="0" smtClean="0">
                <a:solidFill>
                  <a:srgbClr val="800080"/>
                </a:solidFill>
                <a:latin typeface="Arial Narrow" pitchFamily="34" charset="0"/>
              </a:rPr>
              <a:t>alkoholowa =</a:t>
            </a:r>
          </a:p>
          <a:p>
            <a:r>
              <a:rPr lang="pl-PL" sz="2000" b="1" dirty="0" smtClean="0">
                <a:solidFill>
                  <a:srgbClr val="800080"/>
                </a:solidFill>
                <a:latin typeface="Arial Narrow" pitchFamily="34" charset="0"/>
              </a:rPr>
              <a:t>oddychanie </a:t>
            </a:r>
          </a:p>
          <a:p>
            <a:r>
              <a:rPr lang="pl-PL" sz="2000" b="1" dirty="0" smtClean="0">
                <a:solidFill>
                  <a:srgbClr val="800080"/>
                </a:solidFill>
                <a:latin typeface="Arial Narrow" pitchFamily="34" charset="0"/>
              </a:rPr>
              <a:t>beztlenowe </a:t>
            </a:r>
          </a:p>
          <a:p>
            <a:r>
              <a:rPr lang="pl-PL" sz="2000" b="1" dirty="0" smtClean="0">
                <a:solidFill>
                  <a:srgbClr val="800080"/>
                </a:solidFill>
                <a:latin typeface="Arial Narrow" pitchFamily="34" charset="0"/>
              </a:rPr>
              <a:t>drożdży</a:t>
            </a:r>
          </a:p>
          <a:p>
            <a:endParaRPr lang="pl-PL" sz="2000" b="1" dirty="0">
              <a:solidFill>
                <a:srgbClr val="80008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 animBg="1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Łza 10"/>
          <p:cNvSpPr/>
          <p:nvPr/>
        </p:nvSpPr>
        <p:spPr>
          <a:xfrm>
            <a:off x="2928926" y="2357430"/>
            <a:ext cx="428628" cy="500066"/>
          </a:xfrm>
          <a:prstGeom prst="teardrop">
            <a:avLst>
              <a:gd name="adj" fmla="val 2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Chmurka 11"/>
          <p:cNvSpPr/>
          <p:nvPr/>
        </p:nvSpPr>
        <p:spPr>
          <a:xfrm>
            <a:off x="1071538" y="3286124"/>
            <a:ext cx="2286016" cy="1214446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Chmurka 2"/>
          <p:cNvSpPr/>
          <p:nvPr/>
        </p:nvSpPr>
        <p:spPr>
          <a:xfrm>
            <a:off x="1071538" y="3286124"/>
            <a:ext cx="2286016" cy="1214446"/>
          </a:xfrm>
          <a:prstGeom prst="cloud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" name="Łącznik prosty ze strzałką 4"/>
          <p:cNvCxnSpPr/>
          <p:nvPr/>
        </p:nvCxnSpPr>
        <p:spPr>
          <a:xfrm rot="10800000" flipV="1">
            <a:off x="3357554" y="3071810"/>
            <a:ext cx="2500330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857884" y="278605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ciasto (skrobia)</a:t>
            </a:r>
            <a:endParaRPr lang="pl-PL" sz="2800" dirty="0"/>
          </a:p>
        </p:txBody>
      </p:sp>
      <p:pic>
        <p:nvPicPr>
          <p:cNvPr id="8" name="Obraz 7" descr="jody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 flipV="1">
            <a:off x="3500430" y="1428736"/>
            <a:ext cx="1381125" cy="1381125"/>
          </a:xfrm>
          <a:prstGeom prst="rect">
            <a:avLst/>
          </a:prstGeom>
        </p:spPr>
      </p:pic>
      <p:pic>
        <p:nvPicPr>
          <p:cNvPr id="1026" name="Picture 2" descr="C:\Documents and Settings\Małgorzata\Ustawienia lokalne\Temporary Internet Files\Content.IE5\2PKJ6XE5\MPj0426663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9144000" cy="2428868"/>
          </a:xfrm>
          <a:prstGeom prst="rect">
            <a:avLst/>
          </a:prstGeom>
          <a:noFill/>
        </p:spPr>
      </p:pic>
      <p:sp>
        <p:nvSpPr>
          <p:cNvPr id="2" name="Schemat blokowy: operacja ręczna 1"/>
          <p:cNvSpPr/>
          <p:nvPr/>
        </p:nvSpPr>
        <p:spPr>
          <a:xfrm>
            <a:off x="571472" y="4286256"/>
            <a:ext cx="3071834" cy="571504"/>
          </a:xfrm>
          <a:prstGeom prst="flowChartManualOperation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1785918" y="571480"/>
            <a:ext cx="5762540" cy="6375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pl-PL" sz="5400" dirty="0" smtClean="0">
                <a:ln>
                  <a:solidFill>
                    <a:srgbClr val="9900CC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wykrywanie  skrobi</a:t>
            </a:r>
            <a:endParaRPr lang="pl-PL" sz="5400" cap="none" spc="0" dirty="0">
              <a:ln>
                <a:solidFill>
                  <a:srgbClr val="9900CC"/>
                </a:solidFill>
                <a:prstDash val="solid"/>
              </a:ln>
              <a:solidFill>
                <a:srgbClr val="80008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9.80574E-7 L -0.10365 0.182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00232" y="214290"/>
            <a:ext cx="47605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SYNTEZA  ORGANICZNA  W  POLSCE</a:t>
            </a:r>
            <a:endParaRPr lang="pl-PL" sz="2400" b="1" cap="none" spc="0" dirty="0">
              <a:ln w="11430">
                <a:solidFill>
                  <a:schemeClr val="tx1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88847" y="214290"/>
            <a:ext cx="58692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905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PIROLIZA   WĘGLA  KAMIENNEGO</a:t>
            </a:r>
            <a:endParaRPr lang="pl-PL" sz="3200" b="1" cap="none" spc="0" dirty="0">
              <a:ln w="1905">
                <a:solidFill>
                  <a:srgbClr val="FFC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14348" y="1142984"/>
            <a:ext cx="7962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Zwana suchą destylacją węgla polega na prażeniu węgla</a:t>
            </a:r>
          </a:p>
          <a:p>
            <a:pPr algn="ctr"/>
            <a:r>
              <a:rPr lang="pl-PL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bez dostępu powietrza  </a:t>
            </a:r>
            <a:endParaRPr lang="pl-PL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380581" y="3000372"/>
            <a:ext cx="62632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 wyniku </a:t>
            </a:r>
            <a:r>
              <a:rPr lang="pl-PL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pirogenizacji</a:t>
            </a:r>
            <a:r>
              <a:rPr lang="pl-PL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węgla otrzymuje się :</a:t>
            </a:r>
          </a:p>
          <a:p>
            <a:pPr algn="ctr"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koks</a:t>
            </a:r>
          </a:p>
          <a:p>
            <a:pPr algn="ctr"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smołę </a:t>
            </a:r>
          </a:p>
          <a:p>
            <a:pPr algn="ctr"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wodę pogazową (zawiera wodę i amoniak)</a:t>
            </a:r>
          </a:p>
          <a:p>
            <a:pPr algn="ctr"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gaz koksowniczy </a:t>
            </a:r>
            <a:endParaRPr lang="pl-PL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5937</Words>
  <Application>Microsoft Office PowerPoint</Application>
  <PresentationFormat>Pokaz na ekranie (4:3)</PresentationFormat>
  <Paragraphs>2338</Paragraphs>
  <Slides>89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89</vt:i4>
      </vt:variant>
    </vt:vector>
  </HeadingPairs>
  <TitlesOfParts>
    <vt:vector size="9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  <vt:lpstr>Slajd 74</vt:lpstr>
      <vt:lpstr>Slajd 75</vt:lpstr>
      <vt:lpstr>Slajd 76</vt:lpstr>
      <vt:lpstr>Slajd 77</vt:lpstr>
      <vt:lpstr>Slajd 78</vt:lpstr>
      <vt:lpstr>Slajd 79</vt:lpstr>
      <vt:lpstr>Slajd 80</vt:lpstr>
      <vt:lpstr>Slajd 81</vt:lpstr>
      <vt:lpstr>Slajd 82</vt:lpstr>
      <vt:lpstr>kwas azotowy V  jest  bardzo trującym kwasem</vt:lpstr>
      <vt:lpstr>Slajd 84</vt:lpstr>
      <vt:lpstr>Slajd 85</vt:lpstr>
      <vt:lpstr>Slajd 86</vt:lpstr>
      <vt:lpstr>Slajd 87</vt:lpstr>
      <vt:lpstr>Slajd 88</vt:lpstr>
      <vt:lpstr>Slajd 89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Małgorzata Ługin</dc:creator>
  <cp:lastModifiedBy>Małgorzata Ługin</cp:lastModifiedBy>
  <cp:revision>90</cp:revision>
  <dcterms:created xsi:type="dcterms:W3CDTF">2012-02-16T19:28:55Z</dcterms:created>
  <dcterms:modified xsi:type="dcterms:W3CDTF">2012-05-30T17:00:27Z</dcterms:modified>
</cp:coreProperties>
</file>