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presProps.xml" ContentType="application/vnd.openxmlformats-officedocument.presentationml.presProps+xml"/>
  <Override PartName="/ppt/media/image1.png" ContentType="image/png"/>
  <Override PartName="/ppt/media/image7.jpeg" ContentType="image/jpe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28"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29"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31"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3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33"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34"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36"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37"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38"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39"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40"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41"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48"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50"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52"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53"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57"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58"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59"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7"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6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6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63"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6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66"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67"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69"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70"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72"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73"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74"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75"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77"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78"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79"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80"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81"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82"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89"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91"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93"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94"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9"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98"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99"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00"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102"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03"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04"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106"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07"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08"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110"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11"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113"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1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15"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16"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118"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19"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20"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21"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22"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23"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1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2"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16"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7"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18"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2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2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22"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pl-PL" sz="1800" spc="-1" strike="noStrike">
              <a:solidFill>
                <a:srgbClr val="000000"/>
              </a:solidFill>
              <a:latin typeface="Aptos"/>
            </a:endParaRPr>
          </a:p>
        </p:txBody>
      </p:sp>
      <p:sp>
        <p:nvSpPr>
          <p:cNvPr id="24"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25"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
        <p:nvSpPr>
          <p:cNvPr id="26"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endParaRPr b="0" lang="pl-PL" sz="2800" spc="-1" strike="noStrike">
              <a:solidFill>
                <a:srgbClr val="000000"/>
              </a:solidFill>
              <a:latin typeface="Apto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9880" y="457200"/>
            <a:ext cx="3931920" cy="1599840"/>
          </a:xfrm>
          <a:prstGeom prst="rect">
            <a:avLst/>
          </a:prstGeom>
          <a:noFill/>
          <a:ln w="0">
            <a:noFill/>
          </a:ln>
        </p:spPr>
        <p:txBody>
          <a:bodyPr anchor="b">
            <a:noAutofit/>
          </a:bodyPr>
          <a:p>
            <a:pPr>
              <a:lnSpc>
                <a:spcPct val="90000"/>
              </a:lnSpc>
            </a:pPr>
            <a:r>
              <a:rPr b="0" lang="pl-PL" sz="3200" spc="-1" strike="noStrike">
                <a:solidFill>
                  <a:srgbClr val="000000"/>
                </a:solidFill>
                <a:latin typeface="Aptos Display"/>
              </a:rPr>
              <a:t>Kliknij, aby edytować styl</a:t>
            </a:r>
            <a:endParaRPr b="0" lang="pl-PL" sz="3200" spc="-1" strike="noStrike">
              <a:solidFill>
                <a:srgbClr val="000000"/>
              </a:solidFill>
              <a:latin typeface="Aptos"/>
            </a:endParaRPr>
          </a:p>
        </p:txBody>
      </p:sp>
      <p:sp>
        <p:nvSpPr>
          <p:cNvPr id="1" name="PlaceHolder 2"/>
          <p:cNvSpPr>
            <a:spLocks noGrp="1"/>
          </p:cNvSpPr>
          <p:nvPr>
            <p:ph type="body"/>
          </p:nvPr>
        </p:nvSpPr>
        <p:spPr>
          <a:xfrm>
            <a:off x="5183280" y="987480"/>
            <a:ext cx="6171840" cy="487332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Aptos"/>
              </a:rPr>
              <a:t>Kliknij, aby edytować format tekstu konspektu</a:t>
            </a:r>
            <a:endParaRPr b="0" lang="pl-PL" sz="3200" spc="-1" strike="noStrike">
              <a:solidFill>
                <a:srgbClr val="000000"/>
              </a:solidFill>
              <a:latin typeface="Aptos"/>
            </a:endParaRPr>
          </a:p>
          <a:p>
            <a:pPr lvl="1" marL="864000" indent="-324000">
              <a:spcBef>
                <a:spcPts val="1134"/>
              </a:spcBef>
              <a:buClr>
                <a:srgbClr val="000000"/>
              </a:buClr>
              <a:buSzPct val="75000"/>
              <a:buFont typeface="Symbol" charset="2"/>
              <a:buChar char=""/>
            </a:pPr>
            <a:r>
              <a:rPr b="0" lang="pl-PL" sz="3200" spc="-1" strike="noStrike">
                <a:solidFill>
                  <a:srgbClr val="000000"/>
                </a:solidFill>
                <a:latin typeface="Aptos"/>
              </a:rPr>
              <a:t>Drugi poziom konspektu</a:t>
            </a:r>
            <a:endParaRPr b="0" lang="pl-PL" sz="3200" spc="-1" strike="noStrike">
              <a:solidFill>
                <a:srgbClr val="000000"/>
              </a:solidFill>
              <a:latin typeface="Aptos"/>
            </a:endParaRPr>
          </a:p>
          <a:p>
            <a:pPr lvl="2" marL="1296000" indent="-288000">
              <a:spcBef>
                <a:spcPts val="850"/>
              </a:spcBef>
              <a:buClr>
                <a:srgbClr val="000000"/>
              </a:buClr>
              <a:buSzPct val="45000"/>
              <a:buFont typeface="Wingdings" charset="2"/>
              <a:buChar char=""/>
            </a:pPr>
            <a:r>
              <a:rPr b="0" lang="pl-PL" sz="3200" spc="-1" strike="noStrike">
                <a:solidFill>
                  <a:srgbClr val="000000"/>
                </a:solidFill>
                <a:latin typeface="Aptos"/>
              </a:rPr>
              <a:t>Trzeci poziom konspektu</a:t>
            </a:r>
            <a:endParaRPr b="0" lang="pl-PL" sz="3200" spc="-1" strike="noStrike">
              <a:solidFill>
                <a:srgbClr val="000000"/>
              </a:solidFill>
              <a:latin typeface="Aptos"/>
            </a:endParaRPr>
          </a:p>
          <a:p>
            <a:pPr lvl="3" marL="1728000" indent="-216000">
              <a:spcBef>
                <a:spcPts val="567"/>
              </a:spcBef>
              <a:buClr>
                <a:srgbClr val="000000"/>
              </a:buClr>
              <a:buSzPct val="75000"/>
              <a:buFont typeface="Symbol" charset="2"/>
              <a:buChar char=""/>
            </a:pPr>
            <a:r>
              <a:rPr b="0" lang="pl-PL" sz="3200" spc="-1" strike="noStrike">
                <a:solidFill>
                  <a:srgbClr val="000000"/>
                </a:solidFill>
                <a:latin typeface="Aptos"/>
              </a:rPr>
              <a:t>Czwarty poziom konspektu</a:t>
            </a:r>
            <a:endParaRPr b="0" lang="pl-PL" sz="3200" spc="-1" strike="noStrike">
              <a:solidFill>
                <a:srgbClr val="000000"/>
              </a:solidFill>
              <a:latin typeface="Aptos"/>
            </a:endParaRPr>
          </a:p>
          <a:p>
            <a:pPr lvl="4" marL="2160000" indent="-216000">
              <a:spcBef>
                <a:spcPts val="283"/>
              </a:spcBef>
              <a:buClr>
                <a:srgbClr val="000000"/>
              </a:buClr>
              <a:buSzPct val="45000"/>
              <a:buFont typeface="Wingdings" charset="2"/>
              <a:buChar char=""/>
            </a:pPr>
            <a:r>
              <a:rPr b="0" lang="pl-PL" sz="3200" spc="-1" strike="noStrike">
                <a:solidFill>
                  <a:srgbClr val="000000"/>
                </a:solidFill>
                <a:latin typeface="Aptos"/>
              </a:rPr>
              <a:t>Piąty poziom konspektu</a:t>
            </a:r>
            <a:endParaRPr b="0" lang="pl-PL" sz="3200" spc="-1" strike="noStrike">
              <a:solidFill>
                <a:srgbClr val="000000"/>
              </a:solidFill>
              <a:latin typeface="Aptos"/>
            </a:endParaRPr>
          </a:p>
          <a:p>
            <a:pPr lvl="5" marL="2592000" indent="-216000">
              <a:spcBef>
                <a:spcPts val="283"/>
              </a:spcBef>
              <a:buClr>
                <a:srgbClr val="000000"/>
              </a:buClr>
              <a:buSzPct val="45000"/>
              <a:buFont typeface="Wingdings" charset="2"/>
              <a:buChar char=""/>
            </a:pPr>
            <a:r>
              <a:rPr b="0" lang="pl-PL" sz="3200" spc="-1" strike="noStrike">
                <a:solidFill>
                  <a:srgbClr val="000000"/>
                </a:solidFill>
                <a:latin typeface="Aptos"/>
              </a:rPr>
              <a:t>Szósty poziom konspektu</a:t>
            </a:r>
            <a:endParaRPr b="0" lang="pl-PL" sz="3200" spc="-1" strike="noStrike">
              <a:solidFill>
                <a:srgbClr val="000000"/>
              </a:solidFill>
              <a:latin typeface="Aptos"/>
            </a:endParaRPr>
          </a:p>
          <a:p>
            <a:pPr lvl="6" marL="3024000" indent="-216000">
              <a:spcBef>
                <a:spcPts val="283"/>
              </a:spcBef>
              <a:buClr>
                <a:srgbClr val="000000"/>
              </a:buClr>
              <a:buSzPct val="45000"/>
              <a:buFont typeface="Wingdings" charset="2"/>
              <a:buChar char=""/>
            </a:pPr>
            <a:r>
              <a:rPr b="0" lang="pl-PL" sz="3200" spc="-1" strike="noStrike">
                <a:solidFill>
                  <a:srgbClr val="000000"/>
                </a:solidFill>
                <a:latin typeface="Aptos"/>
              </a:rPr>
              <a:t>Siódmy poziom konspektu</a:t>
            </a:r>
            <a:endParaRPr b="0" lang="pl-PL" sz="3200" spc="-1" strike="noStrike">
              <a:solidFill>
                <a:srgbClr val="000000"/>
              </a:solidFill>
              <a:latin typeface="Aptos"/>
            </a:endParaRPr>
          </a:p>
        </p:txBody>
      </p:sp>
      <p:sp>
        <p:nvSpPr>
          <p:cNvPr id="2" name="PlaceHolder 3"/>
          <p:cNvSpPr>
            <a:spLocks noGrp="1"/>
          </p:cNvSpPr>
          <p:nvPr>
            <p:ph type="body"/>
          </p:nvPr>
        </p:nvSpPr>
        <p:spPr>
          <a:xfrm>
            <a:off x="839880" y="2057400"/>
            <a:ext cx="3931920" cy="3811320"/>
          </a:xfrm>
          <a:prstGeom prst="rect">
            <a:avLst/>
          </a:prstGeom>
          <a:noFill/>
          <a:ln w="0">
            <a:noFill/>
          </a:ln>
        </p:spPr>
        <p:txBody>
          <a:bodyPr anchor="t">
            <a:noAutofit/>
          </a:bodyPr>
          <a:p>
            <a:pPr>
              <a:lnSpc>
                <a:spcPct val="90000"/>
              </a:lnSpc>
              <a:spcBef>
                <a:spcPts val="1001"/>
              </a:spcBef>
              <a:tabLst>
                <a:tab algn="l" pos="0"/>
              </a:tabLst>
            </a:pPr>
            <a:r>
              <a:rPr b="0" lang="pl-PL" sz="1600" spc="-1" strike="noStrike">
                <a:solidFill>
                  <a:srgbClr val="000000"/>
                </a:solidFill>
                <a:latin typeface="Aptos"/>
              </a:rPr>
              <a:t>Kliknij, aby edytować style wzorca tekstu</a:t>
            </a:r>
            <a:endParaRPr b="0" lang="pl-PL" sz="1600" spc="-1" strike="noStrike">
              <a:solidFill>
                <a:srgbClr val="000000"/>
              </a:solidFill>
              <a:latin typeface="Aptos"/>
            </a:endParaRPr>
          </a:p>
        </p:txBody>
      </p:sp>
      <p:sp>
        <p:nvSpPr>
          <p:cNvPr id="3" name="PlaceHolder 4"/>
          <p:cNvSpPr>
            <a:spLocks noGrp="1"/>
          </p:cNvSpPr>
          <p:nvPr>
            <p:ph type="dt"/>
          </p:nvPr>
        </p:nvSpPr>
        <p:spPr>
          <a:xfrm>
            <a:off x="838080" y="6356520"/>
            <a:ext cx="2742840" cy="364680"/>
          </a:xfrm>
          <a:prstGeom prst="rect">
            <a:avLst/>
          </a:prstGeom>
          <a:noFill/>
          <a:ln w="0">
            <a:noFill/>
          </a:ln>
        </p:spPr>
        <p:txBody>
          <a:bodyPr anchor="ctr">
            <a:noAutofit/>
          </a:bodyPr>
          <a:p>
            <a:pPr>
              <a:lnSpc>
                <a:spcPct val="100000"/>
              </a:lnSpc>
            </a:pPr>
            <a:fld id="{4AAD44B9-0196-409C-8DF9-194DD6A886EA}" type="datetime">
              <a:rPr b="0" lang="pl-PL" sz="1200" spc="-1" strike="noStrike">
                <a:solidFill>
                  <a:srgbClr val="787878"/>
                </a:solidFill>
                <a:latin typeface="Aptos"/>
              </a:rPr>
              <a:t>24-9-11</a:t>
            </a:fld>
            <a:endParaRPr b="0" lang="pl-PL" sz="1200" spc="-1" strike="noStrike">
              <a:latin typeface="Times New Roman"/>
            </a:endParaRPr>
          </a:p>
        </p:txBody>
      </p:sp>
      <p:sp>
        <p:nvSpPr>
          <p:cNvPr id="4" name="PlaceHolder 5"/>
          <p:cNvSpPr>
            <a:spLocks noGrp="1"/>
          </p:cNvSpPr>
          <p:nvPr>
            <p:ph type="ftr"/>
          </p:nvPr>
        </p:nvSpPr>
        <p:spPr>
          <a:xfrm>
            <a:off x="4038480" y="6356520"/>
            <a:ext cx="4114440" cy="364680"/>
          </a:xfrm>
          <a:prstGeom prst="rect">
            <a:avLst/>
          </a:prstGeom>
          <a:noFill/>
          <a:ln w="0">
            <a:noFill/>
          </a:ln>
        </p:spPr>
        <p:txBody>
          <a:bodyPr anchor="ctr">
            <a:noAutofit/>
          </a:bodyPr>
          <a:p>
            <a:endParaRPr b="0" lang="pl-PL" sz="2400" spc="-1" strike="noStrike">
              <a:latin typeface="Times New Roman"/>
            </a:endParaRPr>
          </a:p>
        </p:txBody>
      </p:sp>
      <p:sp>
        <p:nvSpPr>
          <p:cNvPr id="5" name="PlaceHolder 6"/>
          <p:cNvSpPr>
            <a:spLocks noGrp="1"/>
          </p:cNvSpPr>
          <p:nvPr>
            <p:ph type="sldNum"/>
          </p:nvPr>
        </p:nvSpPr>
        <p:spPr>
          <a:xfrm>
            <a:off x="8610480" y="6356520"/>
            <a:ext cx="2742840" cy="364680"/>
          </a:xfrm>
          <a:prstGeom prst="rect">
            <a:avLst/>
          </a:prstGeom>
          <a:noFill/>
          <a:ln w="0">
            <a:noFill/>
          </a:ln>
        </p:spPr>
        <p:txBody>
          <a:bodyPr anchor="ctr">
            <a:noAutofit/>
          </a:bodyPr>
          <a:p>
            <a:pPr algn="r">
              <a:lnSpc>
                <a:spcPct val="100000"/>
              </a:lnSpc>
            </a:pPr>
            <a:fld id="{B066EA46-5347-4FC5-B655-F385E1D305DA}" type="slidenum">
              <a:rPr b="0" lang="pl-PL" sz="1200" spc="-1" strike="noStrike">
                <a:solidFill>
                  <a:srgbClr val="787878"/>
                </a:solidFill>
                <a:latin typeface="Aptos"/>
              </a:rPr>
              <a:t>&lt;numer&gt;</a:t>
            </a:fld>
            <a:endParaRPr b="0" lang="pl-PL"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pPr>
            <a:r>
              <a:rPr b="0" lang="pl-PL" sz="4400" spc="-1" strike="noStrike">
                <a:solidFill>
                  <a:srgbClr val="000000"/>
                </a:solidFill>
                <a:latin typeface="Aptos Display"/>
              </a:rPr>
              <a:t>Kliknij, aby edytować styl</a:t>
            </a:r>
            <a:endParaRPr b="0" lang="pl-PL" sz="4400" spc="-1" strike="noStrike">
              <a:solidFill>
                <a:srgbClr val="000000"/>
              </a:solidFill>
              <a:latin typeface="Aptos"/>
            </a:endParaRPr>
          </a:p>
        </p:txBody>
      </p:sp>
      <p:sp>
        <p:nvSpPr>
          <p:cNvPr id="43"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pl-PL" sz="2800" spc="-1" strike="noStrike">
                <a:solidFill>
                  <a:srgbClr val="000000"/>
                </a:solidFill>
                <a:latin typeface="Aptos"/>
              </a:rPr>
              <a:t>Kliknij, aby edytować style wzorca tekstu</a:t>
            </a:r>
            <a:endParaRPr b="0" lang="pl-PL" sz="2800" spc="-1" strike="noStrike">
              <a:solidFill>
                <a:srgbClr val="000000"/>
              </a:solidFill>
              <a:latin typeface="Aptos"/>
            </a:endParaRPr>
          </a:p>
          <a:p>
            <a:pPr lvl="1" marL="685800" indent="-228600">
              <a:lnSpc>
                <a:spcPct val="90000"/>
              </a:lnSpc>
              <a:spcBef>
                <a:spcPts val="499"/>
              </a:spcBef>
              <a:buClr>
                <a:srgbClr val="000000"/>
              </a:buClr>
              <a:buFont typeface="Arial"/>
              <a:buChar char="•"/>
            </a:pPr>
            <a:r>
              <a:rPr b="0" lang="pl-PL" sz="2400" spc="-1" strike="noStrike">
                <a:solidFill>
                  <a:srgbClr val="000000"/>
                </a:solidFill>
                <a:latin typeface="Aptos"/>
              </a:rPr>
              <a:t>Drugi poziom</a:t>
            </a:r>
            <a:endParaRPr b="0" lang="pl-PL" sz="2400" spc="-1" strike="noStrike">
              <a:solidFill>
                <a:srgbClr val="000000"/>
              </a:solidFill>
              <a:latin typeface="Aptos"/>
            </a:endParaRPr>
          </a:p>
          <a:p>
            <a:pPr lvl="2" marL="1143000" indent="-228600">
              <a:lnSpc>
                <a:spcPct val="90000"/>
              </a:lnSpc>
              <a:spcBef>
                <a:spcPts val="499"/>
              </a:spcBef>
              <a:buClr>
                <a:srgbClr val="000000"/>
              </a:buClr>
              <a:buFont typeface="Arial"/>
              <a:buChar char="•"/>
            </a:pPr>
            <a:r>
              <a:rPr b="0" lang="pl-PL" sz="2000" spc="-1" strike="noStrike">
                <a:solidFill>
                  <a:srgbClr val="000000"/>
                </a:solidFill>
                <a:latin typeface="Aptos"/>
              </a:rPr>
              <a:t>Trzeci poziom</a:t>
            </a:r>
            <a:endParaRPr b="0" lang="pl-PL" sz="2000" spc="-1" strike="noStrike">
              <a:solidFill>
                <a:srgbClr val="000000"/>
              </a:solidFill>
              <a:latin typeface="Aptos"/>
            </a:endParaRPr>
          </a:p>
          <a:p>
            <a:pPr lvl="3" marL="1600200" indent="-228600">
              <a:lnSpc>
                <a:spcPct val="90000"/>
              </a:lnSpc>
              <a:spcBef>
                <a:spcPts val="499"/>
              </a:spcBef>
              <a:buClr>
                <a:srgbClr val="000000"/>
              </a:buClr>
              <a:buFont typeface="Arial"/>
              <a:buChar char="•"/>
            </a:pPr>
            <a:r>
              <a:rPr b="0" lang="pl-PL" sz="1800" spc="-1" strike="noStrike">
                <a:solidFill>
                  <a:srgbClr val="000000"/>
                </a:solidFill>
                <a:latin typeface="Aptos"/>
              </a:rPr>
              <a:t>Czwarty poziom</a:t>
            </a:r>
            <a:endParaRPr b="0" lang="pl-PL" sz="1800" spc="-1" strike="noStrike">
              <a:solidFill>
                <a:srgbClr val="000000"/>
              </a:solidFill>
              <a:latin typeface="Aptos"/>
            </a:endParaRPr>
          </a:p>
          <a:p>
            <a:pPr lvl="4" marL="2057400" indent="-228600">
              <a:lnSpc>
                <a:spcPct val="90000"/>
              </a:lnSpc>
              <a:spcBef>
                <a:spcPts val="499"/>
              </a:spcBef>
              <a:buClr>
                <a:srgbClr val="000000"/>
              </a:buClr>
              <a:buFont typeface="Arial"/>
              <a:buChar char="•"/>
            </a:pPr>
            <a:r>
              <a:rPr b="0" lang="pl-PL" sz="1800" spc="-1" strike="noStrike">
                <a:solidFill>
                  <a:srgbClr val="000000"/>
                </a:solidFill>
                <a:latin typeface="Aptos"/>
              </a:rPr>
              <a:t>Piąty poziom</a:t>
            </a:r>
            <a:endParaRPr b="0" lang="pl-PL" sz="1800" spc="-1" strike="noStrike">
              <a:solidFill>
                <a:srgbClr val="000000"/>
              </a:solidFill>
              <a:latin typeface="Aptos"/>
            </a:endParaRPr>
          </a:p>
        </p:txBody>
      </p:sp>
      <p:sp>
        <p:nvSpPr>
          <p:cNvPr id="44" name="PlaceHolder 3"/>
          <p:cNvSpPr>
            <a:spLocks noGrp="1"/>
          </p:cNvSpPr>
          <p:nvPr>
            <p:ph type="dt"/>
          </p:nvPr>
        </p:nvSpPr>
        <p:spPr>
          <a:xfrm>
            <a:off x="838080" y="6356520"/>
            <a:ext cx="2742840" cy="364680"/>
          </a:xfrm>
          <a:prstGeom prst="rect">
            <a:avLst/>
          </a:prstGeom>
          <a:noFill/>
          <a:ln w="0">
            <a:noFill/>
          </a:ln>
        </p:spPr>
        <p:txBody>
          <a:bodyPr anchor="ctr">
            <a:noAutofit/>
          </a:bodyPr>
          <a:p>
            <a:pPr>
              <a:lnSpc>
                <a:spcPct val="100000"/>
              </a:lnSpc>
            </a:pPr>
            <a:fld id="{55E172D4-2858-4BEA-8541-D85C7EB08B4D}" type="datetime">
              <a:rPr b="0" lang="pl-PL" sz="1200" spc="-1" strike="noStrike">
                <a:solidFill>
                  <a:srgbClr val="787878"/>
                </a:solidFill>
                <a:latin typeface="Aptos"/>
              </a:rPr>
              <a:t>24-9-11</a:t>
            </a:fld>
            <a:endParaRPr b="0" lang="pl-PL" sz="1200" spc="-1" strike="noStrike">
              <a:latin typeface="Times New Roman"/>
            </a:endParaRPr>
          </a:p>
        </p:txBody>
      </p:sp>
      <p:sp>
        <p:nvSpPr>
          <p:cNvPr id="45" name="PlaceHolder 4"/>
          <p:cNvSpPr>
            <a:spLocks noGrp="1"/>
          </p:cNvSpPr>
          <p:nvPr>
            <p:ph type="ftr"/>
          </p:nvPr>
        </p:nvSpPr>
        <p:spPr>
          <a:xfrm>
            <a:off x="4038480" y="6356520"/>
            <a:ext cx="4114440" cy="364680"/>
          </a:xfrm>
          <a:prstGeom prst="rect">
            <a:avLst/>
          </a:prstGeom>
          <a:noFill/>
          <a:ln w="0">
            <a:noFill/>
          </a:ln>
        </p:spPr>
        <p:txBody>
          <a:bodyPr anchor="ctr">
            <a:noAutofit/>
          </a:bodyPr>
          <a:p>
            <a:endParaRPr b="0" lang="pl-PL" sz="2400" spc="-1" strike="noStrike">
              <a:latin typeface="Times New Roman"/>
            </a:endParaRPr>
          </a:p>
        </p:txBody>
      </p:sp>
      <p:sp>
        <p:nvSpPr>
          <p:cNvPr id="46" name="PlaceHolder 5"/>
          <p:cNvSpPr>
            <a:spLocks noGrp="1"/>
          </p:cNvSpPr>
          <p:nvPr>
            <p:ph type="sldNum"/>
          </p:nvPr>
        </p:nvSpPr>
        <p:spPr>
          <a:xfrm>
            <a:off x="8610480" y="6356520"/>
            <a:ext cx="2742840" cy="364680"/>
          </a:xfrm>
          <a:prstGeom prst="rect">
            <a:avLst/>
          </a:prstGeom>
          <a:noFill/>
          <a:ln w="0">
            <a:noFill/>
          </a:ln>
        </p:spPr>
        <p:txBody>
          <a:bodyPr anchor="ctr">
            <a:noAutofit/>
          </a:bodyPr>
          <a:p>
            <a:pPr algn="r">
              <a:lnSpc>
                <a:spcPct val="100000"/>
              </a:lnSpc>
            </a:pPr>
            <a:fld id="{CD0F4951-EA6E-4020-BB90-A3A0983CAB07}" type="slidenum">
              <a:rPr b="0" lang="pl-PL" sz="1200" spc="-1" strike="noStrike">
                <a:solidFill>
                  <a:srgbClr val="787878"/>
                </a:solidFill>
                <a:latin typeface="Aptos"/>
              </a:rPr>
              <a:t>&lt;numer&gt;</a:t>
            </a:fld>
            <a:endParaRPr b="0" lang="pl-PL"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dt"/>
          </p:nvPr>
        </p:nvSpPr>
        <p:spPr>
          <a:xfrm>
            <a:off x="838080" y="6356520"/>
            <a:ext cx="2742840" cy="364680"/>
          </a:xfrm>
          <a:prstGeom prst="rect">
            <a:avLst/>
          </a:prstGeom>
          <a:noFill/>
          <a:ln w="0">
            <a:noFill/>
          </a:ln>
        </p:spPr>
        <p:txBody>
          <a:bodyPr anchor="ctr">
            <a:noAutofit/>
          </a:bodyPr>
          <a:p>
            <a:pPr>
              <a:lnSpc>
                <a:spcPct val="100000"/>
              </a:lnSpc>
            </a:pPr>
            <a:fld id="{DA717224-5249-4217-BC41-9F979A0FDF4D}" type="datetime">
              <a:rPr b="0" lang="pl-PL" sz="1200" spc="-1" strike="noStrike">
                <a:solidFill>
                  <a:srgbClr val="787878"/>
                </a:solidFill>
                <a:latin typeface="Aptos"/>
              </a:rPr>
              <a:t>24-9-11</a:t>
            </a:fld>
            <a:endParaRPr b="0" lang="pl-PL" sz="1200" spc="-1" strike="noStrike">
              <a:latin typeface="Times New Roman"/>
            </a:endParaRPr>
          </a:p>
        </p:txBody>
      </p:sp>
      <p:sp>
        <p:nvSpPr>
          <p:cNvPr id="84" name="PlaceHolder 2"/>
          <p:cNvSpPr>
            <a:spLocks noGrp="1"/>
          </p:cNvSpPr>
          <p:nvPr>
            <p:ph type="ftr"/>
          </p:nvPr>
        </p:nvSpPr>
        <p:spPr>
          <a:xfrm>
            <a:off x="4038480" y="6356520"/>
            <a:ext cx="4114440" cy="364680"/>
          </a:xfrm>
          <a:prstGeom prst="rect">
            <a:avLst/>
          </a:prstGeom>
          <a:noFill/>
          <a:ln w="0">
            <a:noFill/>
          </a:ln>
        </p:spPr>
        <p:txBody>
          <a:bodyPr anchor="ctr">
            <a:noAutofit/>
          </a:bodyPr>
          <a:p>
            <a:endParaRPr b="0" lang="pl-PL" sz="2400" spc="-1" strike="noStrike">
              <a:latin typeface="Times New Roman"/>
            </a:endParaRPr>
          </a:p>
        </p:txBody>
      </p:sp>
      <p:sp>
        <p:nvSpPr>
          <p:cNvPr id="85" name="PlaceHolder 3"/>
          <p:cNvSpPr>
            <a:spLocks noGrp="1"/>
          </p:cNvSpPr>
          <p:nvPr>
            <p:ph type="sldNum"/>
          </p:nvPr>
        </p:nvSpPr>
        <p:spPr>
          <a:xfrm>
            <a:off x="8610480" y="6356520"/>
            <a:ext cx="2742840" cy="364680"/>
          </a:xfrm>
          <a:prstGeom prst="rect">
            <a:avLst/>
          </a:prstGeom>
          <a:noFill/>
          <a:ln w="0">
            <a:noFill/>
          </a:ln>
        </p:spPr>
        <p:txBody>
          <a:bodyPr anchor="ctr">
            <a:noAutofit/>
          </a:bodyPr>
          <a:p>
            <a:pPr algn="r">
              <a:lnSpc>
                <a:spcPct val="100000"/>
              </a:lnSpc>
            </a:pPr>
            <a:fld id="{4A11F5FB-3CB3-4F9C-BF5A-E04A2ECC475D}" type="slidenum">
              <a:rPr b="0" lang="pl-PL" sz="1200" spc="-1" strike="noStrike">
                <a:solidFill>
                  <a:srgbClr val="787878"/>
                </a:solidFill>
                <a:latin typeface="Aptos"/>
              </a:rPr>
              <a:t>&lt;numer&gt;</a:t>
            </a:fld>
            <a:endParaRPr b="0" lang="pl-PL" sz="1200" spc="-1" strike="noStrike">
              <a:latin typeface="Times New Roman"/>
            </a:endParaRPr>
          </a:p>
        </p:txBody>
      </p:sp>
      <p:sp>
        <p:nvSpPr>
          <p:cNvPr id="86"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pl-PL" sz="1800" spc="-1" strike="noStrike">
                <a:solidFill>
                  <a:srgbClr val="000000"/>
                </a:solidFill>
                <a:latin typeface="Aptos"/>
              </a:rPr>
              <a:t>Kliknij, aby edytować format tekstu tytułu</a:t>
            </a:r>
            <a:endParaRPr b="0" lang="pl-PL" sz="1800" spc="-1" strike="noStrike">
              <a:solidFill>
                <a:srgbClr val="000000"/>
              </a:solidFill>
              <a:latin typeface="Aptos"/>
            </a:endParaRPr>
          </a:p>
        </p:txBody>
      </p:sp>
      <p:sp>
        <p:nvSpPr>
          <p:cNvPr id="8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2800" spc="-1" strike="noStrike">
                <a:solidFill>
                  <a:srgbClr val="000000"/>
                </a:solidFill>
                <a:latin typeface="Aptos"/>
              </a:rPr>
              <a:t>Kliknij, aby edytować format tekstu konspektu</a:t>
            </a:r>
            <a:endParaRPr b="0" lang="pl-PL" sz="2800" spc="-1" strike="noStrike">
              <a:solidFill>
                <a:srgbClr val="000000"/>
              </a:solidFill>
              <a:latin typeface="Aptos"/>
            </a:endParaRPr>
          </a:p>
          <a:p>
            <a:pPr lvl="1" marL="864000" indent="-324000">
              <a:spcBef>
                <a:spcPts val="1134"/>
              </a:spcBef>
              <a:buClr>
                <a:srgbClr val="000000"/>
              </a:buClr>
              <a:buSzPct val="75000"/>
              <a:buFont typeface="Symbol" charset="2"/>
              <a:buChar char=""/>
            </a:pPr>
            <a:r>
              <a:rPr b="0" lang="pl-PL" sz="2000" spc="-1" strike="noStrike">
                <a:solidFill>
                  <a:srgbClr val="000000"/>
                </a:solidFill>
                <a:latin typeface="Aptos"/>
              </a:rPr>
              <a:t>Drugi poziom konspektu</a:t>
            </a:r>
            <a:endParaRPr b="0" lang="pl-PL" sz="2000" spc="-1" strike="noStrike">
              <a:solidFill>
                <a:srgbClr val="000000"/>
              </a:solidFill>
              <a:latin typeface="Aptos"/>
            </a:endParaRPr>
          </a:p>
          <a:p>
            <a:pPr lvl="2" marL="1296000" indent="-288000">
              <a:spcBef>
                <a:spcPts val="850"/>
              </a:spcBef>
              <a:buClr>
                <a:srgbClr val="000000"/>
              </a:buClr>
              <a:buSzPct val="45000"/>
              <a:buFont typeface="Wingdings" charset="2"/>
              <a:buChar char=""/>
            </a:pPr>
            <a:r>
              <a:rPr b="0" lang="pl-PL" sz="1800" spc="-1" strike="noStrike">
                <a:solidFill>
                  <a:srgbClr val="000000"/>
                </a:solidFill>
                <a:latin typeface="Aptos"/>
              </a:rPr>
              <a:t>Trzeci poziom konspektu</a:t>
            </a:r>
            <a:endParaRPr b="0" lang="pl-PL" sz="1800" spc="-1" strike="noStrike">
              <a:solidFill>
                <a:srgbClr val="000000"/>
              </a:solidFill>
              <a:latin typeface="Aptos"/>
            </a:endParaRPr>
          </a:p>
          <a:p>
            <a:pPr lvl="3" marL="1728000" indent="-216000">
              <a:spcBef>
                <a:spcPts val="567"/>
              </a:spcBef>
              <a:buClr>
                <a:srgbClr val="000000"/>
              </a:buClr>
              <a:buSzPct val="75000"/>
              <a:buFont typeface="Symbol" charset="2"/>
              <a:buChar char=""/>
            </a:pPr>
            <a:r>
              <a:rPr b="0" lang="pl-PL" sz="1800" spc="-1" strike="noStrike">
                <a:solidFill>
                  <a:srgbClr val="000000"/>
                </a:solidFill>
                <a:latin typeface="Aptos"/>
              </a:rPr>
              <a:t>Czwarty poziom konspektu</a:t>
            </a:r>
            <a:endParaRPr b="0" lang="pl-PL" sz="1800" spc="-1" strike="noStrike">
              <a:solidFill>
                <a:srgbClr val="000000"/>
              </a:solidFill>
              <a:latin typeface="Aptos"/>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Aptos"/>
              </a:rPr>
              <a:t>Piąty poziom konspektu</a:t>
            </a:r>
            <a:endParaRPr b="0" lang="pl-PL" sz="2000" spc="-1" strike="noStrike">
              <a:solidFill>
                <a:srgbClr val="000000"/>
              </a:solidFill>
              <a:latin typeface="Aptos"/>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Aptos"/>
              </a:rPr>
              <a:t>Szósty poziom konspektu</a:t>
            </a:r>
            <a:endParaRPr b="0" lang="pl-PL" sz="2000" spc="-1" strike="noStrike">
              <a:solidFill>
                <a:srgbClr val="000000"/>
              </a:solidFill>
              <a:latin typeface="Aptos"/>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Aptos"/>
              </a:rPr>
              <a:t>Siódmy poziom konspektu</a:t>
            </a:r>
            <a:endParaRPr b="0" lang="pl-PL" sz="2000" spc="-1" strike="noStrike">
              <a:solidFill>
                <a:srgbClr val="000000"/>
              </a:solidFill>
              <a:latin typeface="Aptos"/>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Rectangle 1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5" name="PlaceHolder 1"/>
          <p:cNvSpPr>
            <a:spLocks noGrp="1"/>
          </p:cNvSpPr>
          <p:nvPr>
            <p:ph type="title"/>
          </p:nvPr>
        </p:nvSpPr>
        <p:spPr>
          <a:xfrm>
            <a:off x="6657840" y="467280"/>
            <a:ext cx="4195440" cy="2052000"/>
          </a:xfrm>
          <a:prstGeom prst="rect">
            <a:avLst/>
          </a:prstGeom>
          <a:noFill/>
          <a:ln w="0">
            <a:noFill/>
          </a:ln>
        </p:spPr>
        <p:txBody>
          <a:bodyPr anchor="b">
            <a:normAutofit/>
          </a:bodyPr>
          <a:p>
            <a:pPr algn="ctr">
              <a:lnSpc>
                <a:spcPct val="90000"/>
              </a:lnSpc>
            </a:pPr>
            <a:r>
              <a:rPr b="0" lang="en-US" sz="5400" spc="-1" strike="noStrike">
                <a:solidFill>
                  <a:srgbClr val="002060"/>
                </a:solidFill>
                <a:latin typeface="Times New Roman"/>
              </a:rPr>
              <a:t>Wspa</a:t>
            </a:r>
            <a:r>
              <a:rPr b="0" lang="pl-PL" sz="5400" spc="-1" strike="noStrike">
                <a:solidFill>
                  <a:srgbClr val="002060"/>
                </a:solidFill>
                <a:latin typeface="Times New Roman"/>
              </a:rPr>
              <a:t>r</a:t>
            </a:r>
            <a:r>
              <a:rPr b="0" lang="en-US" sz="5400" spc="-1" strike="noStrike">
                <a:solidFill>
                  <a:srgbClr val="002060"/>
                </a:solidFill>
                <a:latin typeface="Times New Roman"/>
              </a:rPr>
              <a:t>cie dla rodziców </a:t>
            </a:r>
            <a:endParaRPr b="0" lang="pl-PL" sz="5400" spc="-1" strike="noStrike">
              <a:solidFill>
                <a:srgbClr val="000000"/>
              </a:solidFill>
              <a:latin typeface="Aptos"/>
            </a:endParaRPr>
          </a:p>
        </p:txBody>
      </p:sp>
      <p:sp>
        <p:nvSpPr>
          <p:cNvPr id="126" name="Oval 13"/>
          <p:cNvSpPr/>
          <p:nvPr/>
        </p:nvSpPr>
        <p:spPr>
          <a:xfrm>
            <a:off x="322920" y="554040"/>
            <a:ext cx="5742000" cy="5742000"/>
          </a:xfrm>
          <a:prstGeom prst="ellipse">
            <a:avLst/>
          </a:prstGeom>
          <a:gradFill rotWithShape="0">
            <a:gsLst>
              <a:gs pos="0">
                <a:srgbClr val="156082"/>
              </a:gs>
              <a:gs pos="100000">
                <a:srgbClr val="e97132"/>
              </a:gs>
            </a:gsLst>
            <a:lin ang="2700000"/>
          </a:gradFill>
          <a:ln>
            <a:noFill/>
          </a:ln>
        </p:spPr>
        <p:style>
          <a:lnRef idx="2">
            <a:schemeClr val="accent1">
              <a:shade val="50000"/>
            </a:schemeClr>
          </a:lnRef>
          <a:fillRef idx="1">
            <a:schemeClr val="accent1"/>
          </a:fillRef>
          <a:effectRef idx="0">
            <a:schemeClr val="accent1"/>
          </a:effectRef>
          <a:fontRef idx="minor"/>
        </p:style>
      </p:sp>
      <p:sp>
        <p:nvSpPr>
          <p:cNvPr id="127" name="Obraz 6"/>
          <p:cNvSpPr/>
          <p:nvPr/>
        </p:nvSpPr>
        <p:spPr>
          <a:xfrm>
            <a:off x="505440" y="1101240"/>
            <a:ext cx="5194800" cy="5194800"/>
          </a:xfrm>
          <a:custGeom>
            <a:avLst/>
            <a:gdLst/>
            <a:ah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blipFill rotWithShape="0">
            <a:blip r:embed="rId1"/>
            <a:srcRect/>
            <a:stretch/>
          </a:blipFill>
          <a:ln w="0">
            <a:noFill/>
          </a:ln>
        </p:spPr>
        <p:style>
          <a:lnRef idx="0"/>
          <a:fillRef idx="0"/>
          <a:effectRef idx="0"/>
          <a:fontRef idx="minor"/>
        </p:style>
      </p:sp>
      <p:sp>
        <p:nvSpPr>
          <p:cNvPr id="128" name="!!plus graphic"/>
          <p:cNvSpPr/>
          <p:nvPr/>
        </p:nvSpPr>
        <p:spPr>
          <a:xfrm>
            <a:off x="1005120" y="703800"/>
            <a:ext cx="171000" cy="171000"/>
          </a:xfrm>
          <a:custGeom>
            <a:avLst/>
            <a:gdLst/>
            <a:ah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a:noFill/>
          </a:ln>
        </p:spPr>
        <p:style>
          <a:lnRef idx="0"/>
          <a:fillRef idx="0"/>
          <a:effectRef idx="0"/>
          <a:fontRef idx="minor"/>
        </p:style>
      </p:sp>
      <p:sp>
        <p:nvSpPr>
          <p:cNvPr id="129" name="!!circle graphic"/>
          <p:cNvSpPr/>
          <p:nvPr/>
        </p:nvSpPr>
        <p:spPr>
          <a:xfrm>
            <a:off x="422640" y="1562760"/>
            <a:ext cx="157320" cy="157320"/>
          </a:xfrm>
          <a:custGeom>
            <a:avLst/>
            <a:gdLst/>
            <a:ah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a:noFill/>
          </a:ln>
        </p:spPr>
        <p:style>
          <a:lnRef idx="0"/>
          <a:fillRef idx="0"/>
          <a:effectRef idx="0"/>
          <a:fontRef idx="minor"/>
        </p:style>
      </p:sp>
      <p:sp>
        <p:nvSpPr>
          <p:cNvPr id="130" name="PlaceHolder 2"/>
          <p:cNvSpPr>
            <a:spLocks noGrp="1"/>
          </p:cNvSpPr>
          <p:nvPr>
            <p:ph/>
          </p:nvPr>
        </p:nvSpPr>
        <p:spPr>
          <a:xfrm>
            <a:off x="6657840" y="2990880"/>
            <a:ext cx="4195440" cy="2913480"/>
          </a:xfrm>
          <a:prstGeom prst="rect">
            <a:avLst/>
          </a:prstGeom>
          <a:noFill/>
          <a:ln w="0">
            <a:noFill/>
          </a:ln>
        </p:spPr>
        <p:txBody>
          <a:bodyPr anchor="t">
            <a:normAutofit/>
          </a:bodyPr>
          <a:p>
            <a:pPr indent="-228600" algn="just">
              <a:lnSpc>
                <a:spcPct val="90000"/>
              </a:lnSpc>
              <a:spcBef>
                <a:spcPts val="1001"/>
              </a:spcBef>
              <a:buClr>
                <a:srgbClr val="000000"/>
              </a:buClr>
              <a:buFont typeface="Arial"/>
              <a:buChar char="•"/>
            </a:pPr>
            <a:r>
              <a:rPr b="1" lang="en-US" sz="2600" spc="-1" strike="noStrike">
                <a:solidFill>
                  <a:srgbClr val="000000">
                    <a:alpha val="80000"/>
                  </a:srgbClr>
                </a:solidFill>
                <a:latin typeface="Times New Roman"/>
              </a:rPr>
              <a:t>C</a:t>
            </a:r>
            <a:r>
              <a:rPr b="1" lang="pl-PL" sz="2600" spc="-1" strike="noStrike">
                <a:solidFill>
                  <a:srgbClr val="000000">
                    <a:alpha val="80000"/>
                  </a:srgbClr>
                </a:solidFill>
                <a:latin typeface="Times New Roman"/>
              </a:rPr>
              <a:t>O WSPIERA DZIECKO</a:t>
            </a:r>
            <a:r>
              <a:rPr b="1" lang="en-US" sz="2600" spc="-1" strike="noStrike">
                <a:solidFill>
                  <a:srgbClr val="000000">
                    <a:alpha val="80000"/>
                  </a:srgbClr>
                </a:solidFill>
                <a:latin typeface="Times New Roman"/>
              </a:rPr>
              <a:t> </a:t>
            </a:r>
            <a:endParaRPr b="0" lang="pl-PL" sz="2600" spc="-1" strike="noStrike">
              <a:solidFill>
                <a:srgbClr val="000000"/>
              </a:solidFill>
              <a:latin typeface="Aptos"/>
            </a:endParaRPr>
          </a:p>
          <a:p>
            <a:pPr algn="just">
              <a:lnSpc>
                <a:spcPct val="90000"/>
              </a:lnSpc>
              <a:spcBef>
                <a:spcPts val="1001"/>
              </a:spcBef>
            </a:pPr>
            <a:endParaRPr b="0" lang="pl-PL" sz="2600" spc="-1" strike="noStrike">
              <a:solidFill>
                <a:srgbClr val="000000"/>
              </a:solidFill>
              <a:latin typeface="Aptos"/>
            </a:endParaRPr>
          </a:p>
          <a:p>
            <a:pPr indent="-228600" algn="just">
              <a:lnSpc>
                <a:spcPct val="90000"/>
              </a:lnSpc>
              <a:spcBef>
                <a:spcPts val="1001"/>
              </a:spcBef>
              <a:buClr>
                <a:srgbClr val="000000"/>
              </a:buClr>
              <a:buFont typeface="Arial"/>
              <a:buChar char="•"/>
            </a:pPr>
            <a:r>
              <a:rPr b="1" lang="en-US" sz="2600" spc="-1" strike="noStrike">
                <a:solidFill>
                  <a:srgbClr val="000000">
                    <a:alpha val="80000"/>
                  </a:srgbClr>
                </a:solidFill>
                <a:latin typeface="Times New Roman"/>
              </a:rPr>
              <a:t>PODCZAS ADAPTACJI </a:t>
            </a:r>
            <a:endParaRPr b="0" lang="pl-PL" sz="2600" spc="-1" strike="noStrike">
              <a:solidFill>
                <a:srgbClr val="000000"/>
              </a:solidFill>
              <a:latin typeface="Aptos"/>
            </a:endParaRPr>
          </a:p>
        </p:txBody>
      </p:sp>
      <p:sp>
        <p:nvSpPr>
          <p:cNvPr id="131" name="!!dot graphic"/>
          <p:cNvSpPr/>
          <p:nvPr/>
        </p:nvSpPr>
        <p:spPr>
          <a:xfrm>
            <a:off x="5454000" y="5775120"/>
            <a:ext cx="111960" cy="111960"/>
          </a:xfrm>
          <a:custGeom>
            <a:avLst/>
            <a:gdLst/>
            <a:ah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a:noFill/>
          </a:ln>
        </p:spPr>
        <p:style>
          <a:lnRef idx="0"/>
          <a:fillRef idx="0"/>
          <a:effectRef idx="0"/>
          <a:fontRef idx="minor"/>
        </p:style>
      </p:sp>
      <p:sp>
        <p:nvSpPr>
          <p:cNvPr id="132" name="!!Straight Connector"/>
          <p:cNvSpPr/>
          <p:nvPr/>
        </p:nvSpPr>
        <p:spPr>
          <a:xfrm>
            <a:off x="11585880" y="3619080"/>
            <a:ext cx="360" cy="3238920"/>
          </a:xfrm>
          <a:prstGeom prst="line">
            <a:avLst/>
          </a:prstGeom>
          <a:ln cap="sq" w="25400">
            <a:solidFill>
              <a:srgbClr val="156082"/>
            </a:solidFill>
            <a:beve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 name="Rectangle 7"/>
          <p:cNvSpPr/>
          <p:nvPr/>
        </p:nvSpPr>
        <p:spPr>
          <a:xfrm>
            <a:off x="0" y="0"/>
            <a:ext cx="1219176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05" name="Group 9"/>
          <p:cNvGrpSpPr/>
          <p:nvPr/>
        </p:nvGrpSpPr>
        <p:grpSpPr>
          <a:xfrm>
            <a:off x="0" y="1083600"/>
            <a:ext cx="354960" cy="673200"/>
            <a:chOff x="0" y="1083600"/>
            <a:chExt cx="354960" cy="673200"/>
          </a:xfrm>
        </p:grpSpPr>
        <p:sp>
          <p:nvSpPr>
            <p:cNvPr id="206" name="Rectangle 10"/>
            <p:cNvSpPr/>
            <p:nvPr/>
          </p:nvSpPr>
          <p:spPr>
            <a:xfrm>
              <a:off x="0" y="1083600"/>
              <a:ext cx="8712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207" name="Rectangle 11"/>
            <p:cNvSpPr/>
            <p:nvPr/>
          </p:nvSpPr>
          <p:spPr>
            <a:xfrm>
              <a:off x="159480" y="108360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grpSp>
      <p:sp>
        <p:nvSpPr>
          <p:cNvPr id="208" name="Rectangle 13"/>
          <p:cNvSpPr/>
          <p:nvPr/>
        </p:nvSpPr>
        <p:spPr>
          <a:xfrm flipH="1">
            <a:off x="664200" y="2090520"/>
            <a:ext cx="4297320" cy="27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209" name="pole tekstowe 1"/>
          <p:cNvSpPr/>
          <p:nvPr/>
        </p:nvSpPr>
        <p:spPr>
          <a:xfrm>
            <a:off x="590760" y="2330640"/>
            <a:ext cx="4559040" cy="3979080"/>
          </a:xfrm>
          <a:prstGeom prst="rect">
            <a:avLst/>
          </a:prstGeom>
          <a:noFill/>
          <a:ln w="0">
            <a:noFill/>
          </a:ln>
        </p:spPr>
        <p:style>
          <a:lnRef idx="0"/>
          <a:fillRef idx="0"/>
          <a:effectRef idx="0"/>
          <a:fontRef idx="minor"/>
        </p:style>
        <p:txBody>
          <a:bodyPr numCol="1" spcCol="0" horzOverflow="overflow" vertOverflow="overflow" anchor="ctr">
            <a:normAutofit fontScale="99000"/>
          </a:bodyPr>
          <a:p>
            <a:pPr indent="-228600">
              <a:lnSpc>
                <a:spcPct val="90000"/>
              </a:lnSpc>
              <a:spcAft>
                <a:spcPts val="601"/>
              </a:spcAft>
              <a:buClr>
                <a:srgbClr val="000000"/>
              </a:buClr>
              <a:buFont typeface="Arial"/>
              <a:buChar char="•"/>
            </a:pPr>
            <a:r>
              <a:rPr b="0" lang="en-US" sz="2000" spc="-1" strike="noStrike">
                <a:solidFill>
                  <a:srgbClr val="000000"/>
                </a:solidFill>
                <a:latin typeface="Aptos"/>
              </a:rPr>
              <a:t> </a:t>
            </a:r>
            <a:r>
              <a:rPr b="1" lang="en-US" sz="2000" spc="-1" strike="noStrike">
                <a:solidFill>
                  <a:srgbClr val="000000"/>
                </a:solidFill>
                <a:latin typeface="Aptos"/>
              </a:rPr>
              <a:t>Naczelną zasadą</a:t>
            </a:r>
            <a:r>
              <a:rPr b="0" lang="en-US" sz="2000" spc="-1" strike="noStrike">
                <a:solidFill>
                  <a:srgbClr val="000000"/>
                </a:solidFill>
                <a:latin typeface="Aptos"/>
              </a:rPr>
              <a:t> wszystkich działań podejmowanych przez pracowników szkoły jest działanie dla dobra dziecka i w jego najlepszym interesie. </a:t>
            </a:r>
            <a:endParaRPr b="0" lang="pl-PL" sz="2000" spc="-1" strike="noStrike">
              <a:latin typeface="Arial"/>
            </a:endParaRPr>
          </a:p>
          <a:p>
            <a:pPr indent="-228600">
              <a:lnSpc>
                <a:spcPct val="90000"/>
              </a:lnSpc>
              <a:spcAft>
                <a:spcPts val="601"/>
              </a:spcAft>
              <a:buClr>
                <a:srgbClr val="000000"/>
              </a:buClr>
              <a:buFont typeface="Arial"/>
              <a:buChar char="•"/>
            </a:pPr>
            <a:r>
              <a:rPr b="1" lang="en-US" sz="2000" spc="-1" strike="noStrike">
                <a:solidFill>
                  <a:srgbClr val="000000"/>
                </a:solidFill>
                <a:latin typeface="Aptos"/>
              </a:rPr>
              <a:t>Celem polityki „Standardów Ochrony Małoletnich”</a:t>
            </a:r>
            <a:r>
              <a:rPr b="0" lang="en-US" sz="2000" spc="-1" strike="noStrike">
                <a:solidFill>
                  <a:srgbClr val="000000"/>
                </a:solidFill>
                <a:latin typeface="Aptos"/>
              </a:rPr>
              <a:t> jest zapewnienie dzieciom sprzyjających warunków do nauki oraz rozwoju zgodnie z Ich indywidualnymi możliwościami i potrzebami w atmosferze życzliwości, szacunku, akceptacji i bezpieczeństwa.</a:t>
            </a:r>
            <a:endParaRPr b="0" lang="pl-PL" sz="2000" spc="-1" strike="noStrike">
              <a:latin typeface="Arial"/>
            </a:endParaRPr>
          </a:p>
        </p:txBody>
      </p:sp>
      <p:sp>
        <p:nvSpPr>
          <p:cNvPr id="210" name="Rectangle 15"/>
          <p:cNvSpPr/>
          <p:nvPr/>
        </p:nvSpPr>
        <p:spPr>
          <a:xfrm flipH="1">
            <a:off x="10697760" y="0"/>
            <a:ext cx="1494000" cy="6857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211" name="Rectangle 17"/>
          <p:cNvSpPr/>
          <p:nvPr/>
        </p:nvSpPr>
        <p:spPr>
          <a:xfrm>
            <a:off x="5685840" y="513720"/>
            <a:ext cx="6009120" cy="583416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pic>
        <p:nvPicPr>
          <p:cNvPr id="212" name="Obraz 2" descr="Dzieci W Szkole Uśmiechnięte Z Plecakami | Darmowy Wektor"/>
          <p:cNvPicPr/>
          <p:nvPr/>
        </p:nvPicPr>
        <p:blipFill>
          <a:blip r:embed="rId1"/>
          <a:srcRect l="0" t="0" r="4" b="3064"/>
          <a:stretch/>
        </p:blipFill>
        <p:spPr>
          <a:xfrm>
            <a:off x="5977800" y="799200"/>
            <a:ext cx="5425200" cy="52588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3" name="Rectangle 43"/>
          <p:cNvSpPr/>
          <p:nvPr/>
        </p:nvSpPr>
        <p:spPr>
          <a:xfrm>
            <a:off x="0" y="0"/>
            <a:ext cx="1219176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14" name="Group 45"/>
          <p:cNvGrpSpPr/>
          <p:nvPr/>
        </p:nvGrpSpPr>
        <p:grpSpPr>
          <a:xfrm>
            <a:off x="0" y="1083600"/>
            <a:ext cx="354960" cy="673200"/>
            <a:chOff x="0" y="1083600"/>
            <a:chExt cx="354960" cy="673200"/>
          </a:xfrm>
        </p:grpSpPr>
        <p:sp>
          <p:nvSpPr>
            <p:cNvPr id="215" name="Rectangle 46"/>
            <p:cNvSpPr/>
            <p:nvPr/>
          </p:nvSpPr>
          <p:spPr>
            <a:xfrm>
              <a:off x="0" y="1083600"/>
              <a:ext cx="8712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216" name="Rectangle 47"/>
            <p:cNvSpPr/>
            <p:nvPr/>
          </p:nvSpPr>
          <p:spPr>
            <a:xfrm>
              <a:off x="159480" y="108360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grpSp>
      <p:sp>
        <p:nvSpPr>
          <p:cNvPr id="217" name="Rectangle 49"/>
          <p:cNvSpPr/>
          <p:nvPr/>
        </p:nvSpPr>
        <p:spPr>
          <a:xfrm flipH="1">
            <a:off x="664200" y="2090520"/>
            <a:ext cx="4297320" cy="27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218" name="pole tekstowe 1"/>
          <p:cNvSpPr/>
          <p:nvPr/>
        </p:nvSpPr>
        <p:spPr>
          <a:xfrm>
            <a:off x="590760" y="2330640"/>
            <a:ext cx="4559040" cy="3979080"/>
          </a:xfrm>
          <a:prstGeom prst="rect">
            <a:avLst/>
          </a:prstGeom>
          <a:noFill/>
          <a:ln w="0">
            <a:noFill/>
          </a:ln>
        </p:spPr>
        <p:style>
          <a:lnRef idx="0"/>
          <a:fillRef idx="0"/>
          <a:effectRef idx="0"/>
          <a:fontRef idx="minor"/>
        </p:style>
        <p:txBody>
          <a:bodyPr numCol="1" spcCol="0" horzOverflow="overflow" vertOverflow="overflow" anchor="ctr">
            <a:normAutofit fontScale="93000"/>
          </a:bodyPr>
          <a:p>
            <a:pPr indent="-228600">
              <a:lnSpc>
                <a:spcPct val="90000"/>
              </a:lnSpc>
              <a:spcAft>
                <a:spcPts val="601"/>
              </a:spcAft>
              <a:buClr>
                <a:srgbClr val="000000"/>
              </a:buClr>
              <a:buFont typeface="Arial"/>
              <a:buChar char="•"/>
            </a:pPr>
            <a:r>
              <a:rPr b="0" lang="en-US" sz="1900" spc="-1" strike="noStrike">
                <a:solidFill>
                  <a:srgbClr val="000000"/>
                </a:solidFill>
                <a:latin typeface="Aptos"/>
              </a:rPr>
              <a:t>W związku z Ustawą z dnia 28 lipca 2023 r. o zmianie ustawy Kodeks rodzinny i opiekuńczy oraz niektórych innych ustaw (Dz.U. z 2023 r. poz. 1606), na podstawie art. 22b i 22c Ustawy z dnia 13 maja 2016 r. o przeciwdziałaniu zagrożeniom przestępczością na tle seksualnym (Dz.U. z 2023 r. poz. 1304 ze zm.) z dniem 15 lutego 2024 r. obowiązują nowe regulacje dotyczące wszystkich typów szkół i przedszkoli publicznych i niepublicznych, które nakładają na szkoły obowiązek opracowania i wprowadzenia standardów ochrony małoletnich</a:t>
            </a:r>
            <a:endParaRPr b="0" lang="pl-PL" sz="1900" spc="-1" strike="noStrike">
              <a:latin typeface="Arial"/>
            </a:endParaRPr>
          </a:p>
        </p:txBody>
      </p:sp>
      <p:sp>
        <p:nvSpPr>
          <p:cNvPr id="219" name="Rectangle 51"/>
          <p:cNvSpPr/>
          <p:nvPr/>
        </p:nvSpPr>
        <p:spPr>
          <a:xfrm flipH="1">
            <a:off x="10697760" y="0"/>
            <a:ext cx="1494000" cy="6857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220" name="Rectangle 53"/>
          <p:cNvSpPr/>
          <p:nvPr/>
        </p:nvSpPr>
        <p:spPr>
          <a:xfrm>
            <a:off x="5685840" y="513720"/>
            <a:ext cx="6009120" cy="583416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pic>
        <p:nvPicPr>
          <p:cNvPr id="221" name="Obraz 2" descr="STANDARDY OCHRONY MAŁOLETNICH | Szkoła Podstawowa im. Włodzimierza ..."/>
          <p:cNvPicPr/>
          <p:nvPr/>
        </p:nvPicPr>
        <p:blipFill>
          <a:blip r:embed="rId1"/>
          <a:srcRect l="0" t="3061" r="0" b="0"/>
          <a:stretch/>
        </p:blipFill>
        <p:spPr>
          <a:xfrm>
            <a:off x="5977800" y="799200"/>
            <a:ext cx="5425200" cy="52588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2" name="Rectangle 6"/>
          <p:cNvSpPr/>
          <p:nvPr/>
        </p:nvSpPr>
        <p:spPr>
          <a:xfrm>
            <a:off x="0" y="0"/>
            <a:ext cx="1219176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3" name="Rectangle 8"/>
          <p:cNvSpPr/>
          <p:nvPr/>
        </p:nvSpPr>
        <p:spPr>
          <a:xfrm>
            <a:off x="0" y="0"/>
            <a:ext cx="12191760" cy="518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224" name="Rectangle 10"/>
          <p:cNvSpPr/>
          <p:nvPr/>
        </p:nvSpPr>
        <p:spPr>
          <a:xfrm>
            <a:off x="596520" y="551880"/>
            <a:ext cx="10998720" cy="539964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sp>
        <p:nvSpPr>
          <p:cNvPr id="225" name="Straight Connector 12"/>
          <p:cNvSpPr/>
          <p:nvPr/>
        </p:nvSpPr>
        <p:spPr>
          <a:xfrm flipH="1">
            <a:off x="596160" y="6329520"/>
            <a:ext cx="11000520" cy="360"/>
          </a:xfrm>
          <a:prstGeom prst="line">
            <a:avLst/>
          </a:prstGeom>
          <a:ln w="152400">
            <a:solidFill>
              <a:srgbClr val="0f9ed5"/>
            </a:solidFill>
          </a:ln>
        </p:spPr>
        <p:style>
          <a:lnRef idx="1">
            <a:schemeClr val="accent1"/>
          </a:lnRef>
          <a:fillRef idx="0">
            <a:schemeClr val="accent1"/>
          </a:fillRef>
          <a:effectRef idx="0">
            <a:schemeClr val="accent1"/>
          </a:effectRef>
          <a:fontRef idx="minor"/>
        </p:style>
      </p:sp>
      <p:pic>
        <p:nvPicPr>
          <p:cNvPr id="226" name="Obraz 2" descr="Obraz zawierający tekst, zrzut ekranu, Czcionka, książka&#10;&#10;Opis wygenerowany automatycznie"/>
          <p:cNvPicPr/>
          <p:nvPr/>
        </p:nvPicPr>
        <p:blipFill>
          <a:blip r:embed="rId1"/>
          <a:stretch/>
        </p:blipFill>
        <p:spPr>
          <a:xfrm>
            <a:off x="595440" y="919080"/>
            <a:ext cx="11000880" cy="50302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7" name="Rectangle 7"/>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8" name="pole tekstowe 1"/>
          <p:cNvSpPr/>
          <p:nvPr/>
        </p:nvSpPr>
        <p:spPr>
          <a:xfrm>
            <a:off x="838080" y="1825560"/>
            <a:ext cx="5393160" cy="4350960"/>
          </a:xfrm>
          <a:prstGeom prst="rect">
            <a:avLst/>
          </a:prstGeom>
          <a:noFill/>
          <a:ln w="0">
            <a:noFill/>
          </a:ln>
        </p:spPr>
        <p:style>
          <a:lnRef idx="0"/>
          <a:fillRef idx="0"/>
          <a:effectRef idx="0"/>
          <a:fontRef idx="minor"/>
        </p:style>
        <p:txBody>
          <a:bodyPr numCol="1" spcCol="0" horzOverflow="overflow" vertOverflow="overflow" anchor="t">
            <a:normAutofit fontScale="92000"/>
          </a:bodyPr>
          <a:p>
            <a:pPr indent="-228600">
              <a:lnSpc>
                <a:spcPct val="90000"/>
              </a:lnSpc>
              <a:spcAft>
                <a:spcPts val="601"/>
              </a:spcAft>
              <a:buClr>
                <a:srgbClr val="000000"/>
              </a:buClr>
              <a:buFont typeface="Arial"/>
              <a:buChar char="•"/>
            </a:pPr>
            <a:r>
              <a:rPr b="1" lang="en-US" sz="1700" spc="-1" strike="noStrike">
                <a:solidFill>
                  <a:srgbClr val="000000"/>
                </a:solidFill>
                <a:latin typeface="Aptos"/>
              </a:rPr>
              <a:t> </a:t>
            </a:r>
            <a:r>
              <a:rPr b="1" lang="en-US" sz="1700" spc="-1" strike="noStrike">
                <a:solidFill>
                  <a:srgbClr val="000000"/>
                </a:solidFill>
                <a:latin typeface="Aptos"/>
              </a:rPr>
              <a:t>W standardach określa się w szczególności:</a:t>
            </a:r>
            <a:endParaRPr b="0" lang="pl-PL" sz="1700" spc="-1" strike="noStrike">
              <a:latin typeface="Arial"/>
            </a:endParaRPr>
          </a:p>
          <a:p>
            <a:pPr>
              <a:lnSpc>
                <a:spcPct val="90000"/>
              </a:lnSpc>
              <a:spcAft>
                <a:spcPts val="601"/>
              </a:spcAft>
            </a:pPr>
            <a:endParaRPr b="0" lang="pl-PL" sz="1700" spc="-1" strike="noStrike">
              <a:latin typeface="Arial"/>
            </a:endParaRPr>
          </a:p>
          <a:p>
            <a:pPr marL="457200" indent="-228600">
              <a:lnSpc>
                <a:spcPct val="90000"/>
              </a:lnSpc>
              <a:spcAft>
                <a:spcPts val="601"/>
              </a:spcAft>
              <a:buClr>
                <a:srgbClr val="000000"/>
              </a:buClr>
              <a:buFont typeface="Arial"/>
              <a:buChar char="•"/>
            </a:pPr>
            <a:r>
              <a:rPr b="0" lang="en-US" sz="1700" spc="-1" strike="noStrike">
                <a:solidFill>
                  <a:srgbClr val="000000"/>
                </a:solidFill>
                <a:latin typeface="Aptos"/>
              </a:rPr>
              <a:t>zasady zapewniające bezpieczne relacje między małoletnim a personelem placówki lub organizatora, a w szczególności zachowania niedozwolone wobec małoletnich;</a:t>
            </a:r>
            <a:endParaRPr b="0" lang="pl-PL" sz="1700" spc="-1" strike="noStrike">
              <a:latin typeface="Arial"/>
            </a:endParaRPr>
          </a:p>
          <a:p>
            <a:pPr marL="457200" indent="-228600">
              <a:lnSpc>
                <a:spcPct val="90000"/>
              </a:lnSpc>
              <a:spcAft>
                <a:spcPts val="601"/>
              </a:spcAft>
              <a:buClr>
                <a:srgbClr val="000000"/>
              </a:buClr>
              <a:buFont typeface="Arial"/>
              <a:buChar char="•"/>
            </a:pPr>
            <a:r>
              <a:rPr b="0" lang="en-US" sz="1700" spc="-1" strike="noStrike">
                <a:solidFill>
                  <a:srgbClr val="000000"/>
                </a:solidFill>
                <a:latin typeface="Aptos"/>
              </a:rPr>
              <a:t>zasady i procedurę podejmowania interwencji w sytuacji podejrzenia krzywdzenia lub posiadania informacji o krzywdzeniu małoletniego;</a:t>
            </a:r>
            <a:endParaRPr b="0" lang="pl-PL" sz="1700" spc="-1" strike="noStrike">
              <a:latin typeface="Arial"/>
            </a:endParaRPr>
          </a:p>
          <a:p>
            <a:pPr marL="457200" indent="-228600">
              <a:lnSpc>
                <a:spcPct val="90000"/>
              </a:lnSpc>
              <a:spcAft>
                <a:spcPts val="601"/>
              </a:spcAft>
              <a:buClr>
                <a:srgbClr val="000000"/>
              </a:buClr>
              <a:buFont typeface="Arial"/>
              <a:buChar char="•"/>
            </a:pPr>
            <a:r>
              <a:rPr b="0" lang="en-US" sz="1700" spc="-1" strike="noStrike">
                <a:solidFill>
                  <a:srgbClr val="000000"/>
                </a:solidFill>
                <a:latin typeface="Aptos"/>
              </a:rPr>
              <a:t>procedury i osoby odpowiedzialne za składanie zawiadomień o podejrzeniu popełnienia przestępstwa na szkodę małoletniego, zawiadamianie sądu opiekuńczego oraz w przypadku instytucji, które posiadają takie uprawnienia, osoby odpowiedzialne za wszczynanie procedury "Niebieskie Karty";</a:t>
            </a:r>
            <a:endParaRPr b="0" lang="pl-PL" sz="1700" spc="-1" strike="noStrike">
              <a:latin typeface="Arial"/>
            </a:endParaRPr>
          </a:p>
          <a:p>
            <a:pPr>
              <a:lnSpc>
                <a:spcPct val="90000"/>
              </a:lnSpc>
              <a:spcAft>
                <a:spcPts val="601"/>
              </a:spcAft>
            </a:pPr>
            <a:endParaRPr b="0" lang="pl-PL" sz="1700" spc="-1" strike="noStrike">
              <a:latin typeface="Arial"/>
            </a:endParaRPr>
          </a:p>
        </p:txBody>
      </p:sp>
      <p:sp>
        <p:nvSpPr>
          <p:cNvPr id="229" name="Obraz 2"/>
          <p:cNvSpPr/>
          <p:nvPr/>
        </p:nvSpPr>
        <p:spPr>
          <a:xfrm>
            <a:off x="6374880" y="758520"/>
            <a:ext cx="5121720" cy="5121720"/>
          </a:xfrm>
          <a:custGeom>
            <a:avLst/>
            <a:gdLst/>
            <a:ah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blipFill rotWithShape="0">
            <a:blip r:embed="rId1"/>
            <a:srcRect/>
            <a:stretch/>
          </a:blipFill>
          <a:ln w="0">
            <a:noFill/>
          </a:ln>
        </p:spPr>
        <p:style>
          <a:lnRef idx="0"/>
          <a:fillRef idx="0"/>
          <a:effectRef idx="0"/>
          <a:fontRef idx="minor"/>
        </p:style>
      </p:sp>
      <p:sp>
        <p:nvSpPr>
          <p:cNvPr id="230" name="!!Arc"/>
          <p:cNvSpPr/>
          <p:nvPr/>
        </p:nvSpPr>
        <p:spPr>
          <a:xfrm flipV="1" rot="21189000">
            <a:off x="6261120" y="687240"/>
            <a:ext cx="5471280" cy="5470920"/>
          </a:xfrm>
          <a:prstGeom prst="arc">
            <a:avLst>
              <a:gd name="adj1" fmla="val 16200000"/>
              <a:gd name="adj2" fmla="val 20093138"/>
            </a:avLst>
          </a:prstGeom>
          <a:noFill/>
          <a:ln cap="rnd" w="127000">
            <a:solidFill>
              <a:srgbClr val="0f9ed5">
                <a:alpha val="95000"/>
              </a:srgbClr>
            </a:solidFill>
            <a:prstDash val="dash"/>
          </a:ln>
        </p:spPr>
        <p:style>
          <a:lnRef idx="1">
            <a:schemeClr val="accent1"/>
          </a:lnRef>
          <a:fillRef idx="0">
            <a:schemeClr val="accent1"/>
          </a:fillRef>
          <a:effectRef idx="0">
            <a:schemeClr val="accent1"/>
          </a:effectRef>
          <a:fontRef idx="minor"/>
        </p:style>
      </p:sp>
      <p:sp>
        <p:nvSpPr>
          <p:cNvPr id="231" name="!!Oval"/>
          <p:cNvSpPr/>
          <p:nvPr/>
        </p:nvSpPr>
        <p:spPr>
          <a:xfrm>
            <a:off x="10248480" y="921240"/>
            <a:ext cx="790560" cy="769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ole tekstowe 1"/>
          <p:cNvSpPr/>
          <p:nvPr/>
        </p:nvSpPr>
        <p:spPr>
          <a:xfrm>
            <a:off x="991800" y="815040"/>
            <a:ext cx="9998280" cy="3017880"/>
          </a:xfrm>
          <a:prstGeom prst="rect">
            <a:avLst/>
          </a:prstGeom>
          <a:noFill/>
          <a:ln w="0">
            <a:noFill/>
          </a:ln>
        </p:spPr>
        <p:style>
          <a:lnRef idx="0"/>
          <a:fillRef idx="0"/>
          <a:effectRef idx="0"/>
          <a:fontRef idx="minor"/>
        </p:style>
        <p:txBody>
          <a:bodyPr numCol="1" spcCol="0" horzOverflow="overflow" vertOverflow="overflow" anchor="t">
            <a:spAutoFit/>
          </a:bodyPr>
          <a:p>
            <a:pPr>
              <a:lnSpc>
                <a:spcPct val="100000"/>
              </a:lnSpc>
            </a:pPr>
            <a:r>
              <a:rPr b="1" lang="en-US" sz="2400" spc="-1" strike="noStrike">
                <a:solidFill>
                  <a:srgbClr val="000000"/>
                </a:solidFill>
                <a:latin typeface="Times New Roman"/>
              </a:rPr>
              <a:t>Ponadto w ww. standardach określa się także: </a:t>
            </a:r>
            <a:endParaRPr b="0" lang="pl-PL" sz="2400" spc="-1" strike="noStrike">
              <a:latin typeface="Arial"/>
            </a:endParaRPr>
          </a:p>
          <a:p>
            <a:pPr>
              <a:lnSpc>
                <a:spcPct val="100000"/>
              </a:lnSpc>
            </a:pPr>
            <a:endParaRPr b="0" lang="pl-PL" sz="2400" spc="-1" strike="noStrike">
              <a:latin typeface="Arial"/>
            </a:endParaRPr>
          </a:p>
          <a:p>
            <a:pPr marL="343080" indent="-343080">
              <a:lnSpc>
                <a:spcPct val="100000"/>
              </a:lnSpc>
              <a:buClr>
                <a:srgbClr val="000000"/>
              </a:buClr>
              <a:buFont typeface="StarSymbol"/>
              <a:buAutoNum type="arabicPeriod"/>
            </a:pPr>
            <a:r>
              <a:rPr b="0" lang="en-US" sz="2400" spc="-1" strike="noStrike">
                <a:solidFill>
                  <a:srgbClr val="000000"/>
                </a:solidFill>
                <a:latin typeface="Times New Roman"/>
              </a:rPr>
              <a:t>wymogi dotyczące bezpiecznych relacji między małoletnimi, a w szczególności zachowania niedozwolone; </a:t>
            </a:r>
            <a:endParaRPr b="0" lang="pl-PL" sz="2400" spc="-1" strike="noStrike">
              <a:latin typeface="Arial"/>
            </a:endParaRPr>
          </a:p>
          <a:p>
            <a:pPr marL="343080" indent="-343080">
              <a:lnSpc>
                <a:spcPct val="100000"/>
              </a:lnSpc>
              <a:buClr>
                <a:srgbClr val="000000"/>
              </a:buClr>
              <a:buFont typeface="StarSymbol"/>
              <a:buAutoNum type="arabicPeriod"/>
            </a:pPr>
            <a:r>
              <a:rPr b="0" lang="en-US" sz="2400" spc="-1" strike="noStrike">
                <a:solidFill>
                  <a:srgbClr val="000000"/>
                </a:solidFill>
                <a:latin typeface="Times New Roman"/>
              </a:rPr>
              <a:t>zasady korzystania z urządzeń elektronicznych z dostępem do sieci Internet;</a:t>
            </a:r>
            <a:endParaRPr b="0" lang="pl-PL" sz="2400" spc="-1" strike="noStrike">
              <a:latin typeface="Arial"/>
            </a:endParaRPr>
          </a:p>
          <a:p>
            <a:pPr marL="343080" indent="-343080">
              <a:lnSpc>
                <a:spcPct val="100000"/>
              </a:lnSpc>
              <a:buClr>
                <a:srgbClr val="000000"/>
              </a:buClr>
              <a:buFont typeface="StarSymbol"/>
              <a:buAutoNum type="arabicPeriod"/>
            </a:pPr>
            <a:r>
              <a:rPr b="0" lang="en-US" sz="2400" spc="-1" strike="noStrike">
                <a:solidFill>
                  <a:srgbClr val="000000"/>
                </a:solidFill>
                <a:latin typeface="Times New Roman"/>
              </a:rPr>
              <a:t> </a:t>
            </a:r>
            <a:r>
              <a:rPr b="0" lang="en-US" sz="2400" spc="-1" strike="noStrike">
                <a:solidFill>
                  <a:srgbClr val="000000"/>
                </a:solidFill>
                <a:latin typeface="Times New Roman"/>
              </a:rPr>
              <a:t>procedury ochrony dzieci przed treściami szkodliwymi i zagrożeniami w sieci Internet oraz utrwalonymi w innej formie; </a:t>
            </a:r>
            <a:endParaRPr b="0" lang="pl-PL" sz="2400" spc="-1" strike="noStrike">
              <a:latin typeface="Arial"/>
            </a:endParaRPr>
          </a:p>
          <a:p>
            <a:pPr marL="343080" indent="-343080">
              <a:lnSpc>
                <a:spcPct val="100000"/>
              </a:lnSpc>
              <a:buClr>
                <a:srgbClr val="000000"/>
              </a:buClr>
              <a:buFont typeface="StarSymbol"/>
              <a:buAutoNum type="arabicPeriod"/>
            </a:pPr>
            <a:r>
              <a:rPr b="0" lang="en-US" sz="2400" spc="-1" strike="noStrike">
                <a:solidFill>
                  <a:srgbClr val="000000"/>
                </a:solidFill>
                <a:latin typeface="Times New Roman"/>
              </a:rPr>
              <a:t>zasady ustalania planu wsparcia małoletniego po ujawnieniu krzywdzenia</a:t>
            </a:r>
            <a:endParaRPr b="0" lang="pl-PL" sz="2400" spc="-1" strike="noStrike">
              <a:latin typeface="Arial"/>
            </a:endParaRPr>
          </a:p>
        </p:txBody>
      </p:sp>
      <p:pic>
        <p:nvPicPr>
          <p:cNvPr id="233" name="Obraz 2" descr="Przyjazna Szkoła - Świetlica"/>
          <p:cNvPicPr/>
          <p:nvPr/>
        </p:nvPicPr>
        <p:blipFill>
          <a:blip r:embed="rId1"/>
          <a:stretch/>
        </p:blipFill>
        <p:spPr>
          <a:xfrm>
            <a:off x="190800" y="3800160"/>
            <a:ext cx="11599920" cy="30567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ole tekstowe 1"/>
          <p:cNvSpPr/>
          <p:nvPr/>
        </p:nvSpPr>
        <p:spPr>
          <a:xfrm>
            <a:off x="826200" y="1245600"/>
            <a:ext cx="10550520" cy="1920600"/>
          </a:xfrm>
          <a:prstGeom prst="rect">
            <a:avLst/>
          </a:prstGeom>
          <a:noFill/>
          <a:ln w="0">
            <a:noFill/>
          </a:ln>
        </p:spPr>
        <p:style>
          <a:lnRef idx="0"/>
          <a:fillRef idx="0"/>
          <a:effectRef idx="0"/>
          <a:fontRef idx="minor"/>
        </p:style>
        <p:txBody>
          <a:bodyPr numCol="1" spcCol="0" horzOverflow="overflow" vertOverflow="overflow" anchor="t">
            <a:spAutoFit/>
          </a:bodyPr>
          <a:p>
            <a:pPr>
              <a:lnSpc>
                <a:spcPct val="100000"/>
              </a:lnSpc>
            </a:pPr>
            <a:r>
              <a:rPr b="1" lang="en-US" sz="1800" spc="-1" strike="noStrike">
                <a:solidFill>
                  <a:srgbClr val="000000"/>
                </a:solidFill>
                <a:latin typeface="Aptos"/>
              </a:rPr>
              <a:t> </a:t>
            </a:r>
            <a:r>
              <a:rPr b="1" lang="en-US" sz="2400" spc="-1" strike="noStrike">
                <a:solidFill>
                  <a:srgbClr val="000000"/>
                </a:solidFill>
                <a:latin typeface="Times New Roman"/>
              </a:rPr>
              <a:t>W standardach ochrony małoletnich należy: </a:t>
            </a:r>
            <a:endParaRPr b="0" lang="pl-PL" sz="2400" spc="-1" strike="noStrike">
              <a:latin typeface="Arial"/>
            </a:endParaRPr>
          </a:p>
          <a:p>
            <a:pPr>
              <a:lnSpc>
                <a:spcPct val="100000"/>
              </a:lnSpc>
            </a:pPr>
            <a:endParaRPr b="0" lang="pl-PL" sz="2400" spc="-1" strike="noStrike">
              <a:latin typeface="Arial"/>
            </a:endParaRPr>
          </a:p>
          <a:p>
            <a:pPr marL="343080" indent="-343080">
              <a:lnSpc>
                <a:spcPct val="100000"/>
              </a:lnSpc>
              <a:buClr>
                <a:srgbClr val="000000"/>
              </a:buClr>
              <a:buFont typeface="StarSymbol"/>
              <a:buAutoNum type="arabicPeriod"/>
            </a:pPr>
            <a:r>
              <a:rPr b="0" lang="en-US" sz="2400" spc="-1" strike="noStrike">
                <a:solidFill>
                  <a:srgbClr val="000000"/>
                </a:solidFill>
                <a:latin typeface="Times New Roman"/>
              </a:rPr>
              <a:t>uwzględnić sytuację dzieci niepełnosprawnych oraz dzieci ze specjalnymi potrzebami edukacyjnymi;</a:t>
            </a:r>
            <a:endParaRPr b="0" lang="pl-PL" sz="2400" spc="-1" strike="noStrike">
              <a:latin typeface="Arial"/>
            </a:endParaRPr>
          </a:p>
          <a:p>
            <a:pPr marL="343080" indent="-343080">
              <a:lnSpc>
                <a:spcPct val="100000"/>
              </a:lnSpc>
              <a:buClr>
                <a:srgbClr val="000000"/>
              </a:buClr>
              <a:buFont typeface="StarSymbol"/>
              <a:buAutoNum type="arabicPeriod"/>
            </a:pPr>
            <a:r>
              <a:rPr b="0" lang="en-US" sz="2400" spc="-1" strike="noStrike">
                <a:solidFill>
                  <a:srgbClr val="000000"/>
                </a:solidFill>
                <a:latin typeface="Times New Roman"/>
              </a:rPr>
              <a:t> </a:t>
            </a:r>
            <a:r>
              <a:rPr b="0" lang="en-US" sz="2400" spc="-1" strike="noStrike">
                <a:solidFill>
                  <a:srgbClr val="000000"/>
                </a:solidFill>
                <a:latin typeface="Times New Roman"/>
              </a:rPr>
              <a:t>konieczność ich zrozumienia przez osoby małoletnie; </a:t>
            </a:r>
            <a:endParaRPr b="0" lang="pl-PL" sz="2400" spc="-1" strike="noStrike">
              <a:latin typeface="Arial"/>
            </a:endParaRPr>
          </a:p>
        </p:txBody>
      </p:sp>
      <p:pic>
        <p:nvPicPr>
          <p:cNvPr id="235" name="Obraz 3" descr="Grundschule Mitwitz – Grundschule"/>
          <p:cNvPicPr/>
          <p:nvPr/>
        </p:nvPicPr>
        <p:blipFill>
          <a:blip r:embed="rId1"/>
          <a:stretch/>
        </p:blipFill>
        <p:spPr>
          <a:xfrm>
            <a:off x="2492640" y="3805200"/>
            <a:ext cx="6258960" cy="1955520"/>
          </a:xfrm>
          <a:prstGeom prst="rect">
            <a:avLst/>
          </a:prstGeom>
          <a:ln w="0">
            <a:noFill/>
          </a:ln>
        </p:spPr>
      </p:pic>
      <p:sp>
        <p:nvSpPr>
          <p:cNvPr id="236" name="Prostokąt 2"/>
          <p:cNvSpPr/>
          <p:nvPr/>
        </p:nvSpPr>
        <p:spPr>
          <a:xfrm>
            <a:off x="2042640" y="5230800"/>
            <a:ext cx="7065720" cy="8416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7" name="Rectangle 7"/>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38" name="Arc 9"/>
          <p:cNvSpPr/>
          <p:nvPr/>
        </p:nvSpPr>
        <p:spPr>
          <a:xfrm rot="6268800">
            <a:off x="8718120" y="3339360"/>
            <a:ext cx="2987640" cy="2987640"/>
          </a:xfrm>
          <a:prstGeom prst="arc">
            <a:avLst>
              <a:gd name="adj1" fmla="val 14441841"/>
              <a:gd name="adj2" fmla="val 0"/>
            </a:avLst>
          </a:prstGeom>
          <a:noFill/>
          <a:ln cap="rnd" w="127000">
            <a:solidFill>
              <a:srgbClr val="0f9ed5"/>
            </a:solidFill>
            <a:prstDash val="dash"/>
          </a:ln>
        </p:spPr>
        <p:style>
          <a:lnRef idx="1">
            <a:schemeClr val="accent1"/>
          </a:lnRef>
          <a:fillRef idx="0">
            <a:schemeClr val="accent1"/>
          </a:fillRef>
          <a:effectRef idx="0">
            <a:schemeClr val="accent1"/>
          </a:effectRef>
          <a:fontRef idx="minor"/>
        </p:style>
      </p:sp>
      <p:sp>
        <p:nvSpPr>
          <p:cNvPr id="239" name="Obraz 2"/>
          <p:cNvSpPr/>
          <p:nvPr/>
        </p:nvSpPr>
        <p:spPr>
          <a:xfrm>
            <a:off x="659880" y="1045440"/>
            <a:ext cx="10871640" cy="2275200"/>
          </a:xfrm>
          <a:custGeom>
            <a:avLst/>
            <a:gdLst/>
            <a:ah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blipFill rotWithShape="0">
            <a:blip r:embed="rId1"/>
            <a:srcRect/>
            <a:stretch/>
          </a:blipFill>
          <a:ln w="0">
            <a:noFill/>
          </a:ln>
        </p:spPr>
        <p:style>
          <a:lnRef idx="0"/>
          <a:fillRef idx="0"/>
          <a:effectRef idx="0"/>
          <a:fontRef idx="minor"/>
        </p:style>
      </p:sp>
      <p:sp>
        <p:nvSpPr>
          <p:cNvPr id="240" name="pole tekstowe 1"/>
          <p:cNvSpPr/>
          <p:nvPr/>
        </p:nvSpPr>
        <p:spPr>
          <a:xfrm>
            <a:off x="4970880" y="3998160"/>
            <a:ext cx="6382440" cy="2216160"/>
          </a:xfrm>
          <a:prstGeom prst="rect">
            <a:avLst/>
          </a:prstGeom>
          <a:noFill/>
          <a:ln w="0">
            <a:noFill/>
          </a:ln>
        </p:spPr>
        <p:style>
          <a:lnRef idx="0"/>
          <a:fillRef idx="0"/>
          <a:effectRef idx="0"/>
          <a:fontRef idx="minor"/>
        </p:style>
        <p:txBody>
          <a:bodyPr numCol="1" spcCol="0" horzOverflow="overflow" vertOverflow="overflow" anchor="t">
            <a:normAutofit/>
          </a:bodyPr>
          <a:p>
            <a:pPr indent="-228600">
              <a:lnSpc>
                <a:spcPct val="90000"/>
              </a:lnSpc>
              <a:spcAft>
                <a:spcPts val="601"/>
              </a:spcAft>
              <a:buClr>
                <a:srgbClr val="000000"/>
              </a:buClr>
              <a:buFont typeface="Arial"/>
              <a:buChar char="•"/>
            </a:pPr>
            <a:r>
              <a:rPr b="0" lang="en-US" sz="1800" spc="-1" strike="noStrike">
                <a:solidFill>
                  <a:srgbClr val="000000"/>
                </a:solidFill>
                <a:latin typeface="Aptos"/>
              </a:rPr>
              <a:t> </a:t>
            </a:r>
            <a:r>
              <a:rPr b="0" lang="en-US" sz="1800" spc="-1" strike="noStrike">
                <a:solidFill>
                  <a:srgbClr val="000000"/>
                </a:solidFill>
                <a:latin typeface="Aptos"/>
              </a:rPr>
              <a:t>Podstawa prawna: Ustawa z 13 maja 2016 r. o przeciwdziałaniu zagrożeniom przestępczością na tle seksualnym (Dz.U. z 2023 r. poz. 1304 ze zm.) – art. 22c, art. 22b </a:t>
            </a:r>
            <a:endParaRPr b="0" lang="pl-PL" sz="1800" spc="-1" strike="noStrike">
              <a:latin typeface="Arial"/>
            </a:endParaRPr>
          </a:p>
          <a:p>
            <a:pPr indent="-228600">
              <a:lnSpc>
                <a:spcPct val="90000"/>
              </a:lnSpc>
              <a:spcAft>
                <a:spcPts val="601"/>
              </a:spcAft>
              <a:buClr>
                <a:srgbClr val="000000"/>
              </a:buClr>
              <a:buFont typeface="Arial"/>
              <a:buChar char="•"/>
            </a:pPr>
            <a:r>
              <a:rPr b="0" lang="en-US" sz="1800" spc="-1" strike="noStrike">
                <a:solidFill>
                  <a:srgbClr val="000000"/>
                </a:solidFill>
                <a:latin typeface="Aptos"/>
              </a:rPr>
              <a:t>Ustawa z 28 lipca 2023 r. o zmianie ustawy - Kodeks rodzinny i opiekuńczy oraz niektórych innych ustaw (Dz.U. z 2023 r. poz. 1606) – art. 7 pkt 6  </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1" name="Rectangle 9"/>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42" name="Obraz 3"/>
          <p:cNvSpPr/>
          <p:nvPr/>
        </p:nvSpPr>
        <p:spPr>
          <a:xfrm>
            <a:off x="4883040" y="0"/>
            <a:ext cx="7308720" cy="3364560"/>
          </a:xfrm>
          <a:custGeom>
            <a:avLst/>
            <a:gdLst/>
            <a:ah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blipFill rotWithShape="0">
            <a:blip r:embed="rId1"/>
            <a:srcRect/>
            <a:stretch/>
          </a:blipFill>
          <a:ln w="0">
            <a:noFill/>
          </a:ln>
        </p:spPr>
        <p:style>
          <a:lnRef idx="0"/>
          <a:fillRef idx="0"/>
          <a:effectRef idx="0"/>
          <a:fontRef idx="minor"/>
        </p:style>
      </p:sp>
      <p:sp>
        <p:nvSpPr>
          <p:cNvPr id="243" name="Obraz 4"/>
          <p:cNvSpPr/>
          <p:nvPr/>
        </p:nvSpPr>
        <p:spPr>
          <a:xfrm>
            <a:off x="4883040" y="3493080"/>
            <a:ext cx="7308720" cy="3364560"/>
          </a:xfrm>
          <a:custGeom>
            <a:avLst/>
            <a:gdLst/>
            <a:ah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blipFill rotWithShape="0">
            <a:blip r:embed="rId2"/>
            <a:srcRect/>
            <a:stretch/>
          </a:blipFill>
          <a:ln w="0">
            <a:noFill/>
          </a:ln>
        </p:spPr>
        <p:style>
          <a:lnRef idx="0"/>
          <a:fillRef idx="0"/>
          <a:effectRef idx="0"/>
          <a:fontRef idx="minor"/>
        </p:style>
      </p:sp>
      <p:sp>
        <p:nvSpPr>
          <p:cNvPr id="244" name="Freeform: Shape 11"/>
          <p:cNvSpPr/>
          <p:nvPr/>
        </p:nvSpPr>
        <p:spPr>
          <a:xfrm>
            <a:off x="0" y="0"/>
            <a:ext cx="6095520" cy="6857640"/>
          </a:xfrm>
          <a:custGeom>
            <a:avLst/>
            <a:gdLst/>
            <a:ah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bg1"/>
          </a:solidFill>
          <a:ln w="9525">
            <a:solidFill>
              <a:srgbClr val="efefef"/>
            </a:solidFill>
          </a:ln>
          <a:effectLst>
            <a:outerShdw algn="l" blurRad="50760" dist="38160"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p:style>
      </p:sp>
      <p:sp>
        <p:nvSpPr>
          <p:cNvPr id="245" name="Freeform: Shape 13"/>
          <p:cNvSpPr/>
          <p:nvPr/>
        </p:nvSpPr>
        <p:spPr>
          <a:xfrm>
            <a:off x="0" y="0"/>
            <a:ext cx="6086880" cy="6857640"/>
          </a:xfrm>
          <a:custGeom>
            <a:avLst/>
            <a:gdLst/>
            <a:ah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46" name="PlaceHolder 1"/>
          <p:cNvSpPr>
            <a:spLocks noGrp="1"/>
          </p:cNvSpPr>
          <p:nvPr>
            <p:ph type="title"/>
          </p:nvPr>
        </p:nvSpPr>
        <p:spPr>
          <a:xfrm>
            <a:off x="448200" y="859680"/>
            <a:ext cx="4832280" cy="1243080"/>
          </a:xfrm>
          <a:prstGeom prst="rect">
            <a:avLst/>
          </a:prstGeom>
          <a:noFill/>
          <a:ln w="0">
            <a:noFill/>
          </a:ln>
        </p:spPr>
        <p:txBody>
          <a:bodyPr anchor="ctr">
            <a:normAutofit/>
          </a:bodyPr>
          <a:p>
            <a:pPr algn="ctr">
              <a:lnSpc>
                <a:spcPct val="90000"/>
              </a:lnSpc>
            </a:pPr>
            <a:r>
              <a:rPr b="0" lang="pl-PL" sz="3400" spc="-1" strike="noStrike">
                <a:solidFill>
                  <a:srgbClr val="000000"/>
                </a:solidFill>
                <a:latin typeface="Times New Roman"/>
              </a:rPr>
              <a:t>Dziękujemy za uwagę</a:t>
            </a:r>
            <a:br/>
            <a:endParaRPr b="0" lang="pl-PL" sz="3400" spc="-1" strike="noStrike">
              <a:solidFill>
                <a:srgbClr val="000000"/>
              </a:solidFill>
              <a:latin typeface="Aptos"/>
            </a:endParaRPr>
          </a:p>
        </p:txBody>
      </p:sp>
      <p:sp>
        <p:nvSpPr>
          <p:cNvPr id="247" name="Rectangle 15"/>
          <p:cNvSpPr/>
          <p:nvPr/>
        </p:nvSpPr>
        <p:spPr>
          <a:xfrm>
            <a:off x="0" y="1152000"/>
            <a:ext cx="127800" cy="65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48" name="Rectangle 17"/>
          <p:cNvSpPr/>
          <p:nvPr/>
        </p:nvSpPr>
        <p:spPr>
          <a:xfrm>
            <a:off x="449640" y="2194560"/>
            <a:ext cx="4891680" cy="1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p:style>
      </p:sp>
      <p:sp>
        <p:nvSpPr>
          <p:cNvPr id="249" name="Rectangle 19"/>
          <p:cNvSpPr/>
          <p:nvPr/>
        </p:nvSpPr>
        <p:spPr>
          <a:xfrm>
            <a:off x="449640" y="2194560"/>
            <a:ext cx="4891680" cy="18000"/>
          </a:xfrm>
          <a:prstGeom prst="rect">
            <a:avLst/>
          </a:prstGeom>
          <a:solidFill>
            <a:srgbClr val="d5d5d5"/>
          </a:solidFill>
          <a:ln w="3175">
            <a:noFill/>
          </a:ln>
        </p:spPr>
        <p:style>
          <a:lnRef idx="2">
            <a:schemeClr val="accent1">
              <a:shade val="50000"/>
            </a:schemeClr>
          </a:lnRef>
          <a:fillRef idx="1">
            <a:schemeClr val="accent1"/>
          </a:fillRef>
          <a:effectRef idx="0">
            <a:schemeClr val="accent1"/>
          </a:effectRef>
          <a:fontRef idx="minor"/>
        </p:style>
      </p:sp>
      <p:sp>
        <p:nvSpPr>
          <p:cNvPr id="250" name="PlaceHolder 2"/>
          <p:cNvSpPr>
            <a:spLocks noGrp="1"/>
          </p:cNvSpPr>
          <p:nvPr>
            <p:ph/>
          </p:nvPr>
        </p:nvSpPr>
        <p:spPr>
          <a:xfrm>
            <a:off x="448200" y="2512440"/>
            <a:ext cx="4832280" cy="3664080"/>
          </a:xfrm>
          <a:prstGeom prst="rect">
            <a:avLst/>
          </a:prstGeom>
          <a:noFill/>
          <a:ln w="0">
            <a:noFill/>
          </a:ln>
        </p:spPr>
        <p:txBody>
          <a:bodyPr anchor="t">
            <a:normAutofit/>
          </a:bodyPr>
          <a:p>
            <a:pPr>
              <a:lnSpc>
                <a:spcPct val="90000"/>
              </a:lnSpc>
              <a:spcBef>
                <a:spcPts val="1001"/>
              </a:spcBef>
              <a:tabLst>
                <a:tab algn="l" pos="0"/>
              </a:tabLst>
            </a:pPr>
            <a:endParaRPr b="0" lang="pl-PL" sz="2800" spc="-1" strike="noStrike">
              <a:solidFill>
                <a:srgbClr val="000000"/>
              </a:solidFill>
              <a:latin typeface="Aptos"/>
            </a:endParaRPr>
          </a:p>
          <a:p>
            <a:pPr>
              <a:lnSpc>
                <a:spcPct val="90000"/>
              </a:lnSpc>
              <a:spcBef>
                <a:spcPts val="1001"/>
              </a:spcBef>
              <a:tabLst>
                <a:tab algn="l" pos="0"/>
              </a:tabLst>
            </a:pPr>
            <a:endParaRPr b="0" lang="pl-PL" sz="2800" spc="-1" strike="noStrike">
              <a:solidFill>
                <a:srgbClr val="000000"/>
              </a:solidFill>
              <a:latin typeface="Aptos"/>
            </a:endParaRPr>
          </a:p>
          <a:p>
            <a:pPr>
              <a:lnSpc>
                <a:spcPct val="90000"/>
              </a:lnSpc>
              <a:spcBef>
                <a:spcPts val="1001"/>
              </a:spcBef>
              <a:tabLst>
                <a:tab algn="l" pos="0"/>
              </a:tabLst>
            </a:pPr>
            <a:r>
              <a:rPr b="0" lang="pl-PL" sz="2000" spc="-1" strike="noStrike">
                <a:solidFill>
                  <a:srgbClr val="000000"/>
                </a:solidFill>
                <a:latin typeface="Times New Roman"/>
              </a:rPr>
              <a:t>Iwona Binkul: psycholog</a:t>
            </a:r>
            <a:endParaRPr b="0" lang="pl-PL" sz="2000" spc="-1" strike="noStrike">
              <a:solidFill>
                <a:srgbClr val="000000"/>
              </a:solidFill>
              <a:latin typeface="Aptos"/>
            </a:endParaRPr>
          </a:p>
          <a:p>
            <a:pPr>
              <a:lnSpc>
                <a:spcPct val="90000"/>
              </a:lnSpc>
              <a:spcBef>
                <a:spcPts val="1001"/>
              </a:spcBef>
              <a:tabLst>
                <a:tab algn="l" pos="0"/>
              </a:tabLst>
            </a:pPr>
            <a:r>
              <a:rPr b="0" lang="pl-PL" sz="2000" spc="-1" strike="noStrike">
                <a:solidFill>
                  <a:srgbClr val="000000"/>
                </a:solidFill>
                <a:latin typeface="Times New Roman"/>
              </a:rPr>
              <a:t>Iwona  Szymerkowska: pedagog</a:t>
            </a:r>
            <a:endParaRPr b="0" lang="pl-PL" sz="2000" spc="-1" strike="noStrike">
              <a:solidFill>
                <a:srgbClr val="000000"/>
              </a:solidFill>
              <a:latin typeface="Aptos"/>
            </a:endParaRPr>
          </a:p>
          <a:p>
            <a:pPr>
              <a:lnSpc>
                <a:spcPct val="90000"/>
              </a:lnSpc>
              <a:spcBef>
                <a:spcPts val="1001"/>
              </a:spcBef>
              <a:tabLst>
                <a:tab algn="l" pos="0"/>
              </a:tabLst>
            </a:pPr>
            <a:endParaRPr b="0" lang="pl-PL" sz="2000" spc="-1" strike="noStrike">
              <a:solidFill>
                <a:srgbClr val="000000"/>
              </a:solidFill>
              <a:latin typeface="Aptos"/>
            </a:endParaRPr>
          </a:p>
          <a:p>
            <a:pPr>
              <a:lnSpc>
                <a:spcPct val="90000"/>
              </a:lnSpc>
              <a:spcBef>
                <a:spcPts val="1001"/>
              </a:spcBef>
              <a:tabLst>
                <a:tab algn="l" pos="0"/>
              </a:tabLst>
            </a:pPr>
            <a:endParaRPr b="0" lang="pl-PL" sz="2000" spc="-1" strike="noStrike">
              <a:solidFill>
                <a:srgbClr val="000000"/>
              </a:solidFill>
              <a:latin typeface="Aptos"/>
            </a:endParaRPr>
          </a:p>
          <a:p>
            <a:pPr>
              <a:lnSpc>
                <a:spcPct val="90000"/>
              </a:lnSpc>
              <a:spcBef>
                <a:spcPts val="1001"/>
              </a:spcBef>
              <a:tabLst>
                <a:tab algn="l" pos="0"/>
              </a:tabLst>
            </a:pPr>
            <a:endParaRPr b="0" lang="pl-PL" sz="20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Rectangle 8"/>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4" name="Rectangle 10"/>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5" name="PlaceHolder 1"/>
          <p:cNvSpPr>
            <a:spLocks noGrp="1"/>
          </p:cNvSpPr>
          <p:nvPr>
            <p:ph type="title"/>
          </p:nvPr>
        </p:nvSpPr>
        <p:spPr>
          <a:xfrm>
            <a:off x="804600" y="802800"/>
            <a:ext cx="4766040" cy="1453680"/>
          </a:xfrm>
          <a:prstGeom prst="rect">
            <a:avLst/>
          </a:prstGeom>
          <a:noFill/>
          <a:ln w="0">
            <a:noFill/>
          </a:ln>
        </p:spPr>
        <p:txBody>
          <a:bodyPr anchor="ctr">
            <a:normAutofit/>
          </a:bodyPr>
          <a:p>
            <a:pPr algn="ctr">
              <a:lnSpc>
                <a:spcPct val="90000"/>
              </a:lnSpc>
            </a:pPr>
            <a:r>
              <a:rPr b="1" lang="pl-PL" sz="2500" spc="-1" strike="noStrike">
                <a:solidFill>
                  <a:srgbClr val="002060"/>
                </a:solidFill>
                <a:latin typeface="Times New Roman"/>
              </a:rPr>
              <a:t>ADAPTACJA SZKOLNA-</a:t>
            </a:r>
            <a:br/>
            <a:r>
              <a:rPr b="1" lang="pl-PL" sz="2500" spc="-1" strike="noStrike">
                <a:solidFill>
                  <a:srgbClr val="002060"/>
                </a:solidFill>
                <a:latin typeface="Times New Roman"/>
              </a:rPr>
              <a:t>jak wspierać dziecko, które rozpoczyna przygodę ze szkołą?</a:t>
            </a:r>
            <a:endParaRPr b="0" lang="pl-PL" sz="2500" spc="-1" strike="noStrike">
              <a:solidFill>
                <a:srgbClr val="000000"/>
              </a:solidFill>
              <a:latin typeface="Aptos"/>
            </a:endParaRPr>
          </a:p>
        </p:txBody>
      </p:sp>
      <p:sp>
        <p:nvSpPr>
          <p:cNvPr id="136" name="PlaceHolder 2"/>
          <p:cNvSpPr>
            <a:spLocks noGrp="1"/>
          </p:cNvSpPr>
          <p:nvPr>
            <p:ph/>
          </p:nvPr>
        </p:nvSpPr>
        <p:spPr>
          <a:xfrm>
            <a:off x="804600" y="2421720"/>
            <a:ext cx="4765680" cy="3353040"/>
          </a:xfrm>
          <a:prstGeom prst="rect">
            <a:avLst/>
          </a:prstGeom>
          <a:noFill/>
          <a:ln w="0">
            <a:noFill/>
          </a:ln>
        </p:spPr>
        <p:txBody>
          <a:bodyPr anchor="t">
            <a:normAutofit/>
          </a:bodyPr>
          <a:p>
            <a:pPr algn="just">
              <a:lnSpc>
                <a:spcPct val="90000"/>
              </a:lnSpc>
              <a:spcBef>
                <a:spcPts val="1001"/>
              </a:spcBef>
              <a:tabLst>
                <a:tab algn="l" pos="0"/>
              </a:tabLst>
            </a:pPr>
            <a:r>
              <a:rPr b="0" lang="pl-PL" sz="2200" spc="-1" strike="noStrike">
                <a:solidFill>
                  <a:srgbClr val="0e2841"/>
                </a:solidFill>
                <a:latin typeface="Times New Roman"/>
              </a:rPr>
              <a:t>Pierwszy dzień w szkole. Biała bluzka, granatowa spódniczka i paznokcie obgryzane ukradkiem. Bardzo dobrze pamiętam ten dzień. Mieszanka ekscytacji, radości ,niepokoju : </a:t>
            </a:r>
            <a:r>
              <a:rPr b="1" lang="pl-PL" sz="2200" spc="-1" strike="noStrike">
                <a:solidFill>
                  <a:srgbClr val="0e2841"/>
                </a:solidFill>
                <a:latin typeface="Times New Roman"/>
              </a:rPr>
              <a:t>„JAK TO BĘDZIE?”</a:t>
            </a:r>
            <a:endParaRPr b="0" lang="pl-PL" sz="2200" spc="-1" strike="noStrike">
              <a:solidFill>
                <a:srgbClr val="000000"/>
              </a:solidFill>
              <a:latin typeface="Aptos"/>
            </a:endParaRPr>
          </a:p>
        </p:txBody>
      </p:sp>
      <p:grpSp>
        <p:nvGrpSpPr>
          <p:cNvPr id="137" name="Group 12"/>
          <p:cNvGrpSpPr/>
          <p:nvPr/>
        </p:nvGrpSpPr>
        <p:grpSpPr>
          <a:xfrm>
            <a:off x="5818320" y="-16560"/>
            <a:ext cx="6373440" cy="6874200"/>
            <a:chOff x="5818320" y="-16560"/>
            <a:chExt cx="6373440" cy="6874200"/>
          </a:xfrm>
        </p:grpSpPr>
        <p:sp>
          <p:nvSpPr>
            <p:cNvPr id="138" name="Freeform: Shape 13"/>
            <p:cNvSpPr/>
            <p:nvPr/>
          </p:nvSpPr>
          <p:spPr>
            <a:xfrm>
              <a:off x="5818320" y="-16560"/>
              <a:ext cx="6373440" cy="6874200"/>
            </a:xfrm>
            <a:custGeom>
              <a:avLst/>
              <a:gdLst/>
              <a:ah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39" name="Freeform: Shape 14"/>
            <p:cNvSpPr/>
            <p:nvPr/>
          </p:nvSpPr>
          <p:spPr>
            <a:xfrm>
              <a:off x="5865120" y="296640"/>
              <a:ext cx="6326280" cy="6561000"/>
            </a:xfrm>
            <a:custGeom>
              <a:avLst/>
              <a:gdLst/>
              <a:ah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40" name="Freeform: Shape 15"/>
            <p:cNvSpPr/>
            <p:nvPr/>
          </p:nvSpPr>
          <p:spPr>
            <a:xfrm>
              <a:off x="5870160" y="336240"/>
              <a:ext cx="6321240" cy="6521400"/>
            </a:xfrm>
            <a:custGeom>
              <a:avLst/>
              <a:gdLst/>
              <a:ah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41" name="Freeform: Shape 16"/>
            <p:cNvSpPr/>
            <p:nvPr/>
          </p:nvSpPr>
          <p:spPr>
            <a:xfrm>
              <a:off x="5870160" y="336240"/>
              <a:ext cx="6321240" cy="6521400"/>
            </a:xfrm>
            <a:custGeom>
              <a:avLst/>
              <a:gdLst/>
              <a:ah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pic>
        <p:nvPicPr>
          <p:cNvPr id="142" name="Obraz 3" descr="Obraz zawierający ubrania, osoba, obuwie, na wolnym powietrzu&#10;&#10;Opis wygenerowany automatycznie"/>
          <p:cNvPicPr/>
          <p:nvPr/>
        </p:nvPicPr>
        <p:blipFill>
          <a:blip r:embed="rId1"/>
          <a:stretch/>
        </p:blipFill>
        <p:spPr>
          <a:xfrm>
            <a:off x="7708320" y="2512440"/>
            <a:ext cx="4141800" cy="27561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Rectangle 15"/>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4" name="Rectangle 17"/>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5" name="PlaceHolder 1"/>
          <p:cNvSpPr>
            <a:spLocks noGrp="1"/>
          </p:cNvSpPr>
          <p:nvPr>
            <p:ph type="title"/>
          </p:nvPr>
        </p:nvSpPr>
        <p:spPr>
          <a:xfrm>
            <a:off x="804600" y="802800"/>
            <a:ext cx="4977720" cy="1453680"/>
          </a:xfrm>
          <a:prstGeom prst="rect">
            <a:avLst/>
          </a:prstGeom>
          <a:noFill/>
          <a:ln w="0">
            <a:noFill/>
          </a:ln>
        </p:spPr>
        <p:txBody>
          <a:bodyPr anchor="ctr">
            <a:normAutofit/>
          </a:bodyPr>
          <a:p>
            <a:pPr algn="ctr">
              <a:lnSpc>
                <a:spcPct val="90000"/>
              </a:lnSpc>
            </a:pPr>
            <a:r>
              <a:rPr b="0" lang="pl-PL" sz="2800" spc="-1" strike="noStrike">
                <a:solidFill>
                  <a:srgbClr val="002060"/>
                </a:solidFill>
                <a:latin typeface="Times New Roman"/>
              </a:rPr>
              <a:t>ADAPTACJA SZKOLNA-</a:t>
            </a:r>
            <a:br/>
            <a:r>
              <a:rPr b="0" lang="pl-PL" sz="2800" spc="-1" strike="noStrike">
                <a:solidFill>
                  <a:srgbClr val="002060"/>
                </a:solidFill>
                <a:latin typeface="Times New Roman"/>
              </a:rPr>
              <a:t>jak wspierać dziecko, które rozpoczyna przygodę ze szkołą? </a:t>
            </a:r>
            <a:endParaRPr b="0" lang="pl-PL" sz="2800" spc="-1" strike="noStrike">
              <a:solidFill>
                <a:srgbClr val="000000"/>
              </a:solidFill>
              <a:latin typeface="Aptos"/>
            </a:endParaRPr>
          </a:p>
        </p:txBody>
      </p:sp>
      <p:sp>
        <p:nvSpPr>
          <p:cNvPr id="146" name="PlaceHolder 2"/>
          <p:cNvSpPr>
            <a:spLocks noGrp="1"/>
          </p:cNvSpPr>
          <p:nvPr>
            <p:ph/>
          </p:nvPr>
        </p:nvSpPr>
        <p:spPr>
          <a:xfrm>
            <a:off x="804600" y="2421720"/>
            <a:ext cx="4977360" cy="3638880"/>
          </a:xfrm>
          <a:prstGeom prst="rect">
            <a:avLst/>
          </a:prstGeom>
          <a:noFill/>
          <a:ln w="0">
            <a:noFill/>
          </a:ln>
        </p:spPr>
        <p:txBody>
          <a:bodyPr anchor="ctr">
            <a:normAutofit fontScale="94000"/>
          </a:bodyPr>
          <a:p>
            <a:pPr algn="just">
              <a:lnSpc>
                <a:spcPct val="90000"/>
              </a:lnSpc>
              <a:spcBef>
                <a:spcPts val="1001"/>
              </a:spcBef>
              <a:tabLst>
                <a:tab algn="l" pos="0"/>
              </a:tabLst>
            </a:pPr>
            <a:r>
              <a:rPr b="0" lang="pl-PL" sz="2200" spc="-1" strike="noStrike">
                <a:solidFill>
                  <a:srgbClr val="0e2841"/>
                </a:solidFill>
                <a:latin typeface="Times New Roman"/>
              </a:rPr>
              <a:t>Aby wesprzeć dziecko w procesie adaptacji, kluczowe jest zapewnienie przestrzeni na jego emocje oraz czasu, by poradziło sobie ze zmianą.</a:t>
            </a:r>
            <a:endParaRPr b="0" lang="pl-PL" sz="2200" spc="-1" strike="noStrike">
              <a:solidFill>
                <a:srgbClr val="000000"/>
              </a:solidFill>
              <a:latin typeface="Aptos"/>
            </a:endParaRPr>
          </a:p>
          <a:p>
            <a:pPr algn="just">
              <a:lnSpc>
                <a:spcPct val="90000"/>
              </a:lnSpc>
              <a:spcBef>
                <a:spcPts val="1001"/>
              </a:spcBef>
              <a:tabLst>
                <a:tab algn="l" pos="0"/>
              </a:tabLst>
            </a:pPr>
            <a:r>
              <a:rPr b="0" lang="pl-PL" sz="2200" spc="-1" strike="noStrike">
                <a:solidFill>
                  <a:srgbClr val="0e2841"/>
                </a:solidFill>
                <a:latin typeface="Times New Roman"/>
              </a:rPr>
              <a:t>Pierwszy dzień, tydzień, a czasem nawet miesiąc stanowi dla dziecka spore wyzwanie. </a:t>
            </a:r>
            <a:endParaRPr b="0" lang="pl-PL" sz="2200" spc="-1" strike="noStrike">
              <a:solidFill>
                <a:srgbClr val="000000"/>
              </a:solidFill>
              <a:latin typeface="Aptos"/>
            </a:endParaRPr>
          </a:p>
          <a:p>
            <a:pPr algn="just">
              <a:lnSpc>
                <a:spcPct val="90000"/>
              </a:lnSpc>
              <a:spcBef>
                <a:spcPts val="1001"/>
              </a:spcBef>
              <a:tabLst>
                <a:tab algn="l" pos="0"/>
              </a:tabLst>
            </a:pPr>
            <a:r>
              <a:rPr b="0" lang="pl-PL" sz="2200" spc="-1" strike="noStrike">
                <a:solidFill>
                  <a:srgbClr val="0e2841"/>
                </a:solidFill>
                <a:latin typeface="Times New Roman"/>
              </a:rPr>
              <a:t>Adaptacja szkolna może być dla dziecka wyzwaniem.  Jak je wspierać? Potrzebujemy zacząć od siebie – od przyjrzenia się naszym własnym emocjom i obawom, a także temu, co przekazujemy dziecku na temat szkoły</a:t>
            </a:r>
            <a:r>
              <a:rPr b="0" lang="pl-PL" sz="1800" spc="-1" strike="noStrike">
                <a:solidFill>
                  <a:srgbClr val="0e2841"/>
                </a:solidFill>
                <a:latin typeface="Times New Roman"/>
              </a:rPr>
              <a:t>.</a:t>
            </a:r>
            <a:endParaRPr b="0" lang="pl-PL" sz="1800" spc="-1" strike="noStrike">
              <a:solidFill>
                <a:srgbClr val="000000"/>
              </a:solidFill>
              <a:latin typeface="Aptos"/>
            </a:endParaRPr>
          </a:p>
        </p:txBody>
      </p:sp>
      <p:grpSp>
        <p:nvGrpSpPr>
          <p:cNvPr id="147" name="Group 19"/>
          <p:cNvGrpSpPr/>
          <p:nvPr/>
        </p:nvGrpSpPr>
        <p:grpSpPr>
          <a:xfrm>
            <a:off x="6369840" y="0"/>
            <a:ext cx="5821920" cy="6684840"/>
            <a:chOff x="6369840" y="0"/>
            <a:chExt cx="5821920" cy="6684840"/>
          </a:xfrm>
        </p:grpSpPr>
        <p:sp>
          <p:nvSpPr>
            <p:cNvPr id="148" name="Freeform: Shape 20"/>
            <p:cNvSpPr/>
            <p:nvPr/>
          </p:nvSpPr>
          <p:spPr>
            <a:xfrm>
              <a:off x="6369840" y="0"/>
              <a:ext cx="5821920" cy="6684840"/>
            </a:xfrm>
            <a:custGeom>
              <a:avLst/>
              <a:gdLst/>
              <a:ah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49" name="Freeform: Shape 21"/>
            <p:cNvSpPr/>
            <p:nvPr/>
          </p:nvSpPr>
          <p:spPr>
            <a:xfrm>
              <a:off x="6417720" y="98640"/>
              <a:ext cx="5774040" cy="6315120"/>
            </a:xfrm>
            <a:custGeom>
              <a:avLst/>
              <a:gdLst/>
              <a:ah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50" name="Freeform: Shape 22"/>
            <p:cNvSpPr/>
            <p:nvPr/>
          </p:nvSpPr>
          <p:spPr>
            <a:xfrm>
              <a:off x="6422760" y="131760"/>
              <a:ext cx="5768640" cy="6229080"/>
            </a:xfrm>
            <a:custGeom>
              <a:avLst/>
              <a:gdLst/>
              <a:ah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51" name="Freeform: Shape 23"/>
            <p:cNvSpPr/>
            <p:nvPr/>
          </p:nvSpPr>
          <p:spPr>
            <a:xfrm>
              <a:off x="6422760" y="131760"/>
              <a:ext cx="5768640" cy="6229080"/>
            </a:xfrm>
            <a:custGeom>
              <a:avLst/>
              <a:gdLst/>
              <a:ah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pic>
        <p:nvPicPr>
          <p:cNvPr id="152" name="Obraz 3" descr="Obraz zawierający osoba, komputer, w pomieszczeniu, ubrania&#10;&#10;Opis wygenerowany automatycznie"/>
          <p:cNvPicPr/>
          <p:nvPr/>
        </p:nvPicPr>
        <p:blipFill>
          <a:blip r:embed="rId1"/>
          <a:srcRect l="21685" t="0" r="26270" b="0"/>
          <a:stretch/>
        </p:blipFill>
        <p:spPr>
          <a:xfrm>
            <a:off x="8190360" y="1629000"/>
            <a:ext cx="3482280" cy="36198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Rectangle 7"/>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4" name="Rectangle 9"/>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155" name="Group 11"/>
          <p:cNvGrpSpPr/>
          <p:nvPr/>
        </p:nvGrpSpPr>
        <p:grpSpPr>
          <a:xfrm>
            <a:off x="-21960" y="508680"/>
            <a:ext cx="5217480" cy="6239160"/>
            <a:chOff x="-21960" y="508680"/>
            <a:chExt cx="5217480" cy="6239160"/>
          </a:xfrm>
        </p:grpSpPr>
        <p:sp>
          <p:nvSpPr>
            <p:cNvPr id="156" name="Freeform: Shape 12"/>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57" name="Freeform: Shape 13"/>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58" name="Freeform: Shape 14"/>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59" name="Freeform: Shape 15"/>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160" name="PlaceHolder 1"/>
          <p:cNvSpPr>
            <a:spLocks noGrp="1"/>
          </p:cNvSpPr>
          <p:nvPr>
            <p:ph type="title"/>
          </p:nvPr>
        </p:nvSpPr>
        <p:spPr>
          <a:xfrm>
            <a:off x="640080" y="1243080"/>
            <a:ext cx="3855240" cy="4371480"/>
          </a:xfrm>
          <a:prstGeom prst="rect">
            <a:avLst/>
          </a:prstGeom>
          <a:noFill/>
          <a:ln w="0">
            <a:noFill/>
          </a:ln>
        </p:spPr>
        <p:txBody>
          <a:bodyPr anchor="ctr">
            <a:normAutofit/>
          </a:bodyPr>
          <a:p>
            <a:pPr>
              <a:lnSpc>
                <a:spcPct val="90000"/>
              </a:lnSpc>
            </a:pPr>
            <a:r>
              <a:rPr b="0" lang="pl-PL" sz="3600" spc="-1" strike="noStrike">
                <a:solidFill>
                  <a:srgbClr val="0e2841"/>
                </a:solidFill>
                <a:latin typeface="Times New Roman"/>
              </a:rPr>
              <a:t>Emocje rodzica związane ze szkołą</a:t>
            </a:r>
            <a:endParaRPr b="0" lang="pl-PL" sz="3600" spc="-1" strike="noStrike">
              <a:solidFill>
                <a:srgbClr val="000000"/>
              </a:solidFill>
              <a:latin typeface="Aptos"/>
            </a:endParaRPr>
          </a:p>
        </p:txBody>
      </p:sp>
      <p:sp>
        <p:nvSpPr>
          <p:cNvPr id="161" name="PlaceHolder 2"/>
          <p:cNvSpPr>
            <a:spLocks noGrp="1"/>
          </p:cNvSpPr>
          <p:nvPr>
            <p:ph/>
          </p:nvPr>
        </p:nvSpPr>
        <p:spPr>
          <a:xfrm>
            <a:off x="6172200" y="804600"/>
            <a:ext cx="5220720" cy="5230080"/>
          </a:xfrm>
          <a:prstGeom prst="rect">
            <a:avLst/>
          </a:prstGeom>
          <a:noFill/>
          <a:ln w="0">
            <a:noFill/>
          </a:ln>
        </p:spPr>
        <p:txBody>
          <a:bodyPr anchor="ctr">
            <a:normAutofit/>
          </a:bodyPr>
          <a:p>
            <a:pPr marL="228600" indent="-228600" algn="just">
              <a:lnSpc>
                <a:spcPct val="90000"/>
              </a:lnSpc>
              <a:spcBef>
                <a:spcPts val="1001"/>
              </a:spcBef>
              <a:buClr>
                <a:srgbClr val="0e2841"/>
              </a:buClr>
              <a:buFont typeface="Arial"/>
              <a:buChar char="•"/>
            </a:pPr>
            <a:r>
              <a:rPr b="0" lang="pl-PL" sz="1800" spc="-1" strike="noStrike">
                <a:solidFill>
                  <a:srgbClr val="0e2841"/>
                </a:solidFill>
                <a:latin typeface="Times New Roman"/>
              </a:rPr>
              <a:t>Rodzicielskie doświadczenia, wspomnienia, emocje, które pojawiają się w odpowiedzi na to, co pamiętamy z tego czasu, są ważne. </a:t>
            </a:r>
            <a:r>
              <a:rPr b="1" lang="pl-PL" sz="1800" spc="-1" strike="noStrike">
                <a:solidFill>
                  <a:srgbClr val="0e2841"/>
                </a:solidFill>
                <a:latin typeface="Times New Roman"/>
              </a:rPr>
              <a:t>Warto się zatrzymać i zastanowić:</a:t>
            </a:r>
            <a:endParaRPr b="0" lang="pl-PL" sz="1800" spc="-1" strike="noStrike">
              <a:solidFill>
                <a:srgbClr val="000000"/>
              </a:solidFill>
              <a:latin typeface="Aptos"/>
            </a:endParaRPr>
          </a:p>
          <a:p>
            <a:pPr marL="228600" indent="-228600" algn="just">
              <a:lnSpc>
                <a:spcPct val="90000"/>
              </a:lnSpc>
              <a:spcBef>
                <a:spcPts val="1001"/>
              </a:spcBef>
              <a:buClr>
                <a:srgbClr val="0e2841"/>
              </a:buClr>
              <a:buFont typeface="Arial"/>
              <a:buChar char="•"/>
            </a:pPr>
            <a:r>
              <a:rPr b="0" lang="pl-PL" sz="1800" spc="-1" strike="noStrike">
                <a:solidFill>
                  <a:srgbClr val="0e2841"/>
                </a:solidFill>
                <a:latin typeface="Times New Roman"/>
              </a:rPr>
              <a:t>Co ja pamiętam z tego czasu?</a:t>
            </a:r>
            <a:endParaRPr b="0" lang="pl-PL" sz="1800" spc="-1" strike="noStrike">
              <a:solidFill>
                <a:srgbClr val="000000"/>
              </a:solidFill>
              <a:latin typeface="Aptos"/>
            </a:endParaRPr>
          </a:p>
          <a:p>
            <a:pPr marL="228600" indent="-228600" algn="just">
              <a:lnSpc>
                <a:spcPct val="90000"/>
              </a:lnSpc>
              <a:spcBef>
                <a:spcPts val="1001"/>
              </a:spcBef>
              <a:buClr>
                <a:srgbClr val="0e2841"/>
              </a:buClr>
              <a:buFont typeface="Arial"/>
              <a:buChar char="•"/>
            </a:pPr>
            <a:r>
              <a:rPr b="0" lang="pl-PL" sz="1800" spc="-1" strike="noStrike">
                <a:solidFill>
                  <a:srgbClr val="0e2841"/>
                </a:solidFill>
                <a:latin typeface="Times New Roman"/>
              </a:rPr>
              <a:t>Czego się bałam, bałem?</a:t>
            </a:r>
            <a:endParaRPr b="0" lang="pl-PL" sz="1800" spc="-1" strike="noStrike">
              <a:solidFill>
                <a:srgbClr val="000000"/>
              </a:solidFill>
              <a:latin typeface="Aptos"/>
            </a:endParaRPr>
          </a:p>
          <a:p>
            <a:pPr marL="228600" indent="-228600" algn="just">
              <a:lnSpc>
                <a:spcPct val="90000"/>
              </a:lnSpc>
              <a:spcBef>
                <a:spcPts val="1001"/>
              </a:spcBef>
              <a:buClr>
                <a:srgbClr val="0e2841"/>
              </a:buClr>
              <a:buFont typeface="Arial"/>
              <a:buChar char="•"/>
            </a:pPr>
            <a:r>
              <a:rPr b="0" lang="pl-PL" sz="1800" spc="-1" strike="noStrike">
                <a:solidFill>
                  <a:srgbClr val="0e2841"/>
                </a:solidFill>
                <a:latin typeface="Times New Roman"/>
              </a:rPr>
              <a:t>Z czym było mi trudno</a:t>
            </a:r>
            <a:endParaRPr b="0" lang="pl-PL" sz="1800" spc="-1" strike="noStrike">
              <a:solidFill>
                <a:srgbClr val="000000"/>
              </a:solidFill>
              <a:latin typeface="Aptos"/>
            </a:endParaRPr>
          </a:p>
          <a:p>
            <a:pPr algn="just">
              <a:lnSpc>
                <a:spcPct val="90000"/>
              </a:lnSpc>
              <a:spcBef>
                <a:spcPts val="1001"/>
              </a:spcBef>
              <a:tabLst>
                <a:tab algn="l" pos="0"/>
              </a:tabLst>
            </a:pPr>
            <a:r>
              <a:rPr b="1" lang="pl-PL" sz="1800" spc="-1" strike="noStrike">
                <a:solidFill>
                  <a:srgbClr val="0e2841"/>
                </a:solidFill>
                <a:latin typeface="Times New Roman"/>
              </a:rPr>
              <a:t>Warto również zadać sobie pytania:</a:t>
            </a:r>
            <a:endParaRPr b="0" lang="pl-PL" sz="1800" spc="-1" strike="noStrike">
              <a:solidFill>
                <a:srgbClr val="000000"/>
              </a:solidFill>
              <a:latin typeface="Aptos"/>
            </a:endParaRPr>
          </a:p>
          <a:p>
            <a:pPr marL="228600" indent="-228600" algn="just">
              <a:lnSpc>
                <a:spcPct val="90000"/>
              </a:lnSpc>
              <a:spcBef>
                <a:spcPts val="1001"/>
              </a:spcBef>
              <a:buClr>
                <a:srgbClr val="0e2841"/>
              </a:buClr>
              <a:buFont typeface="Arial"/>
              <a:buChar char="•"/>
              <a:tabLst>
                <a:tab algn="l" pos="0"/>
              </a:tabLst>
            </a:pPr>
            <a:r>
              <a:rPr b="0" lang="pl-PL" sz="1800" spc="-1" strike="noStrike">
                <a:solidFill>
                  <a:srgbClr val="0e2841"/>
                </a:solidFill>
                <a:latin typeface="Times New Roman"/>
              </a:rPr>
              <a:t>Co mi się podobało?</a:t>
            </a:r>
            <a:endParaRPr b="0" lang="pl-PL" sz="1800" spc="-1" strike="noStrike">
              <a:solidFill>
                <a:srgbClr val="000000"/>
              </a:solidFill>
              <a:latin typeface="Aptos"/>
            </a:endParaRPr>
          </a:p>
          <a:p>
            <a:pPr marL="228600" indent="-228600" algn="just">
              <a:lnSpc>
                <a:spcPct val="90000"/>
              </a:lnSpc>
              <a:spcBef>
                <a:spcPts val="1001"/>
              </a:spcBef>
              <a:buClr>
                <a:srgbClr val="0e2841"/>
              </a:buClr>
              <a:buFont typeface="Arial"/>
              <a:buChar char="•"/>
              <a:tabLst>
                <a:tab algn="l" pos="0"/>
              </a:tabLst>
            </a:pPr>
            <a:r>
              <a:rPr b="0" lang="pl-PL" sz="1800" spc="-1" strike="noStrike">
                <a:solidFill>
                  <a:srgbClr val="0e2841"/>
                </a:solidFill>
                <a:latin typeface="Times New Roman"/>
              </a:rPr>
              <a:t>Co było fajnego?</a:t>
            </a:r>
            <a:endParaRPr b="0" lang="pl-PL" sz="1800" spc="-1" strike="noStrike">
              <a:solidFill>
                <a:srgbClr val="000000"/>
              </a:solidFill>
              <a:latin typeface="Aptos"/>
            </a:endParaRPr>
          </a:p>
          <a:p>
            <a:pPr marL="228600" indent="-228600" algn="just">
              <a:lnSpc>
                <a:spcPct val="90000"/>
              </a:lnSpc>
              <a:spcBef>
                <a:spcPts val="1001"/>
              </a:spcBef>
              <a:buClr>
                <a:srgbClr val="0e2841"/>
              </a:buClr>
              <a:buFont typeface="Arial"/>
              <a:buChar char="•"/>
              <a:tabLst>
                <a:tab algn="l" pos="0"/>
              </a:tabLst>
            </a:pPr>
            <a:r>
              <a:rPr b="0" lang="pl-PL" sz="1800" spc="-1" strike="noStrike">
                <a:solidFill>
                  <a:srgbClr val="0e2841"/>
                </a:solidFill>
                <a:latin typeface="Times New Roman"/>
              </a:rPr>
              <a:t>Jakie mam wspomnienia związane z pierwszym dniem, tygodniem szkoły?</a:t>
            </a:r>
            <a:endParaRPr b="0" lang="pl-PL" sz="1800" spc="-1" strike="noStrike">
              <a:solidFill>
                <a:srgbClr val="000000"/>
              </a:solidFill>
              <a:latin typeface="Aptos"/>
            </a:endParaRPr>
          </a:p>
          <a:p>
            <a:pPr algn="just">
              <a:lnSpc>
                <a:spcPct val="90000"/>
              </a:lnSpc>
              <a:spcBef>
                <a:spcPts val="1001"/>
              </a:spcBef>
              <a:tabLst>
                <a:tab algn="l" pos="0"/>
              </a:tabLst>
            </a:pPr>
            <a:r>
              <a:rPr b="1" i="1" lang="pl-PL" sz="1800" spc="-1" strike="noStrike">
                <a:solidFill>
                  <a:srgbClr val="0e2841"/>
                </a:solidFill>
                <a:latin typeface="Times New Roman"/>
              </a:rPr>
              <a:t>Dzieci wyczuwają emocje rodziców i one im się udzielają, nawet jeśli próbujemy je stłumić i nie pokazać na zewnątrz.</a:t>
            </a:r>
            <a:endParaRPr b="0" lang="pl-PL" sz="1800" spc="-1" strike="noStrike">
              <a:solidFill>
                <a:srgbClr val="000000"/>
              </a:solidFill>
              <a:latin typeface="Aptos"/>
            </a:endParaRPr>
          </a:p>
          <a:p>
            <a:pPr>
              <a:lnSpc>
                <a:spcPct val="90000"/>
              </a:lnSpc>
              <a:spcBef>
                <a:spcPts val="1001"/>
              </a:spcBef>
              <a:tabLst>
                <a:tab algn="l" pos="0"/>
              </a:tabLst>
            </a:pPr>
            <a:endParaRPr b="0" lang="pl-PL" sz="18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2" name="Rectangle 7"/>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63" name="Rectangle 9"/>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164" name="Group 11"/>
          <p:cNvGrpSpPr/>
          <p:nvPr/>
        </p:nvGrpSpPr>
        <p:grpSpPr>
          <a:xfrm>
            <a:off x="-21960" y="508680"/>
            <a:ext cx="5217480" cy="6239160"/>
            <a:chOff x="-21960" y="508680"/>
            <a:chExt cx="5217480" cy="6239160"/>
          </a:xfrm>
        </p:grpSpPr>
        <p:sp>
          <p:nvSpPr>
            <p:cNvPr id="165" name="Freeform: Shape 12"/>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66" name="Freeform: Shape 13"/>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67" name="Freeform: Shape 14"/>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68" name="Freeform: Shape 15"/>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169" name="PlaceHolder 1"/>
          <p:cNvSpPr>
            <a:spLocks noGrp="1"/>
          </p:cNvSpPr>
          <p:nvPr>
            <p:ph type="title"/>
          </p:nvPr>
        </p:nvSpPr>
        <p:spPr>
          <a:xfrm>
            <a:off x="640080" y="1243080"/>
            <a:ext cx="3855240" cy="4371480"/>
          </a:xfrm>
          <a:prstGeom prst="rect">
            <a:avLst/>
          </a:prstGeom>
          <a:noFill/>
          <a:ln w="0">
            <a:noFill/>
          </a:ln>
        </p:spPr>
        <p:txBody>
          <a:bodyPr anchor="ctr">
            <a:normAutofit/>
          </a:bodyPr>
          <a:p>
            <a:pPr>
              <a:lnSpc>
                <a:spcPct val="90000"/>
              </a:lnSpc>
            </a:pPr>
            <a:r>
              <a:rPr b="0" lang="pl-PL" sz="3600" spc="-1" strike="noStrike">
                <a:solidFill>
                  <a:srgbClr val="0e2841"/>
                </a:solidFill>
                <a:latin typeface="Times New Roman"/>
              </a:rPr>
              <a:t>Szkolne doświadczenia rodzica</a:t>
            </a:r>
            <a:endParaRPr b="0" lang="pl-PL" sz="3600" spc="-1" strike="noStrike">
              <a:solidFill>
                <a:srgbClr val="000000"/>
              </a:solidFill>
              <a:latin typeface="Aptos"/>
            </a:endParaRPr>
          </a:p>
        </p:txBody>
      </p:sp>
      <p:sp>
        <p:nvSpPr>
          <p:cNvPr id="170" name="PlaceHolder 2"/>
          <p:cNvSpPr>
            <a:spLocks noGrp="1"/>
          </p:cNvSpPr>
          <p:nvPr>
            <p:ph/>
          </p:nvPr>
        </p:nvSpPr>
        <p:spPr>
          <a:xfrm>
            <a:off x="6172200" y="804600"/>
            <a:ext cx="5220720" cy="5230080"/>
          </a:xfrm>
          <a:prstGeom prst="rect">
            <a:avLst/>
          </a:prstGeom>
          <a:noFill/>
          <a:ln w="0">
            <a:noFill/>
          </a:ln>
        </p:spPr>
        <p:txBody>
          <a:bodyPr anchor="ctr">
            <a:normAutofit/>
          </a:bodyPr>
          <a:p>
            <a:pPr algn="just">
              <a:lnSpc>
                <a:spcPct val="90000"/>
              </a:lnSpc>
              <a:spcBef>
                <a:spcPts val="1001"/>
              </a:spcBef>
              <a:tabLst>
                <a:tab algn="l" pos="0"/>
              </a:tabLst>
            </a:pPr>
            <a:r>
              <a:rPr b="1" lang="pl-PL" sz="1800" spc="-1" strike="noStrike">
                <a:solidFill>
                  <a:srgbClr val="0e2841"/>
                </a:solidFill>
                <a:latin typeface="Times New Roman"/>
              </a:rPr>
              <a:t>Nasze doświadczenia mogą również mieć wpływ na to, czego będziemy się obawiać w kontekście początkowych dni dziecka w szkole.</a:t>
            </a:r>
            <a:endParaRPr b="0" lang="pl-PL" sz="1800" spc="-1" strike="noStrike">
              <a:solidFill>
                <a:srgbClr val="000000"/>
              </a:solidFill>
              <a:latin typeface="Aptos"/>
            </a:endParaRPr>
          </a:p>
          <a:p>
            <a:pPr algn="just">
              <a:lnSpc>
                <a:spcPct val="90000"/>
              </a:lnSpc>
              <a:spcBef>
                <a:spcPts val="1001"/>
              </a:spcBef>
              <a:tabLst>
                <a:tab algn="l" pos="0"/>
              </a:tabLst>
            </a:pPr>
            <a:r>
              <a:rPr b="1" lang="pl-PL" sz="1800" spc="-1" strike="noStrike">
                <a:solidFill>
                  <a:srgbClr val="0e2841"/>
                </a:solidFill>
                <a:latin typeface="Times New Roman"/>
              </a:rPr>
              <a:t>Zatrzymanie się nad własnymi emocjami, które pojawią się w rodzicu, ale też powrót do własnych doświadczeń, może stanowić wspierającą bazę do rozmów o radzeniu sobie z trudnościami.</a:t>
            </a:r>
            <a:endParaRPr b="0" lang="pl-PL" sz="1800" spc="-1" strike="noStrike">
              <a:solidFill>
                <a:srgbClr val="000000"/>
              </a:solidFill>
              <a:latin typeface="Aptos"/>
            </a:endParaRPr>
          </a:p>
          <a:p>
            <a:pPr algn="just">
              <a:lnSpc>
                <a:spcPct val="90000"/>
              </a:lnSpc>
              <a:spcBef>
                <a:spcPts val="1001"/>
              </a:spcBef>
              <a:tabLst>
                <a:tab algn="l" pos="0"/>
              </a:tabLst>
            </a:pPr>
            <a:r>
              <a:rPr b="0" lang="pl-PL" sz="1800" spc="-1" strike="noStrike">
                <a:solidFill>
                  <a:srgbClr val="0e2841"/>
                </a:solidFill>
                <a:latin typeface="Times New Roman"/>
              </a:rPr>
              <a:t>Dzieci bardzo często lubią słuchać opowieści rodziców. Takie rozmowy pomagają budować relację, stanowią dla dziecka ważny element normalizacji np. niepokoju, budują poczucie  </a:t>
            </a:r>
            <a:r>
              <a:rPr b="0" i="1" lang="pl-PL" sz="1800" spc="-1" strike="noStrike">
                <a:solidFill>
                  <a:srgbClr val="0e2841"/>
                </a:solidFill>
                <a:latin typeface="Times New Roman"/>
              </a:rPr>
              <a:t>„nie tylko ja tak mam”.</a:t>
            </a:r>
            <a:endParaRPr b="0" lang="pl-PL" sz="1800" spc="-1" strike="noStrike">
              <a:solidFill>
                <a:srgbClr val="000000"/>
              </a:solidFill>
              <a:latin typeface="Aptos"/>
            </a:endParaRPr>
          </a:p>
          <a:p>
            <a:pPr algn="just">
              <a:lnSpc>
                <a:spcPct val="90000"/>
              </a:lnSpc>
              <a:spcBef>
                <a:spcPts val="1001"/>
              </a:spcBef>
              <a:tabLst>
                <a:tab algn="l" pos="0"/>
              </a:tabLst>
            </a:pPr>
            <a:r>
              <a:rPr b="0" lang="pl-PL" sz="1800" spc="-1" strike="noStrike">
                <a:solidFill>
                  <a:srgbClr val="0e2841"/>
                </a:solidFill>
                <a:latin typeface="Times New Roman"/>
              </a:rPr>
              <a:t>Bazowanie na własnych doświadczeniach, zwłaszcza jeśli miały pomyślne zakończenie, może być bardzo wspierające dla dziecka, pomaga też budować relację opartą o zaufanie.</a:t>
            </a:r>
            <a:endParaRPr b="0" lang="pl-PL" sz="1800" spc="-1" strike="noStrike">
              <a:solidFill>
                <a:srgbClr val="000000"/>
              </a:solidFill>
              <a:latin typeface="Aptos"/>
            </a:endParaRPr>
          </a:p>
          <a:p>
            <a:pPr>
              <a:lnSpc>
                <a:spcPct val="90000"/>
              </a:lnSpc>
              <a:spcBef>
                <a:spcPts val="1001"/>
              </a:spcBef>
              <a:tabLst>
                <a:tab algn="l" pos="0"/>
              </a:tabLst>
            </a:pPr>
            <a:endParaRPr b="0" lang="pl-PL" sz="1800" spc="-1" strike="noStrike">
              <a:solidFill>
                <a:srgbClr val="000000"/>
              </a:solidFill>
              <a:latin typeface="Aptos"/>
            </a:endParaRPr>
          </a:p>
        </p:txBody>
      </p:sp>
      <p:pic>
        <p:nvPicPr>
          <p:cNvPr id="171" name="Obraz 4" descr=""/>
          <p:cNvPicPr/>
          <p:nvPr/>
        </p:nvPicPr>
        <p:blipFill>
          <a:blip r:embed="rId1"/>
          <a:stretch/>
        </p:blipFill>
        <p:spPr>
          <a:xfrm>
            <a:off x="2880720" y="4892040"/>
            <a:ext cx="2619000" cy="15818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Rectangle 7"/>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73" name="Rectangle 9"/>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174" name="Group 11"/>
          <p:cNvGrpSpPr/>
          <p:nvPr/>
        </p:nvGrpSpPr>
        <p:grpSpPr>
          <a:xfrm>
            <a:off x="-21960" y="508680"/>
            <a:ext cx="5217480" cy="6239160"/>
            <a:chOff x="-21960" y="508680"/>
            <a:chExt cx="5217480" cy="6239160"/>
          </a:xfrm>
        </p:grpSpPr>
        <p:sp>
          <p:nvSpPr>
            <p:cNvPr id="175" name="Freeform: Shape 12"/>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76" name="Freeform: Shape 13"/>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77" name="Freeform: Shape 14"/>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78" name="Freeform: Shape 15"/>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179" name="PlaceHolder 1"/>
          <p:cNvSpPr>
            <a:spLocks noGrp="1"/>
          </p:cNvSpPr>
          <p:nvPr>
            <p:ph type="title"/>
          </p:nvPr>
        </p:nvSpPr>
        <p:spPr>
          <a:xfrm>
            <a:off x="640080" y="1243080"/>
            <a:ext cx="3855240" cy="4371480"/>
          </a:xfrm>
          <a:prstGeom prst="rect">
            <a:avLst/>
          </a:prstGeom>
          <a:noFill/>
          <a:ln w="0">
            <a:noFill/>
          </a:ln>
        </p:spPr>
        <p:txBody>
          <a:bodyPr anchor="ctr">
            <a:normAutofit/>
          </a:bodyPr>
          <a:p>
            <a:pPr>
              <a:lnSpc>
                <a:spcPct val="90000"/>
              </a:lnSpc>
            </a:pPr>
            <a:r>
              <a:rPr b="0" lang="pl-PL" sz="3600" spc="-1" strike="noStrike">
                <a:solidFill>
                  <a:srgbClr val="0e2841"/>
                </a:solidFill>
                <a:latin typeface="Times New Roman"/>
              </a:rPr>
              <a:t>Przekaz, z którym dzieci rozpoczynają szkołę</a:t>
            </a:r>
            <a:endParaRPr b="0" lang="pl-PL" sz="3600" spc="-1" strike="noStrike">
              <a:solidFill>
                <a:srgbClr val="000000"/>
              </a:solidFill>
              <a:latin typeface="Aptos"/>
            </a:endParaRPr>
          </a:p>
        </p:txBody>
      </p:sp>
      <p:sp>
        <p:nvSpPr>
          <p:cNvPr id="180" name="PlaceHolder 2"/>
          <p:cNvSpPr>
            <a:spLocks noGrp="1"/>
          </p:cNvSpPr>
          <p:nvPr>
            <p:ph/>
          </p:nvPr>
        </p:nvSpPr>
        <p:spPr>
          <a:xfrm>
            <a:off x="6172200" y="804600"/>
            <a:ext cx="5220720" cy="5230080"/>
          </a:xfrm>
          <a:prstGeom prst="rect">
            <a:avLst/>
          </a:prstGeom>
          <a:noFill/>
          <a:ln w="0">
            <a:noFill/>
          </a:ln>
        </p:spPr>
        <p:txBody>
          <a:bodyPr anchor="ctr">
            <a:normAutofit/>
          </a:bodyPr>
          <a:p>
            <a:pPr algn="just">
              <a:lnSpc>
                <a:spcPct val="90000"/>
              </a:lnSpc>
              <a:spcBef>
                <a:spcPts val="1001"/>
              </a:spcBef>
              <a:tabLst>
                <a:tab algn="l" pos="0"/>
              </a:tabLst>
            </a:pPr>
            <a:r>
              <a:rPr b="1" lang="pl-PL" sz="1800" spc="-1" strike="noStrike">
                <a:solidFill>
                  <a:srgbClr val="0e2841"/>
                </a:solidFill>
                <a:latin typeface="Times New Roman"/>
              </a:rPr>
              <a:t>„</a:t>
            </a:r>
            <a:r>
              <a:rPr b="1" lang="pl-PL" sz="1800" spc="-1" strike="noStrike">
                <a:solidFill>
                  <a:srgbClr val="0e2841"/>
                </a:solidFill>
                <a:latin typeface="Times New Roman"/>
              </a:rPr>
              <a:t>No teraz skończyła się zabawa i zaczyna się szkoła”. Wiele dzieci kończąc przygodę  z przedszkolem, słyszy takie komunikaty</a:t>
            </a:r>
            <a:r>
              <a:rPr b="0" lang="pl-PL" sz="1800" spc="-1" strike="noStrike">
                <a:solidFill>
                  <a:srgbClr val="0e2841"/>
                </a:solidFill>
                <a:latin typeface="Times New Roman"/>
              </a:rPr>
              <a:t>. Często jeszcze nie wiedzą nic o tym, jak funkcjonuje szkoła, na czym polegają lekcje i przerwy oraz jak toczy się życie szkoły i klasy. Jednak </a:t>
            </a:r>
            <a:r>
              <a:rPr b="1" lang="pl-PL" sz="1800" spc="-1" strike="noStrike">
                <a:solidFill>
                  <a:srgbClr val="0e2841"/>
                </a:solidFill>
                <a:latin typeface="Times New Roman"/>
              </a:rPr>
              <a:t>jeszcze przed rozpoczęciem  szkolnej przygody słyszą, że w szkole nie spotka ich nic dobrego</a:t>
            </a:r>
            <a:r>
              <a:rPr b="0" lang="pl-PL" sz="1800" spc="-1" strike="noStrike">
                <a:solidFill>
                  <a:srgbClr val="0e2841"/>
                </a:solidFill>
                <a:latin typeface="Times New Roman"/>
              </a:rPr>
              <a:t>. Co więc mówić zamiast tego? Jak wobec tego rozmawiać o szkole z dzieckiem?</a:t>
            </a:r>
            <a:endParaRPr b="0" lang="pl-PL" sz="1800" spc="-1" strike="noStrike">
              <a:solidFill>
                <a:srgbClr val="000000"/>
              </a:solidFill>
              <a:latin typeface="Aptos"/>
            </a:endParaRPr>
          </a:p>
          <a:p>
            <a:pPr algn="just">
              <a:lnSpc>
                <a:spcPct val="90000"/>
              </a:lnSpc>
              <a:spcBef>
                <a:spcPts val="1001"/>
              </a:spcBef>
              <a:tabLst>
                <a:tab algn="l" pos="0"/>
              </a:tabLst>
            </a:pPr>
            <a:r>
              <a:rPr b="0" lang="pl-PL" sz="1800" spc="-1" strike="noStrike">
                <a:solidFill>
                  <a:srgbClr val="0e2841"/>
                </a:solidFill>
                <a:latin typeface="Times New Roman"/>
              </a:rPr>
              <a:t>Warto opowiedzieć dziecku, jak będzie wyglądało funkcjonowanie w klasie. Pokazać dziecku, że od tej pory pojawi się inna organizacja czasu i konieczność realizowania innych obowiązków, ale to nie musi być przykrym obowiązkiem. Warto wspólnie razem z dzieckiem zastanowić się, co wie o szkole.</a:t>
            </a:r>
            <a:endParaRPr b="0" lang="pl-PL" sz="18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1" name="Rectangle 20"/>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82" name="PlaceHolder 1"/>
          <p:cNvSpPr>
            <a:spLocks noGrp="1"/>
          </p:cNvSpPr>
          <p:nvPr>
            <p:ph type="title"/>
          </p:nvPr>
        </p:nvSpPr>
        <p:spPr>
          <a:xfrm>
            <a:off x="6657840" y="-255600"/>
            <a:ext cx="4195440" cy="2775240"/>
          </a:xfrm>
          <a:prstGeom prst="rect">
            <a:avLst/>
          </a:prstGeom>
          <a:noFill/>
          <a:ln w="0">
            <a:noFill/>
          </a:ln>
        </p:spPr>
        <p:txBody>
          <a:bodyPr anchor="b">
            <a:normAutofit/>
          </a:bodyPr>
          <a:p>
            <a:pPr algn="ctr">
              <a:lnSpc>
                <a:spcPct val="90000"/>
              </a:lnSpc>
            </a:pPr>
            <a:r>
              <a:rPr b="0" lang="pl-PL" sz="4000" spc="-1" strike="noStrike">
                <a:solidFill>
                  <a:srgbClr val="002060"/>
                </a:solidFill>
                <a:latin typeface="Times New Roman"/>
              </a:rPr>
              <a:t>Przekaz, z którym dzieci rozpoczynają szkołę</a:t>
            </a:r>
            <a:endParaRPr b="0" lang="pl-PL" sz="4000" spc="-1" strike="noStrike">
              <a:solidFill>
                <a:srgbClr val="000000"/>
              </a:solidFill>
              <a:latin typeface="Aptos"/>
            </a:endParaRPr>
          </a:p>
        </p:txBody>
      </p:sp>
      <p:sp>
        <p:nvSpPr>
          <p:cNvPr id="183" name="Oval 22"/>
          <p:cNvSpPr/>
          <p:nvPr/>
        </p:nvSpPr>
        <p:spPr>
          <a:xfrm>
            <a:off x="322920" y="554040"/>
            <a:ext cx="5742000" cy="5742000"/>
          </a:xfrm>
          <a:prstGeom prst="ellipse">
            <a:avLst/>
          </a:prstGeom>
          <a:gradFill rotWithShape="0">
            <a:gsLst>
              <a:gs pos="0">
                <a:srgbClr val="156082"/>
              </a:gs>
              <a:gs pos="100000">
                <a:srgbClr val="e97132"/>
              </a:gs>
            </a:gsLst>
            <a:lin ang="2700000"/>
          </a:gradFill>
          <a:ln>
            <a:noFill/>
          </a:ln>
        </p:spPr>
        <p:style>
          <a:lnRef idx="2">
            <a:schemeClr val="accent1">
              <a:shade val="50000"/>
            </a:schemeClr>
          </a:lnRef>
          <a:fillRef idx="1">
            <a:schemeClr val="accent1"/>
          </a:fillRef>
          <a:effectRef idx="0">
            <a:schemeClr val="accent1"/>
          </a:effectRef>
          <a:fontRef idx="minor"/>
        </p:style>
      </p:sp>
      <p:sp>
        <p:nvSpPr>
          <p:cNvPr id="184" name="Obraz 3"/>
          <p:cNvSpPr/>
          <p:nvPr/>
        </p:nvSpPr>
        <p:spPr>
          <a:xfrm>
            <a:off x="505440" y="554040"/>
            <a:ext cx="5742000" cy="5742000"/>
          </a:xfrm>
          <a:custGeom>
            <a:avLst/>
            <a:gdLst/>
            <a:ah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blipFill rotWithShape="0">
            <a:blip r:embed="rId1"/>
            <a:srcRect/>
            <a:stretch/>
          </a:blipFill>
          <a:ln w="0">
            <a:noFill/>
          </a:ln>
        </p:spPr>
        <p:style>
          <a:lnRef idx="0"/>
          <a:fillRef idx="0"/>
          <a:effectRef idx="0"/>
          <a:fontRef idx="minor"/>
        </p:style>
      </p:sp>
      <p:sp>
        <p:nvSpPr>
          <p:cNvPr id="185" name="!!plus graphic"/>
          <p:cNvSpPr/>
          <p:nvPr/>
        </p:nvSpPr>
        <p:spPr>
          <a:xfrm>
            <a:off x="1005120" y="703800"/>
            <a:ext cx="171000" cy="171000"/>
          </a:xfrm>
          <a:custGeom>
            <a:avLst/>
            <a:gdLst/>
            <a:ah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a:noFill/>
          </a:ln>
        </p:spPr>
        <p:style>
          <a:lnRef idx="0"/>
          <a:fillRef idx="0"/>
          <a:effectRef idx="0"/>
          <a:fontRef idx="minor"/>
        </p:style>
      </p:sp>
      <p:sp>
        <p:nvSpPr>
          <p:cNvPr id="186" name="!!circle graphic"/>
          <p:cNvSpPr/>
          <p:nvPr/>
        </p:nvSpPr>
        <p:spPr>
          <a:xfrm>
            <a:off x="422640" y="1562760"/>
            <a:ext cx="157320" cy="157320"/>
          </a:xfrm>
          <a:custGeom>
            <a:avLst/>
            <a:gdLst/>
            <a:ah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a:noFill/>
          </a:ln>
        </p:spPr>
        <p:style>
          <a:lnRef idx="0"/>
          <a:fillRef idx="0"/>
          <a:effectRef idx="0"/>
          <a:fontRef idx="minor"/>
        </p:style>
      </p:sp>
      <p:sp>
        <p:nvSpPr>
          <p:cNvPr id="187" name="PlaceHolder 2"/>
          <p:cNvSpPr>
            <a:spLocks noGrp="1"/>
          </p:cNvSpPr>
          <p:nvPr>
            <p:ph/>
          </p:nvPr>
        </p:nvSpPr>
        <p:spPr>
          <a:xfrm>
            <a:off x="6657840" y="2990880"/>
            <a:ext cx="4195440" cy="2913480"/>
          </a:xfrm>
          <a:prstGeom prst="rect">
            <a:avLst/>
          </a:prstGeom>
          <a:noFill/>
          <a:ln w="0">
            <a:noFill/>
          </a:ln>
        </p:spPr>
        <p:txBody>
          <a:bodyPr anchor="t">
            <a:normAutofit/>
          </a:bodyPr>
          <a:p>
            <a:pPr>
              <a:lnSpc>
                <a:spcPct val="90000"/>
              </a:lnSpc>
              <a:spcBef>
                <a:spcPts val="1001"/>
              </a:spcBef>
              <a:tabLst>
                <a:tab algn="l" pos="0"/>
              </a:tabLst>
            </a:pPr>
            <a:endParaRPr b="0" lang="pl-PL" sz="2800" spc="-1" strike="noStrike">
              <a:solidFill>
                <a:srgbClr val="000000"/>
              </a:solidFill>
              <a:latin typeface="Aptos"/>
            </a:endParaRPr>
          </a:p>
          <a:p>
            <a:pPr algn="just">
              <a:lnSpc>
                <a:spcPct val="90000"/>
              </a:lnSpc>
              <a:spcBef>
                <a:spcPts val="1001"/>
              </a:spcBef>
              <a:tabLst>
                <a:tab algn="l" pos="0"/>
              </a:tabLst>
            </a:pPr>
            <a:r>
              <a:rPr b="1" lang="pl-PL" sz="2000" spc="-1" strike="noStrike">
                <a:solidFill>
                  <a:srgbClr val="000000">
                    <a:alpha val="80000"/>
                  </a:srgbClr>
                </a:solidFill>
                <a:latin typeface="Times New Roman"/>
              </a:rPr>
              <a:t>Często niepokój, który się pojawia nie tylko u dzieci, ale również u dorosłych, jest związany z tym, że nie znamy miejsca, ludzi i nie wiemy co nas czeka.</a:t>
            </a:r>
            <a:r>
              <a:rPr b="0" lang="pl-PL" sz="2000" spc="-1" strike="noStrike">
                <a:solidFill>
                  <a:srgbClr val="000000">
                    <a:alpha val="80000"/>
                  </a:srgbClr>
                </a:solidFill>
                <a:latin typeface="Times New Roman"/>
              </a:rPr>
              <a:t> Dlatego przed rozpoczęciem nauki warto porozmawiać o szkolnej rutynie, bez straszenia „zabawa się już skończyła”. </a:t>
            </a:r>
            <a:endParaRPr b="0" lang="pl-PL" sz="2000" spc="-1" strike="noStrike">
              <a:solidFill>
                <a:srgbClr val="000000"/>
              </a:solidFill>
              <a:latin typeface="Aptos"/>
            </a:endParaRPr>
          </a:p>
        </p:txBody>
      </p:sp>
      <p:sp>
        <p:nvSpPr>
          <p:cNvPr id="188" name="!!dot graphic"/>
          <p:cNvSpPr/>
          <p:nvPr/>
        </p:nvSpPr>
        <p:spPr>
          <a:xfrm>
            <a:off x="5454000" y="5775120"/>
            <a:ext cx="111960" cy="111960"/>
          </a:xfrm>
          <a:custGeom>
            <a:avLst/>
            <a:gdLst/>
            <a:ah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a:noFill/>
          </a:ln>
        </p:spPr>
        <p:style>
          <a:lnRef idx="0"/>
          <a:fillRef idx="0"/>
          <a:effectRef idx="0"/>
          <a:fontRef idx="minor"/>
        </p:style>
      </p:sp>
      <p:sp>
        <p:nvSpPr>
          <p:cNvPr id="189" name="!!Straight Connector"/>
          <p:cNvSpPr/>
          <p:nvPr/>
        </p:nvSpPr>
        <p:spPr>
          <a:xfrm>
            <a:off x="11585880" y="3619080"/>
            <a:ext cx="360" cy="3238920"/>
          </a:xfrm>
          <a:prstGeom prst="line">
            <a:avLst/>
          </a:prstGeom>
          <a:ln cap="sq" w="25400">
            <a:solidFill>
              <a:srgbClr val="156082"/>
            </a:solidFill>
            <a:beve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Rectangle 7"/>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1" name="Rectangle 9"/>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192" name="Group 11"/>
          <p:cNvGrpSpPr/>
          <p:nvPr/>
        </p:nvGrpSpPr>
        <p:grpSpPr>
          <a:xfrm>
            <a:off x="-21960" y="508680"/>
            <a:ext cx="5217480" cy="6239160"/>
            <a:chOff x="-21960" y="508680"/>
            <a:chExt cx="5217480" cy="6239160"/>
          </a:xfrm>
        </p:grpSpPr>
        <p:sp>
          <p:nvSpPr>
            <p:cNvPr id="193" name="Freeform: Shape 12"/>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94" name="Freeform: Shape 13"/>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95" name="Freeform: Shape 14"/>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96" name="Freeform: Shape 15"/>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4ea72e">
                    <a:alpha val="10196"/>
                  </a:srgbClr>
                </a:gs>
                <a:gs pos="100000">
                  <a:srgbClr val="156082">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197" name="PlaceHolder 1"/>
          <p:cNvSpPr>
            <a:spLocks noGrp="1"/>
          </p:cNvSpPr>
          <p:nvPr>
            <p:ph type="title"/>
          </p:nvPr>
        </p:nvSpPr>
        <p:spPr>
          <a:xfrm>
            <a:off x="640080" y="1243080"/>
            <a:ext cx="3855240" cy="4371480"/>
          </a:xfrm>
          <a:prstGeom prst="rect">
            <a:avLst/>
          </a:prstGeom>
          <a:noFill/>
          <a:ln w="0">
            <a:noFill/>
          </a:ln>
        </p:spPr>
        <p:txBody>
          <a:bodyPr anchor="ctr">
            <a:normAutofit/>
          </a:bodyPr>
          <a:p>
            <a:pPr>
              <a:lnSpc>
                <a:spcPct val="90000"/>
              </a:lnSpc>
            </a:pPr>
            <a:r>
              <a:rPr b="0" lang="pl-PL" sz="3600" spc="-1" strike="noStrike">
                <a:solidFill>
                  <a:srgbClr val="0e2841"/>
                </a:solidFill>
                <a:latin typeface="Times New Roman"/>
              </a:rPr>
              <a:t>Naładowanie rodzicielskich baterii</a:t>
            </a:r>
            <a:endParaRPr b="0" lang="pl-PL" sz="3600" spc="-1" strike="noStrike">
              <a:solidFill>
                <a:srgbClr val="000000"/>
              </a:solidFill>
              <a:latin typeface="Aptos"/>
            </a:endParaRPr>
          </a:p>
        </p:txBody>
      </p:sp>
      <p:sp>
        <p:nvSpPr>
          <p:cNvPr id="198" name="PlaceHolder 2"/>
          <p:cNvSpPr>
            <a:spLocks noGrp="1"/>
          </p:cNvSpPr>
          <p:nvPr>
            <p:ph/>
          </p:nvPr>
        </p:nvSpPr>
        <p:spPr>
          <a:xfrm>
            <a:off x="6172200" y="804600"/>
            <a:ext cx="5220720" cy="5230080"/>
          </a:xfrm>
          <a:prstGeom prst="rect">
            <a:avLst/>
          </a:prstGeom>
          <a:noFill/>
          <a:ln w="0">
            <a:noFill/>
          </a:ln>
        </p:spPr>
        <p:txBody>
          <a:bodyPr anchor="ctr">
            <a:normAutofit/>
          </a:bodyPr>
          <a:p>
            <a:pPr algn="just">
              <a:lnSpc>
                <a:spcPct val="90000"/>
              </a:lnSpc>
              <a:spcBef>
                <a:spcPts val="1001"/>
              </a:spcBef>
              <a:tabLst>
                <a:tab algn="l" pos="0"/>
              </a:tabLst>
            </a:pPr>
            <a:r>
              <a:rPr b="0" lang="pl-PL" sz="2200" spc="-1" strike="noStrike">
                <a:solidFill>
                  <a:srgbClr val="0e2841"/>
                </a:solidFill>
                <a:latin typeface="Times New Roman"/>
              </a:rPr>
              <a:t>Również ważne, jak przygotowanie ucznia do rozpoczęcia szkoły jest zadbanie o siebie w roli rodzica. Potrzebujemy zaopiekować się sobą, by móc być wsparciem dla dziecka. Dajmy sobie przestrzeń na własne emocje. Dbajmy także przyzwolenie na to, że adaptacja niekoniecznie musi przebiegać według jakiegoś konkretnego klucza. To proces, więc to normalne, że są lepsze i gorsze momenty. Przestrzeń na emocje, które się pojawią nie tylko w dziecku, ale również w nas samych, może pomóc w adaptowaniu się do szkoły</a:t>
            </a:r>
            <a:endParaRPr b="0" lang="pl-PL" sz="22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9" name="Rectangle 7"/>
          <p:cNvSpPr/>
          <p:nvPr/>
        </p:nvSpPr>
        <p:spPr>
          <a:xfrm>
            <a:off x="0" y="0"/>
            <a:ext cx="1219176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00" name="Rectangle 9"/>
          <p:cNvSpPr/>
          <p:nvPr/>
        </p:nvSpPr>
        <p:spPr>
          <a:xfrm>
            <a:off x="0" y="0"/>
            <a:ext cx="12191760" cy="518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201" name="Rectangle 11"/>
          <p:cNvSpPr/>
          <p:nvPr/>
        </p:nvSpPr>
        <p:spPr>
          <a:xfrm>
            <a:off x="596520" y="551880"/>
            <a:ext cx="10998720" cy="5399640"/>
          </a:xfrm>
          <a:prstGeom prst="rect">
            <a:avLst/>
          </a:prstGeom>
          <a:solidFill>
            <a:schemeClr val="bg1"/>
          </a:solidFill>
          <a:ln>
            <a:noFill/>
          </a:ln>
          <a:effectLst>
            <a:outerShdw algn="t" blurRad="13968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pic>
        <p:nvPicPr>
          <p:cNvPr id="202" name="Obraz 2" descr="Standardy Ochrony Małoletnich - Państwowa Szkoła Muzyczna I stopnia im ..."/>
          <p:cNvPicPr/>
          <p:nvPr/>
        </p:nvPicPr>
        <p:blipFill>
          <a:blip r:embed="rId1"/>
          <a:srcRect l="0" t="0" r="11065" b="0"/>
          <a:stretch/>
        </p:blipFill>
        <p:spPr>
          <a:xfrm>
            <a:off x="838080" y="754200"/>
            <a:ext cx="10515240" cy="4995360"/>
          </a:xfrm>
          <a:prstGeom prst="rect">
            <a:avLst/>
          </a:prstGeom>
          <a:ln w="0">
            <a:noFill/>
          </a:ln>
        </p:spPr>
      </p:pic>
      <p:sp>
        <p:nvSpPr>
          <p:cNvPr id="203" name="Straight Connector 13"/>
          <p:cNvSpPr/>
          <p:nvPr/>
        </p:nvSpPr>
        <p:spPr>
          <a:xfrm flipH="1">
            <a:off x="596160" y="6329520"/>
            <a:ext cx="11000520" cy="360"/>
          </a:xfrm>
          <a:prstGeom prst="line">
            <a:avLst/>
          </a:prstGeom>
          <a:ln w="152400">
            <a:solidFill>
              <a:srgbClr val="0f9ed5"/>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LibreOffice/7.2.0.4$Windows_X86_64 LibreOffice_project/9a9c6381e3f7a62afc1329bd359cc48accb6435b</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2024-09-08T09:24:46Z</dcterms:created>
  <dc:creator>iwona Binkul</dc:creator>
  <dc:description/>
  <dc:language>pl-PL</dc:language>
  <cp:lastModifiedBy/>
  <dcterms:modified xsi:type="dcterms:W3CDTF">2024-09-11T10:21:14Z</dcterms:modified>
  <cp:revision>30</cp:revision>
  <dc:subject/>
  <dc:title>Wsparcie dla rodziców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Panoramiczny</vt:lpwstr>
  </property>
  <property fmtid="{D5CDD505-2E9C-101B-9397-08002B2CF9AE}" pid="3" name="Slides">
    <vt:i4>17</vt:i4>
  </property>
</Properties>
</file>